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1" r:id="rId1"/>
    <p:sldMasterId id="2147483682" r:id="rId2"/>
    <p:sldMasterId id="2147483683" r:id="rId3"/>
  </p:sldMasterIdLst>
  <p:notesMasterIdLst>
    <p:notesMasterId r:id="rId1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2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228424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9125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9682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3" name="Shape 2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0263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Learning intention one is differentiated. </a:t>
            </a:r>
            <a:r>
              <a:rPr lang="en-GB" b="1"/>
              <a:t>All </a:t>
            </a:r>
            <a:r>
              <a:rPr lang="en-GB"/>
              <a:t>students should be able to describe the architecture of their own school. </a:t>
            </a:r>
          </a:p>
        </p:txBody>
      </p:sp>
    </p:spTree>
    <p:extLst>
      <p:ext uri="{BB962C8B-B14F-4D97-AF65-F5344CB8AC3E}">
        <p14:creationId xmlns:p14="http://schemas.microsoft.com/office/powerpoint/2010/main" val="2889429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Learning intention two is differentiated. </a:t>
            </a:r>
            <a:r>
              <a:rPr lang="en-GB" b="1">
                <a:solidFill>
                  <a:schemeClr val="dk1"/>
                </a:solidFill>
              </a:rPr>
              <a:t>Some </a:t>
            </a:r>
            <a:r>
              <a:rPr lang="en-GB">
                <a:solidFill>
                  <a:schemeClr val="dk1"/>
                </a:solidFill>
              </a:rPr>
              <a:t>students should be able to explain how the architecture of a building can reveal meaning about the purpose of the building. </a:t>
            </a:r>
          </a:p>
        </p:txBody>
      </p:sp>
    </p:spTree>
    <p:extLst>
      <p:ext uri="{BB962C8B-B14F-4D97-AF65-F5344CB8AC3E}">
        <p14:creationId xmlns:p14="http://schemas.microsoft.com/office/powerpoint/2010/main" val="2888846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4734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3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ctr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16666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20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7142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rgbClr val="888888"/>
              </a:buClr>
              <a:buSzPct val="116666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200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07142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166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166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166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166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166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166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16666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200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7142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16666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200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7142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254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381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75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63636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66666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45833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5238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61111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75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63636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66666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ctr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16666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20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7142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rgbClr val="888888"/>
              </a:buClr>
              <a:buSzPct val="116666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200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07142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166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166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166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166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166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SzPct val="1166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16666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200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7142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16666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200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7142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16666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Shape 17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254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381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75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63636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66666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Shape 17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83" name="Shape 18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45833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5238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61111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75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63636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66666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750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" name="Shape 18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Shape 19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Shape 19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C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C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20762109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20762109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Shape 204" descr="b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100"/>
            <a:ext cx="9144000" cy="512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0" y="473700"/>
            <a:ext cx="6800400" cy="7464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GB" sz="2400" b="1">
                <a:solidFill>
                  <a:srgbClr val="FBE4D4"/>
                </a:solidFill>
              </a:rPr>
              <a:t>Junior Cycle History: Learning outcomes</a:t>
            </a:r>
          </a:p>
        </p:txBody>
      </p:sp>
      <p:sp>
        <p:nvSpPr>
          <p:cNvPr id="210" name="Shape 210"/>
          <p:cNvSpPr txBox="1"/>
          <p:nvPr/>
        </p:nvSpPr>
        <p:spPr>
          <a:xfrm>
            <a:off x="418775" y="1220000"/>
            <a:ext cx="8478600" cy="28677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rtl="0">
              <a:spcBef>
                <a:spcPts val="0"/>
              </a:spcBef>
              <a:buNone/>
            </a:pPr>
            <a:r>
              <a:rPr lang="en-GB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1.3 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Students will be able to demonstrate awareness of their cultural inheritance through an appreciation of historically significant places and buildings</a:t>
            </a:r>
          </a:p>
          <a:p>
            <a:pPr marR="0" lvl="0" rtl="0">
              <a:spcBef>
                <a:spcPts val="0"/>
              </a:spcBef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1.8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Report on a repository of historical evidence such as a museum, library, heritage centre, digital or other archive or exhibition</a:t>
            </a:r>
          </a:p>
          <a:p>
            <a:pPr marR="0" lvl="0" rtl="0">
              <a:spcBef>
                <a:spcPts val="0"/>
              </a:spcBef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rtl="0">
              <a:spcBef>
                <a:spcPts val="0"/>
              </a:spcBef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/>
        </p:nvSpPr>
        <p:spPr>
          <a:xfrm>
            <a:off x="0" y="473700"/>
            <a:ext cx="6800400" cy="7464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400" b="1">
                <a:solidFill>
                  <a:srgbClr val="FBE4D4"/>
                </a:solidFill>
              </a:rPr>
              <a:t>Building Ireland Galway university: Learning intentions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x="418775" y="903300"/>
            <a:ext cx="8478600" cy="33369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pPr marR="0" lvl="0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describe the architecture of your own school </a:t>
            </a:r>
          </a:p>
          <a:p>
            <a:pPr marR="0" lvl="0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analyse how the design of your school building links in with its purpose and meaning</a:t>
            </a:r>
          </a:p>
          <a:p>
            <a:pPr marR="0" lvl="0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explain how the architecture of a historic building can reveal meaning about the purpose of the building</a:t>
            </a:r>
          </a:p>
          <a:p>
            <a:pPr marR="0" lvl="0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identify how the work of the archivist contributes to our knowledge and understanding of the past</a:t>
            </a:r>
          </a:p>
          <a:p>
            <a:pPr marR="0" lvl="0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wrap="square" lIns="68575" tIns="68575" rIns="68575" bIns="685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1. To describe the architecture of your own school</a:t>
            </a:r>
          </a:p>
        </p:txBody>
      </p:sp>
      <p:pic>
        <p:nvPicPr>
          <p:cNvPr id="222" name="Shape 2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9425" y="1477299"/>
            <a:ext cx="2629049" cy="26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84600" y="1137600"/>
            <a:ext cx="6736800" cy="3752100"/>
          </a:xfrm>
          <a:prstGeom prst="rect">
            <a:avLst/>
          </a:prstGeom>
        </p:spPr>
        <p:txBody>
          <a:bodyPr wrap="square" lIns="68575" tIns="68575" rIns="68575" bIns="685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b="1"/>
          </a:p>
          <a:p>
            <a:pPr lvl="0">
              <a:spcBef>
                <a:spcPts val="0"/>
              </a:spcBef>
              <a:buNone/>
            </a:pPr>
            <a:r>
              <a:rPr lang="en-GB" b="1"/>
              <a:t>Investigate! Work in small groups to answer these questions:</a:t>
            </a:r>
          </a:p>
          <a:p>
            <a:pPr marL="457200" lvl="0" indent="-36195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GB"/>
              <a:t>Approximately when do you think your school was constructed?</a:t>
            </a:r>
          </a:p>
          <a:p>
            <a:pPr marL="457200" lvl="0" indent="-36195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GB"/>
              <a:t>Are there any parts of your school building that are older than others?</a:t>
            </a:r>
          </a:p>
          <a:p>
            <a:pPr marL="457200" lvl="0" indent="-361950" rtl="0">
              <a:spcBef>
                <a:spcPts val="0"/>
              </a:spcBef>
              <a:buSzPct val="100000"/>
            </a:pPr>
            <a:r>
              <a:rPr lang="en-GB"/>
              <a:t>What features of the design of your school clearly indicate that the purpose of the building is education?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title"/>
          </p:nvPr>
        </p:nvSpPr>
        <p:spPr>
          <a:xfrm>
            <a:off x="298175" y="483100"/>
            <a:ext cx="8291700" cy="994200"/>
          </a:xfrm>
          <a:prstGeom prst="rect">
            <a:avLst/>
          </a:prstGeom>
        </p:spPr>
        <p:txBody>
          <a:bodyPr wrap="square" lIns="68575" tIns="68575" rIns="68575" bIns="685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2. To analyse how the design of your school building links in with its purpose and meaning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84600" y="1268050"/>
            <a:ext cx="6736800" cy="3752100"/>
          </a:xfrm>
          <a:prstGeom prst="rect">
            <a:avLst/>
          </a:prstGeom>
        </p:spPr>
        <p:txBody>
          <a:bodyPr wrap="square" lIns="68575" tIns="68575" rIns="68575" bIns="6857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/>
              <a:t>Think-pair-share</a:t>
            </a:r>
          </a:p>
          <a:p>
            <a:pPr marL="457200" lvl="0" indent="-361950" rtl="0">
              <a:spcBef>
                <a:spcPts val="0"/>
              </a:spcBef>
              <a:buSzPct val="100000"/>
            </a:pPr>
            <a:r>
              <a:rPr lang="en-GB"/>
              <a:t>Sometimes buildings contain features or symbols that connect with the purpose and meaning of the building. For example, a church might have stained glass windows that illustrate stories from the Bible. </a:t>
            </a:r>
          </a:p>
          <a:p>
            <a:pPr marL="0" lvl="0" indent="0" rtl="0">
              <a:spcBef>
                <a:spcPts val="0"/>
              </a:spcBef>
              <a:buNone/>
            </a:pPr>
            <a:endParaRPr/>
          </a:p>
          <a:p>
            <a:pPr marL="457200" lvl="0" indent="-361950" rtl="0">
              <a:spcBef>
                <a:spcPts val="0"/>
              </a:spcBef>
              <a:buSzPct val="100000"/>
            </a:pPr>
            <a:r>
              <a:rPr lang="en-GB"/>
              <a:t>Are there any features of the design of your school that add meaning to your school e.g. rooms with a specific purpose; religious symbols, artwork; decorative features? </a:t>
            </a:r>
          </a:p>
        </p:txBody>
      </p:sp>
      <p:pic>
        <p:nvPicPr>
          <p:cNvPr id="230" name="Shape 2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3700" y="1357852"/>
            <a:ext cx="1954300" cy="3124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391350" y="460200"/>
            <a:ext cx="8647200" cy="994200"/>
          </a:xfrm>
          <a:prstGeom prst="rect">
            <a:avLst/>
          </a:prstGeom>
        </p:spPr>
        <p:txBody>
          <a:bodyPr wrap="square" lIns="68575" tIns="68575" rIns="68575" bIns="685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3. To explain how the architecture of a historic building can reveal meaning about the ideas and values of people in the past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15000" y="1872900"/>
            <a:ext cx="4529100" cy="2890200"/>
          </a:xfrm>
          <a:prstGeom prst="rect">
            <a:avLst/>
          </a:prstGeom>
        </p:spPr>
        <p:txBody>
          <a:bodyPr wrap="square" lIns="68575" tIns="68575" rIns="68575" bIns="685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Watch the following video clip about the design and construction of the quadrangle building at Galway university in the 1840s. </a:t>
            </a:r>
          </a:p>
          <a:p>
            <a:pPr lvl="0">
              <a:spcBef>
                <a:spcPts val="0"/>
              </a:spcBef>
              <a:buNone/>
            </a:pPr>
            <a:r>
              <a:rPr lang="en-GB" b="1"/>
              <a:t>First viewing: </a:t>
            </a:r>
            <a:r>
              <a:rPr lang="en-GB"/>
              <a:t>focus on how design features of the quadrangle reveal clues about the values people in the 1800s associated with education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37" name="Shape 237" descr="Screen Shot 2017-11-03 at 16.03.05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975" y="2165762"/>
            <a:ext cx="3571200" cy="230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391350" y="460200"/>
            <a:ext cx="8647200" cy="994200"/>
          </a:xfrm>
          <a:prstGeom prst="rect">
            <a:avLst/>
          </a:prstGeom>
        </p:spPr>
        <p:txBody>
          <a:bodyPr wrap="square" lIns="68575" tIns="68575" rIns="68575" bIns="685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4. To identify how the work of the archivist contributes to our knowledge and understanding of the past</a:t>
            </a:r>
          </a:p>
        </p:txBody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223475" y="1693238"/>
            <a:ext cx="5306700" cy="3000300"/>
          </a:xfrm>
          <a:prstGeom prst="rect">
            <a:avLst/>
          </a:prstGeom>
        </p:spPr>
        <p:txBody>
          <a:bodyPr wrap="square" lIns="68575" tIns="68575" rIns="68575" bIns="6857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GB" b="1"/>
              <a:t>Second viewing: </a:t>
            </a:r>
            <a:r>
              <a:rPr lang="en-GB"/>
              <a:t>focus on the interview with the archivist in the Aula Maxima of the university in Galway. </a:t>
            </a:r>
          </a:p>
          <a:p>
            <a:pPr marL="457200" lvl="0" indent="-36195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GB"/>
              <a:t>What evidence is shown in the video clip of how historians learned about the history of the construction of the quadrangle?</a:t>
            </a:r>
          </a:p>
          <a:p>
            <a:pPr marL="457200" lvl="0" indent="-361950" rtl="0">
              <a:spcBef>
                <a:spcPts val="0"/>
              </a:spcBef>
              <a:buSzPct val="100000"/>
            </a:pPr>
            <a:r>
              <a:rPr lang="en-GB"/>
              <a:t>What evidence is there in the video to show that archivists take great care of historical evidence?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44" name="Shape 244" descr="Screen Shot 2017-11-03 at 16.03.05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0175" y="2165751"/>
            <a:ext cx="3185000" cy="205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413</Words>
  <Application>Microsoft Office PowerPoint</Application>
  <PresentationFormat>On-screen Show (16:9)</PresentationFormat>
  <Paragraphs>37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Simple Light</vt:lpstr>
      <vt:lpstr>1_Office Theme</vt:lpstr>
      <vt:lpstr>Office Theme</vt:lpstr>
      <vt:lpstr>PowerPoint Presentation</vt:lpstr>
      <vt:lpstr>PowerPoint Presentation</vt:lpstr>
      <vt:lpstr>PowerPoint Presentation</vt:lpstr>
      <vt:lpstr>1. To describe the architecture of your own school</vt:lpstr>
      <vt:lpstr>2. To analyse how the design of your school building links in with its purpose and meaning </vt:lpstr>
      <vt:lpstr>3. To explain how the architecture of a historic building can reveal meaning about the ideas and values of people in the past</vt:lpstr>
      <vt:lpstr>4. To identify how the work of the archivist contributes to our knowledge and understanding of the past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2</cp:revision>
  <dcterms:modified xsi:type="dcterms:W3CDTF">2017-11-14T10:48:01Z</dcterms:modified>
</cp:coreProperties>
</file>