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81" r:id="rId3"/>
    <p:sldMasterId id="2147483682" r:id="rId4"/>
    <p:sldMasterId id="214748368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6858000" cx="12192000"/>
  <p:notesSz cx="6858000" cy="9144000"/>
  <p:embeddedFontLst>
    <p:embeddedFont>
      <p:font typeface="Robot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11" Type="http://schemas.openxmlformats.org/officeDocument/2006/relationships/slide" Target="slides/slide5.xml"/><Relationship Id="rId22" Type="http://schemas.openxmlformats.org/officeDocument/2006/relationships/font" Target="fonts/Roboto-boldItalic.fntdata"/><Relationship Id="rId10" Type="http://schemas.openxmlformats.org/officeDocument/2006/relationships/slide" Target="slides/slide4.xml"/><Relationship Id="rId21" Type="http://schemas.openxmlformats.org/officeDocument/2006/relationships/font" Target="fonts/Roboto-italic.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3.xml"/><Relationship Id="rId19" Type="http://schemas.openxmlformats.org/officeDocument/2006/relationships/font" Target="fonts/Roboto-regular.fntdata"/><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800" cy="458788"/>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3" y="0"/>
            <a:ext cx="2971800" cy="458788"/>
          </a:xfrm>
          <a:prstGeom prst="rect">
            <a:avLst/>
          </a:prstGeom>
          <a:noFill/>
          <a:ln>
            <a:noFill/>
          </a:ln>
        </p:spPr>
        <p:txBody>
          <a:bodyPr anchorCtr="0" anchor="t" bIns="91425" lIns="91425" spcFirstLastPara="1" rIns="91425" wrap="square" tIns="91425"/>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Shape 6"/>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800" cy="458787"/>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Shape 235"/>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36" name="Shape 236"/>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Shape 241"/>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42" name="Shape 242"/>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Shape 249"/>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50" name="Shape 250"/>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Shape 259"/>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60" name="Shape 260"/>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Shape 267"/>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Shape 268"/>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69" name="Shape 269"/>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IE"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Shape 282"/>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83" name="Shape 283"/>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Shape 291"/>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92" name="Shape 292"/>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Shape 300"/>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01" name="Shape 301"/>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Shape 308"/>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09" name="Shape 309"/>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Shape 316"/>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17" name="Shape 317"/>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3" name="Shape 323"/>
        <p:cNvGrpSpPr/>
        <p:nvPr/>
      </p:nvGrpSpPr>
      <p:grpSpPr>
        <a:xfrm>
          <a:off x="0" y="0"/>
          <a:ext cx="0" cy="0"/>
          <a:chOff x="0" y="0"/>
          <a:chExt cx="0" cy="0"/>
        </a:xfrm>
      </p:grpSpPr>
      <p:sp>
        <p:nvSpPr>
          <p:cNvPr id="324" name="Shape 324"/>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25" name="Shape 325"/>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Shape 332"/>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
        <p:nvSpPr>
          <p:cNvPr id="333" name="Shape 333"/>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34" name="Shape 334"/>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Shape 16"/>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 name="Shape 17"/>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18" name="Shape 1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Shape 22"/>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 name="Shape 23"/>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Shape 28"/>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9" name="Shape 29"/>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30" name="Shape 3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Shape 3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Shape 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Shape 34"/>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5" name="Shape 3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Shape 3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Shape 41"/>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2" name="Shape 42"/>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43" name="Shape 43"/>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Shape 44"/>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45" name="Shape 45"/>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Shape 4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Shape 4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Shape 5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1" name="Shape 5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
        <p:nvSpPr>
          <p:cNvPr id="55" name="Shape 5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Shape 5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0" name="Shape 60"/>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Shape 66"/>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7" name="Shape 67"/>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Shape 7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4" name="Shape 74"/>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Shape 79"/>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0" name="Shape 80"/>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90" name="Shape 90"/>
        <p:cNvGrpSpPr/>
        <p:nvPr/>
      </p:nvGrpSpPr>
      <p:grpSpPr>
        <a:xfrm>
          <a:off x="0" y="0"/>
          <a:ext cx="0" cy="0"/>
          <a:chOff x="0" y="0"/>
          <a:chExt cx="0" cy="0"/>
        </a:xfrm>
      </p:grpSpPr>
      <p:sp>
        <p:nvSpPr>
          <p:cNvPr id="91" name="Shape 9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2" name="Shape 92"/>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 name="Shape 93"/>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4" name="Shape 94"/>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5" name="Shape 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6" name="Shape 96"/>
        <p:cNvGrpSpPr/>
        <p:nvPr/>
      </p:nvGrpSpPr>
      <p:grpSpPr>
        <a:xfrm>
          <a:off x="0" y="0"/>
          <a:ext cx="0" cy="0"/>
          <a:chOff x="0" y="0"/>
          <a:chExt cx="0" cy="0"/>
        </a:xfrm>
      </p:grpSpPr>
      <p:sp>
        <p:nvSpPr>
          <p:cNvPr id="97" name="Shape 97"/>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8" name="Shape 98"/>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99" name="Shape 9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Shape 10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1" name="Shape 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02" name="Shape 102"/>
        <p:cNvGrpSpPr/>
        <p:nvPr/>
      </p:nvGrpSpPr>
      <p:grpSpPr>
        <a:xfrm>
          <a:off x="0" y="0"/>
          <a:ext cx="0" cy="0"/>
          <a:chOff x="0" y="0"/>
          <a:chExt cx="0" cy="0"/>
        </a:xfrm>
      </p:grpSpPr>
      <p:sp>
        <p:nvSpPr>
          <p:cNvPr id="103" name="Shape 103"/>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4" name="Shape 104"/>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105" name="Shape 10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6" name="Shape 10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7" name="Shape 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08" name="Shape 108"/>
        <p:cNvGrpSpPr/>
        <p:nvPr/>
      </p:nvGrpSpPr>
      <p:grpSpPr>
        <a:xfrm>
          <a:off x="0" y="0"/>
          <a:ext cx="0" cy="0"/>
          <a:chOff x="0" y="0"/>
          <a:chExt cx="0" cy="0"/>
        </a:xfrm>
      </p:grpSpPr>
      <p:sp>
        <p:nvSpPr>
          <p:cNvPr id="109" name="Shape 109"/>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0" name="Shape 110"/>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Shape 111"/>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Shape 1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Shape 1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4" name="Shape 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15" name="Shape 115"/>
        <p:cNvGrpSpPr/>
        <p:nvPr/>
      </p:nvGrpSpPr>
      <p:grpSpPr>
        <a:xfrm>
          <a:off x="0" y="0"/>
          <a:ext cx="0" cy="0"/>
          <a:chOff x="0" y="0"/>
          <a:chExt cx="0" cy="0"/>
        </a:xfrm>
      </p:grpSpPr>
      <p:sp>
        <p:nvSpPr>
          <p:cNvPr id="116" name="Shape 116"/>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7" name="Shape 117"/>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18" name="Shape 118"/>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Shape 119"/>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20" name="Shape 120"/>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 name="Shape 12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Shape 12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Shape 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24" name="Shape 124"/>
        <p:cNvGrpSpPr/>
        <p:nvPr/>
      </p:nvGrpSpPr>
      <p:grpSpPr>
        <a:xfrm>
          <a:off x="0" y="0"/>
          <a:ext cx="0" cy="0"/>
          <a:chOff x="0" y="0"/>
          <a:chExt cx="0" cy="0"/>
        </a:xfrm>
      </p:grpSpPr>
      <p:sp>
        <p:nvSpPr>
          <p:cNvPr id="125" name="Shape 12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26" name="Shape 12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7" name="Shape 12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Shape 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9" name="Shape 129"/>
        <p:cNvGrpSpPr/>
        <p:nvPr/>
      </p:nvGrpSpPr>
      <p:grpSpPr>
        <a:xfrm>
          <a:off x="0" y="0"/>
          <a:ext cx="0" cy="0"/>
          <a:chOff x="0" y="0"/>
          <a:chExt cx="0" cy="0"/>
        </a:xfrm>
      </p:grpSpPr>
      <p:sp>
        <p:nvSpPr>
          <p:cNvPr id="130" name="Shape 13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 name="Shape 13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2" name="Shape 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33" name="Shape 133"/>
        <p:cNvGrpSpPr/>
        <p:nvPr/>
      </p:nvGrpSpPr>
      <p:grpSpPr>
        <a:xfrm>
          <a:off x="0" y="0"/>
          <a:ext cx="0" cy="0"/>
          <a:chOff x="0" y="0"/>
          <a:chExt cx="0" cy="0"/>
        </a:xfrm>
      </p:grpSpPr>
      <p:sp>
        <p:nvSpPr>
          <p:cNvPr id="134" name="Shape 134"/>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35" name="Shape 135"/>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6" name="Shape 136"/>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137" name="Shape 13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 name="Shape 13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9" name="Shape 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40" name="Shape 140"/>
        <p:cNvGrpSpPr/>
        <p:nvPr/>
      </p:nvGrpSpPr>
      <p:grpSpPr>
        <a:xfrm>
          <a:off x="0" y="0"/>
          <a:ext cx="0" cy="0"/>
          <a:chOff x="0" y="0"/>
          <a:chExt cx="0" cy="0"/>
        </a:xfrm>
      </p:grpSpPr>
      <p:sp>
        <p:nvSpPr>
          <p:cNvPr id="141" name="Shape 141"/>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2" name="Shape 142"/>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43" name="Shape 143"/>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144" name="Shape 14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Shape 14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Shape 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47" name="Shape 147"/>
        <p:cNvGrpSpPr/>
        <p:nvPr/>
      </p:nvGrpSpPr>
      <p:grpSpPr>
        <a:xfrm>
          <a:off x="0" y="0"/>
          <a:ext cx="0" cy="0"/>
          <a:chOff x="0" y="0"/>
          <a:chExt cx="0" cy="0"/>
        </a:xfrm>
      </p:grpSpPr>
      <p:sp>
        <p:nvSpPr>
          <p:cNvPr id="148" name="Shape 148"/>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9" name="Shape 149"/>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0" name="Shape 15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1" name="Shape 15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 name="Shape 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Shape 154"/>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55" name="Shape 155"/>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6" name="Shape 15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 name="Shape 15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8" name="Shape 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65" name="Shape 165"/>
        <p:cNvGrpSpPr/>
        <p:nvPr/>
      </p:nvGrpSpPr>
      <p:grpSpPr>
        <a:xfrm>
          <a:off x="0" y="0"/>
          <a:ext cx="0" cy="0"/>
          <a:chOff x="0" y="0"/>
          <a:chExt cx="0" cy="0"/>
        </a:xfrm>
      </p:grpSpPr>
      <p:sp>
        <p:nvSpPr>
          <p:cNvPr id="166" name="Shape 166"/>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7" name="Shape 167"/>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8" name="Shape 16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9" name="Shape 16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0" name="Shape 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71" name="Shape 171"/>
        <p:cNvGrpSpPr/>
        <p:nvPr/>
      </p:nvGrpSpPr>
      <p:grpSpPr>
        <a:xfrm>
          <a:off x="0" y="0"/>
          <a:ext cx="0" cy="0"/>
          <a:chOff x="0" y="0"/>
          <a:chExt cx="0" cy="0"/>
        </a:xfrm>
      </p:grpSpPr>
      <p:sp>
        <p:nvSpPr>
          <p:cNvPr id="172" name="Shape 172"/>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3" name="Shape 173"/>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174" name="Shape 17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5" name="Shape 17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6" name="Shape 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7" name="Shape 177"/>
        <p:cNvGrpSpPr/>
        <p:nvPr/>
      </p:nvGrpSpPr>
      <p:grpSpPr>
        <a:xfrm>
          <a:off x="0" y="0"/>
          <a:ext cx="0" cy="0"/>
          <a:chOff x="0" y="0"/>
          <a:chExt cx="0" cy="0"/>
        </a:xfrm>
      </p:grpSpPr>
      <p:sp>
        <p:nvSpPr>
          <p:cNvPr id="178" name="Shape 178"/>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9" name="Shape 179"/>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180" name="Shape 18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1" name="Shape 18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2" name="Shape 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83" name="Shape 183"/>
        <p:cNvGrpSpPr/>
        <p:nvPr/>
      </p:nvGrpSpPr>
      <p:grpSpPr>
        <a:xfrm>
          <a:off x="0" y="0"/>
          <a:ext cx="0" cy="0"/>
          <a:chOff x="0" y="0"/>
          <a:chExt cx="0" cy="0"/>
        </a:xfrm>
      </p:grpSpPr>
      <p:sp>
        <p:nvSpPr>
          <p:cNvPr id="184" name="Shape 184"/>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85" name="Shape 18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6" name="Shape 186"/>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7" name="Shape 18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8" name="Shape 18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9" name="Shape 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90" name="Shape 190"/>
        <p:cNvGrpSpPr/>
        <p:nvPr/>
      </p:nvGrpSpPr>
      <p:grpSpPr>
        <a:xfrm>
          <a:off x="0" y="0"/>
          <a:ext cx="0" cy="0"/>
          <a:chOff x="0" y="0"/>
          <a:chExt cx="0" cy="0"/>
        </a:xfrm>
      </p:grpSpPr>
      <p:sp>
        <p:nvSpPr>
          <p:cNvPr id="191" name="Shape 191"/>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92" name="Shape 192"/>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93" name="Shape 193"/>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4" name="Shape 194"/>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95" name="Shape 195"/>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6" name="Shape 19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7" name="Shape 19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8" name="Shape 1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9" name="Shape 199"/>
        <p:cNvGrpSpPr/>
        <p:nvPr/>
      </p:nvGrpSpPr>
      <p:grpSpPr>
        <a:xfrm>
          <a:off x="0" y="0"/>
          <a:ext cx="0" cy="0"/>
          <a:chOff x="0" y="0"/>
          <a:chExt cx="0" cy="0"/>
        </a:xfrm>
      </p:grpSpPr>
      <p:sp>
        <p:nvSpPr>
          <p:cNvPr id="200" name="Shape 20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01" name="Shape 20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2" name="Shape 20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Shape 2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04" name="Shape 204"/>
        <p:cNvGrpSpPr/>
        <p:nvPr/>
      </p:nvGrpSpPr>
      <p:grpSpPr>
        <a:xfrm>
          <a:off x="0" y="0"/>
          <a:ext cx="0" cy="0"/>
          <a:chOff x="0" y="0"/>
          <a:chExt cx="0" cy="0"/>
        </a:xfrm>
      </p:grpSpPr>
      <p:sp>
        <p:nvSpPr>
          <p:cNvPr id="205" name="Shape 20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6" name="Shape 20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7" name="Shape 2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208" name="Shape 208"/>
        <p:cNvGrpSpPr/>
        <p:nvPr/>
      </p:nvGrpSpPr>
      <p:grpSpPr>
        <a:xfrm>
          <a:off x="0" y="0"/>
          <a:ext cx="0" cy="0"/>
          <a:chOff x="0" y="0"/>
          <a:chExt cx="0" cy="0"/>
        </a:xfrm>
      </p:grpSpPr>
      <p:sp>
        <p:nvSpPr>
          <p:cNvPr id="209" name="Shape 20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10" name="Shape 210"/>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11" name="Shape 211"/>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212" name="Shape 2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3" name="Shape 2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4" name="Shape 2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215" name="Shape 215"/>
        <p:cNvGrpSpPr/>
        <p:nvPr/>
      </p:nvGrpSpPr>
      <p:grpSpPr>
        <a:xfrm>
          <a:off x="0" y="0"/>
          <a:ext cx="0" cy="0"/>
          <a:chOff x="0" y="0"/>
          <a:chExt cx="0" cy="0"/>
        </a:xfrm>
      </p:grpSpPr>
      <p:sp>
        <p:nvSpPr>
          <p:cNvPr id="216" name="Shape 216"/>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17" name="Shape 217"/>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218" name="Shape 218"/>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219" name="Shape 21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Shape 22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Shape 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22" name="Shape 222"/>
        <p:cNvGrpSpPr/>
        <p:nvPr/>
      </p:nvGrpSpPr>
      <p:grpSpPr>
        <a:xfrm>
          <a:off x="0" y="0"/>
          <a:ext cx="0" cy="0"/>
          <a:chOff x="0" y="0"/>
          <a:chExt cx="0" cy="0"/>
        </a:xfrm>
      </p:grpSpPr>
      <p:sp>
        <p:nvSpPr>
          <p:cNvPr id="223" name="Shape 22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4" name="Shape 224"/>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5" name="Shape 22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6" name="Shape 22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7" name="Shape 2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228" name="Shape 228"/>
        <p:cNvGrpSpPr/>
        <p:nvPr/>
      </p:nvGrpSpPr>
      <p:grpSpPr>
        <a:xfrm>
          <a:off x="0" y="0"/>
          <a:ext cx="0" cy="0"/>
          <a:chOff x="0" y="0"/>
          <a:chExt cx="0" cy="0"/>
        </a:xfrm>
      </p:grpSpPr>
      <p:sp>
        <p:nvSpPr>
          <p:cNvPr id="229" name="Shape 229"/>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0" name="Shape 230"/>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1" name="Shape 23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2" name="Shape 23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3" name="Shape 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4.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3.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 name="Shape 1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84" name="Shape 84"/>
        <p:cNvGrpSpPr/>
        <p:nvPr/>
      </p:nvGrpSpPr>
      <p:grpSpPr>
        <a:xfrm>
          <a:off x="0" y="0"/>
          <a:ext cx="0" cy="0"/>
          <a:chOff x="0" y="0"/>
          <a:chExt cx="0" cy="0"/>
        </a:xfrm>
      </p:grpSpPr>
      <p:sp>
        <p:nvSpPr>
          <p:cNvPr id="85" name="Shape 8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6" name="Shape 86"/>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Shape 8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Shape 8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Shape 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159" name="Shape 159"/>
        <p:cNvGrpSpPr/>
        <p:nvPr/>
      </p:nvGrpSpPr>
      <p:grpSpPr>
        <a:xfrm>
          <a:off x="0" y="0"/>
          <a:ext cx="0" cy="0"/>
          <a:chOff x="0" y="0"/>
          <a:chExt cx="0" cy="0"/>
        </a:xfrm>
      </p:grpSpPr>
      <p:sp>
        <p:nvSpPr>
          <p:cNvPr id="160" name="Shape 16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1" name="Shape 16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2" name="Shape 16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3" name="Shape 16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4" name="Shape 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7.pn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hyperlink" Target="https://www.scoilnet.ie/index.php?id=1128#fndtn-tab-26102" TargetMode="External"/><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hyperlink" Target="https://www.scoilnet.ie/index.php?id=1128#fndtn-tab-26102" TargetMode="External"/><Relationship Id="rId5"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pic>
        <p:nvPicPr>
          <p:cNvPr id="238" name="Shape 238"/>
          <p:cNvPicPr preferRelativeResize="0"/>
          <p:nvPr/>
        </p:nvPicPr>
        <p:blipFill rotWithShape="1">
          <a:blip r:embed="rId3">
            <a:alphaModFix/>
          </a:blip>
          <a:srcRect b="0" l="0" r="0" t="0"/>
          <a:stretch/>
        </p:blipFill>
        <p:spPr>
          <a:xfrm>
            <a:off x="5825766" y="6175102"/>
            <a:ext cx="1723748" cy="508502"/>
          </a:xfrm>
          <a:prstGeom prst="rect">
            <a:avLst/>
          </a:prstGeom>
          <a:noFill/>
          <a:ln>
            <a:noFill/>
          </a:ln>
        </p:spPr>
      </p:pic>
      <p:pic>
        <p:nvPicPr>
          <p:cNvPr descr="bi.PNG" id="239" name="Shape 239"/>
          <p:cNvPicPr preferRelativeResize="0"/>
          <p:nvPr/>
        </p:nvPicPr>
        <p:blipFill>
          <a:blip r:embed="rId4">
            <a:alphaModFix/>
          </a:blip>
          <a:stretch>
            <a:fillRect/>
          </a:stretch>
        </p:blipFill>
        <p:spPr>
          <a:xfrm>
            <a:off x="0" y="0"/>
            <a:ext cx="12192001"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Shape 244"/>
          <p:cNvSpPr/>
          <p:nvPr/>
        </p:nvSpPr>
        <p:spPr>
          <a:xfrm>
            <a:off x="0" y="568096"/>
            <a:ext cx="73785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Learning Intentions:</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45" name="Shape 245"/>
          <p:cNvSpPr txBox="1"/>
          <p:nvPr/>
        </p:nvSpPr>
        <p:spPr>
          <a:xfrm>
            <a:off x="7398701" y="1833109"/>
            <a:ext cx="46380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E" sz="2400">
                <a:solidFill>
                  <a:srgbClr val="000000"/>
                </a:solidFill>
                <a:latin typeface="Calibri"/>
                <a:ea typeface="Calibri"/>
                <a:cs typeface="Calibri"/>
                <a:sym typeface="Calibri"/>
              </a:rPr>
              <a:t>In this unit, we will learn how </a:t>
            </a:r>
            <a:endParaRPr/>
          </a:p>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a:p>
            <a:pPr indent="-342900" lvl="0" marL="342900" marR="0" rtl="0" algn="l">
              <a:spcBef>
                <a:spcPts val="0"/>
              </a:spcBef>
              <a:spcAft>
                <a:spcPts val="0"/>
              </a:spcAft>
              <a:buClr>
                <a:srgbClr val="000000"/>
              </a:buClr>
              <a:buSzPts val="2400"/>
              <a:buFont typeface="Noto Sans Symbols"/>
              <a:buChar char="❖"/>
            </a:pPr>
            <a:r>
              <a:rPr lang="en-IE" sz="2400">
                <a:latin typeface="Calibri"/>
                <a:ea typeface="Calibri"/>
                <a:cs typeface="Calibri"/>
                <a:sym typeface="Calibri"/>
              </a:rPr>
              <a:t>The birth of tourism in Ireland came about</a:t>
            </a:r>
            <a:endParaRPr sz="2400">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n-IE" sz="2400">
                <a:latin typeface="Calibri"/>
                <a:ea typeface="Calibri"/>
                <a:cs typeface="Calibri"/>
                <a:sym typeface="Calibri"/>
              </a:rPr>
              <a:t>Killarney developed as a tourist destination in the 1750’s</a:t>
            </a:r>
            <a:endParaRPr sz="2400">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n-IE" sz="2400">
                <a:latin typeface="Calibri"/>
                <a:ea typeface="Calibri"/>
                <a:cs typeface="Calibri"/>
                <a:sym typeface="Calibri"/>
              </a:rPr>
              <a:t>The development of railways greatly impacted on tourism in Killarney in the 1830’s</a:t>
            </a:r>
            <a:endParaRPr sz="2400">
              <a:latin typeface="Calibri"/>
              <a:ea typeface="Calibri"/>
              <a:cs typeface="Calibri"/>
              <a:sym typeface="Calibri"/>
            </a:endParaRPr>
          </a:p>
        </p:txBody>
      </p:sp>
      <p:pic>
        <p:nvPicPr>
          <p:cNvPr id="246" name="Shape 246"/>
          <p:cNvPicPr preferRelativeResize="0"/>
          <p:nvPr/>
        </p:nvPicPr>
        <p:blipFill>
          <a:blip r:embed="rId3">
            <a:alphaModFix/>
          </a:blip>
          <a:stretch>
            <a:fillRect/>
          </a:stretch>
        </p:blipFill>
        <p:spPr>
          <a:xfrm>
            <a:off x="0" y="1833100"/>
            <a:ext cx="6952025" cy="4176682"/>
          </a:xfrm>
          <a:prstGeom prst="rect">
            <a:avLst/>
          </a:prstGeom>
          <a:noFill/>
          <a:ln>
            <a:noFill/>
          </a:ln>
        </p:spPr>
      </p:pic>
      <p:pic>
        <p:nvPicPr>
          <p:cNvPr id="247" name="Shape 247"/>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Shape 252"/>
          <p:cNvSpPr/>
          <p:nvPr/>
        </p:nvSpPr>
        <p:spPr>
          <a:xfrm>
            <a:off x="0" y="568100"/>
            <a:ext cx="34761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Warm Up Activity:</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53" name="Shape 253"/>
          <p:cNvSpPr txBox="1"/>
          <p:nvPr/>
        </p:nvSpPr>
        <p:spPr>
          <a:xfrm>
            <a:off x="496650" y="2695325"/>
            <a:ext cx="5826600" cy="432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sp>
        <p:nvSpPr>
          <p:cNvPr id="254" name="Shape 254"/>
          <p:cNvSpPr txBox="1"/>
          <p:nvPr/>
        </p:nvSpPr>
        <p:spPr>
          <a:xfrm>
            <a:off x="979725" y="1521125"/>
            <a:ext cx="5343600" cy="3943800"/>
          </a:xfrm>
          <a:prstGeom prst="rect">
            <a:avLst/>
          </a:prstGeom>
          <a:noFill/>
          <a:ln>
            <a:noFill/>
          </a:ln>
        </p:spPr>
        <p:txBody>
          <a:bodyPr anchorCtr="0" anchor="t" bIns="91425" lIns="91425" spcFirstLastPara="1" rIns="91425" wrap="square" tIns="91425">
            <a:noAutofit/>
          </a:bodyPr>
          <a:lstStyle/>
          <a:p>
            <a:pPr indent="-342900" lvl="0" marL="457200" rtl="0">
              <a:spcBef>
                <a:spcPts val="0"/>
              </a:spcBef>
              <a:spcAft>
                <a:spcPts val="0"/>
              </a:spcAft>
              <a:buSzPts val="1800"/>
              <a:buChar char="●"/>
            </a:pPr>
            <a:r>
              <a:rPr lang="en-IE" sz="1800"/>
              <a:t>In pairs brainstorm glacial features that you have studied in your geography course that could be present in Killarney</a:t>
            </a:r>
            <a:endParaRPr sz="1800"/>
          </a:p>
          <a:p>
            <a:pPr indent="0" lvl="0" marL="0">
              <a:spcBef>
                <a:spcPts val="0"/>
              </a:spcBef>
              <a:spcAft>
                <a:spcPts val="0"/>
              </a:spcAft>
              <a:buNone/>
            </a:pPr>
            <a:r>
              <a:t/>
            </a:r>
            <a:endParaRPr sz="1800"/>
          </a:p>
          <a:p>
            <a:pPr indent="-342900" lvl="0" marL="457200">
              <a:spcBef>
                <a:spcPts val="0"/>
              </a:spcBef>
              <a:spcAft>
                <a:spcPts val="0"/>
              </a:spcAft>
              <a:buSzPts val="1800"/>
              <a:buChar char="●"/>
            </a:pPr>
            <a:r>
              <a:rPr lang="en-IE" sz="1800"/>
              <a:t>Next </a:t>
            </a:r>
            <a:r>
              <a:rPr lang="en-IE" sz="1800"/>
              <a:t>brainstorm</a:t>
            </a:r>
            <a:r>
              <a:rPr lang="en-IE" sz="1800"/>
              <a:t> facilities or activities that might be on offer for tourists when visiting Killarney as a holiday destination</a:t>
            </a:r>
            <a:endParaRPr sz="1800"/>
          </a:p>
        </p:txBody>
      </p:sp>
      <p:pic>
        <p:nvPicPr>
          <p:cNvPr id="255" name="Shape 255"/>
          <p:cNvPicPr preferRelativeResize="0"/>
          <p:nvPr/>
        </p:nvPicPr>
        <p:blipFill>
          <a:blip r:embed="rId3">
            <a:alphaModFix/>
          </a:blip>
          <a:stretch>
            <a:fillRect/>
          </a:stretch>
        </p:blipFill>
        <p:spPr>
          <a:xfrm>
            <a:off x="6475650" y="152400"/>
            <a:ext cx="5563951" cy="3028296"/>
          </a:xfrm>
          <a:prstGeom prst="rect">
            <a:avLst/>
          </a:prstGeom>
          <a:noFill/>
          <a:ln>
            <a:noFill/>
          </a:ln>
        </p:spPr>
      </p:pic>
      <p:pic>
        <p:nvPicPr>
          <p:cNvPr id="256" name="Shape 256"/>
          <p:cNvPicPr preferRelativeResize="0"/>
          <p:nvPr/>
        </p:nvPicPr>
        <p:blipFill>
          <a:blip r:embed="rId4">
            <a:alphaModFix/>
          </a:blip>
          <a:stretch>
            <a:fillRect/>
          </a:stretch>
        </p:blipFill>
        <p:spPr>
          <a:xfrm>
            <a:off x="6475650" y="3306525"/>
            <a:ext cx="5563950" cy="3344900"/>
          </a:xfrm>
          <a:prstGeom prst="rect">
            <a:avLst/>
          </a:prstGeom>
          <a:noFill/>
          <a:ln>
            <a:noFill/>
          </a:ln>
        </p:spPr>
      </p:pic>
      <p:pic>
        <p:nvPicPr>
          <p:cNvPr id="257" name="Shape 257"/>
          <p:cNvPicPr preferRelativeResize="0"/>
          <p:nvPr/>
        </p:nvPicPr>
        <p:blipFill rotWithShape="1">
          <a:blip r:embed="rId5">
            <a:alphaModFix/>
          </a:blip>
          <a:srcRect b="4888" l="0" r="0" t="0"/>
          <a:stretch/>
        </p:blipFill>
        <p:spPr>
          <a:xfrm>
            <a:off x="1143000" y="3701150"/>
            <a:ext cx="4775125" cy="29502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Shape 262"/>
          <p:cNvSpPr/>
          <p:nvPr/>
        </p:nvSpPr>
        <p:spPr>
          <a:xfrm>
            <a:off x="0" y="568100"/>
            <a:ext cx="5706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Now Watch the 2.54 min Video:</a:t>
            </a:r>
            <a:endParaRPr b="1" sz="3200">
              <a:solidFill>
                <a:srgbClr val="FBE4D4"/>
              </a:solidFill>
              <a:latin typeface="Arial"/>
              <a:ea typeface="Arial"/>
              <a:cs typeface="Arial"/>
              <a:sym typeface="Arial"/>
            </a:endParaRPr>
          </a:p>
        </p:txBody>
      </p:sp>
      <p:sp>
        <p:nvSpPr>
          <p:cNvPr id="263" name="Shape 263"/>
          <p:cNvSpPr txBox="1"/>
          <p:nvPr/>
        </p:nvSpPr>
        <p:spPr>
          <a:xfrm>
            <a:off x="9079175" y="1556425"/>
            <a:ext cx="2697900" cy="3597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a:p>
            <a:pPr indent="0" lvl="0" marL="0">
              <a:spcBef>
                <a:spcPts val="0"/>
              </a:spcBef>
              <a:spcAft>
                <a:spcPts val="0"/>
              </a:spcAft>
              <a:buNone/>
            </a:pPr>
            <a:r>
              <a:rPr b="1" lang="en-IE" sz="1800"/>
              <a:t>M</a:t>
            </a:r>
            <a:r>
              <a:rPr b="1" lang="en-IE" sz="1800"/>
              <a:t>ake notes of glacial features, tourist attractions or </a:t>
            </a:r>
            <a:r>
              <a:rPr b="1" lang="en-IE" sz="1800"/>
              <a:t>facilities</a:t>
            </a:r>
            <a:r>
              <a:rPr b="1" lang="en-IE" sz="1800"/>
              <a:t> that </a:t>
            </a:r>
            <a:r>
              <a:rPr b="1" lang="en-IE" sz="1800"/>
              <a:t>you</a:t>
            </a:r>
            <a:r>
              <a:rPr b="1" lang="en-IE" sz="1800"/>
              <a:t> see or hear mentioned that were not on your list. </a:t>
            </a:r>
            <a:endParaRPr b="1" sz="1800"/>
          </a:p>
        </p:txBody>
      </p:sp>
      <p:pic>
        <p:nvPicPr>
          <p:cNvPr id="264" name="Shape 264"/>
          <p:cNvPicPr preferRelativeResize="0"/>
          <p:nvPr/>
        </p:nvPicPr>
        <p:blipFill>
          <a:blip r:embed="rId3">
            <a:alphaModFix/>
          </a:blip>
          <a:stretch>
            <a:fillRect/>
          </a:stretch>
        </p:blipFill>
        <p:spPr>
          <a:xfrm>
            <a:off x="10310523" y="6437900"/>
            <a:ext cx="1726175" cy="344825"/>
          </a:xfrm>
          <a:prstGeom prst="rect">
            <a:avLst/>
          </a:prstGeom>
          <a:noFill/>
          <a:ln>
            <a:noFill/>
          </a:ln>
        </p:spPr>
      </p:pic>
      <p:pic>
        <p:nvPicPr>
          <p:cNvPr id="265" name="Shape 265">
            <a:hlinkClick r:id="rId4"/>
          </p:cNvPr>
          <p:cNvPicPr preferRelativeResize="0"/>
          <p:nvPr/>
        </p:nvPicPr>
        <p:blipFill>
          <a:blip r:embed="rId5">
            <a:alphaModFix/>
          </a:blip>
          <a:stretch>
            <a:fillRect/>
          </a:stretch>
        </p:blipFill>
        <p:spPr>
          <a:xfrm>
            <a:off x="0" y="1662128"/>
            <a:ext cx="7973775" cy="4475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Shape 271"/>
          <p:cNvSpPr/>
          <p:nvPr/>
        </p:nvSpPr>
        <p:spPr>
          <a:xfrm>
            <a:off x="0" y="631596"/>
            <a:ext cx="7378383" cy="735291"/>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 	Compare Your Answers in Your Pairs</a:t>
            </a:r>
            <a:r>
              <a:rPr b="1" lang="en-IE" sz="3200">
                <a:solidFill>
                  <a:srgbClr val="FBE4D4"/>
                </a:solidFill>
                <a:latin typeface="Arial"/>
                <a:ea typeface="Arial"/>
                <a:cs typeface="Arial"/>
                <a:sym typeface="Arial"/>
              </a:rPr>
              <a:t>:</a:t>
            </a:r>
            <a:endParaRPr b="1" sz="3200">
              <a:solidFill>
                <a:srgbClr val="FBE4D4"/>
              </a:solidFill>
              <a:latin typeface="Arial"/>
              <a:ea typeface="Arial"/>
              <a:cs typeface="Arial"/>
              <a:sym typeface="Arial"/>
            </a:endParaRPr>
          </a:p>
        </p:txBody>
      </p:sp>
      <p:sp>
        <p:nvSpPr>
          <p:cNvPr id="272" name="Shape 272"/>
          <p:cNvSpPr/>
          <p:nvPr/>
        </p:nvSpPr>
        <p:spPr>
          <a:xfrm>
            <a:off x="7984500" y="709051"/>
            <a:ext cx="3996900" cy="5380800"/>
          </a:xfrm>
          <a:prstGeom prst="snipRoundRect">
            <a:avLst>
              <a:gd fmla="val 16667" name="adj1"/>
              <a:gd fmla="val 16667" name="adj2"/>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rgbClr val="FFFFFF"/>
              </a:solidFill>
              <a:latin typeface="Calibri"/>
              <a:ea typeface="Calibri"/>
              <a:cs typeface="Calibri"/>
              <a:sym typeface="Calibri"/>
            </a:endParaRPr>
          </a:p>
          <a:p>
            <a:pPr indent="0" lvl="0" marL="0" marR="0" rtl="0" algn="ctr">
              <a:spcBef>
                <a:spcPts val="0"/>
              </a:spcBef>
              <a:spcAft>
                <a:spcPts val="0"/>
              </a:spcAft>
              <a:buNone/>
            </a:pPr>
            <a:r>
              <a:t/>
            </a:r>
            <a:endParaRPr sz="2800">
              <a:solidFill>
                <a:srgbClr val="FFFFFF"/>
              </a:solidFill>
              <a:latin typeface="Calibri"/>
              <a:ea typeface="Calibri"/>
              <a:cs typeface="Calibri"/>
              <a:sym typeface="Calibri"/>
            </a:endParaRPr>
          </a:p>
          <a:p>
            <a:pPr indent="0" lvl="0" marL="0" marR="0" rtl="0" algn="ctr">
              <a:spcBef>
                <a:spcPts val="0"/>
              </a:spcBef>
              <a:spcAft>
                <a:spcPts val="0"/>
              </a:spcAft>
              <a:buNone/>
            </a:pPr>
            <a:r>
              <a:rPr lang="en-IE" sz="2800">
                <a:solidFill>
                  <a:srgbClr val="FFFFFF"/>
                </a:solidFill>
                <a:latin typeface="Calibri"/>
                <a:ea typeface="Calibri"/>
                <a:cs typeface="Calibri"/>
                <a:sym typeface="Calibri"/>
              </a:rPr>
              <a:t>After watching the video clip complete the following venn diagram. On the left hand side place glacial features and on the right tourist facilities. In the centre list features that could be considered as both. </a:t>
            </a:r>
            <a:endParaRPr sz="2800">
              <a:solidFill>
                <a:srgbClr val="FFFFFF"/>
              </a:solidFill>
              <a:latin typeface="Calibri"/>
              <a:ea typeface="Calibri"/>
              <a:cs typeface="Calibri"/>
              <a:sym typeface="Calibri"/>
            </a:endParaRPr>
          </a:p>
          <a:p>
            <a:pPr indent="0" lvl="0" marL="0" marR="0" rtl="0" algn="ctr">
              <a:spcBef>
                <a:spcPts val="0"/>
              </a:spcBef>
              <a:spcAft>
                <a:spcPts val="0"/>
              </a:spcAft>
              <a:buNone/>
            </a:pPr>
            <a:br>
              <a:rPr lang="en-IE" sz="2800">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p:txBody>
      </p:sp>
      <p:grpSp>
        <p:nvGrpSpPr>
          <p:cNvPr id="273" name="Shape 273"/>
          <p:cNvGrpSpPr/>
          <p:nvPr/>
        </p:nvGrpSpPr>
        <p:grpSpPr>
          <a:xfrm>
            <a:off x="3595039" y="1720925"/>
            <a:ext cx="3859101" cy="4080098"/>
            <a:chOff x="4303290" y="1676962"/>
            <a:chExt cx="1854000" cy="1854000"/>
          </a:xfrm>
        </p:grpSpPr>
        <p:sp>
          <p:nvSpPr>
            <p:cNvPr id="274" name="Shape 274"/>
            <p:cNvSpPr/>
            <p:nvPr/>
          </p:nvSpPr>
          <p:spPr>
            <a:xfrm>
              <a:off x="4303290" y="1676962"/>
              <a:ext cx="1854000" cy="1854000"/>
            </a:xfrm>
            <a:prstGeom prst="ellipse">
              <a:avLst/>
            </a:prstGeom>
            <a:solidFill>
              <a:srgbClr val="37474F">
                <a:alpha val="90760"/>
              </a:srgbClr>
            </a:solidFill>
            <a:ln cap="flat" cmpd="sng" w="9525">
              <a:solidFill>
                <a:srgbClr val="37474F"/>
              </a:solidFill>
              <a:prstDash val="dash"/>
              <a:round/>
              <a:headEnd len="sm" w="sm" type="none"/>
              <a:tailEnd len="sm" w="sm" type="none"/>
            </a:ln>
          </p:spPr>
          <p:txBody>
            <a:bodyPr anchorCtr="0" anchor="ctr" bIns="121900" lIns="121900" spcFirstLastPara="1" rIns="121900" wrap="square" tIns="121900">
              <a:noAutofit/>
            </a:bodyPr>
            <a:lstStyle/>
            <a:p>
              <a:pPr indent="0" lvl="0" marL="0">
                <a:spcBef>
                  <a:spcPts val="0"/>
                </a:spcBef>
                <a:spcAft>
                  <a:spcPts val="0"/>
                </a:spcAft>
                <a:buNone/>
              </a:pPr>
              <a:r>
                <a:t/>
              </a:r>
              <a:endParaRPr/>
            </a:p>
          </p:txBody>
        </p:sp>
        <p:sp>
          <p:nvSpPr>
            <p:cNvPr id="275" name="Shape 275"/>
            <p:cNvSpPr txBox="1"/>
            <p:nvPr/>
          </p:nvSpPr>
          <p:spPr>
            <a:xfrm>
              <a:off x="5010351" y="2455615"/>
              <a:ext cx="1075200" cy="521400"/>
            </a:xfrm>
            <a:prstGeom prst="rect">
              <a:avLst/>
            </a:prstGeom>
            <a:noFill/>
            <a:ln>
              <a:noFill/>
            </a:ln>
          </p:spPr>
          <p:txBody>
            <a:bodyPr anchorCtr="0" anchor="ctr" bIns="121900" lIns="121900" spcFirstLastPara="1" rIns="121900" wrap="square" tIns="121900">
              <a:noAutofit/>
            </a:bodyPr>
            <a:lstStyle/>
            <a:p>
              <a:pPr indent="0" lvl="0" marL="0">
                <a:lnSpc>
                  <a:spcPct val="115000"/>
                </a:lnSpc>
                <a:spcBef>
                  <a:spcPts val="0"/>
                </a:spcBef>
                <a:spcAft>
                  <a:spcPts val="0"/>
                </a:spcAft>
                <a:buSzPts val="1500"/>
                <a:buNone/>
              </a:pPr>
              <a:r>
                <a:rPr lang="en-IE" sz="1500">
                  <a:solidFill>
                    <a:srgbClr val="FFFFFF"/>
                  </a:solidFill>
                  <a:latin typeface="Roboto"/>
                  <a:ea typeface="Roboto"/>
                  <a:cs typeface="Roboto"/>
                  <a:sym typeface="Roboto"/>
                </a:rPr>
                <a:t>Tourist facilities only </a:t>
              </a:r>
              <a:r>
                <a:rPr lang="en-IE" sz="1500">
                  <a:solidFill>
                    <a:srgbClr val="FFFFFF"/>
                  </a:solidFill>
                  <a:latin typeface="Roboto"/>
                  <a:ea typeface="Roboto"/>
                  <a:cs typeface="Roboto"/>
                  <a:sym typeface="Roboto"/>
                </a:rPr>
                <a:t> </a:t>
              </a:r>
              <a:endParaRPr sz="1500">
                <a:solidFill>
                  <a:srgbClr val="FFFFFF"/>
                </a:solidFill>
                <a:latin typeface="Roboto"/>
                <a:ea typeface="Roboto"/>
                <a:cs typeface="Roboto"/>
                <a:sym typeface="Roboto"/>
              </a:endParaRPr>
            </a:p>
          </p:txBody>
        </p:sp>
      </p:grpSp>
      <p:grpSp>
        <p:nvGrpSpPr>
          <p:cNvPr id="276" name="Shape 276"/>
          <p:cNvGrpSpPr/>
          <p:nvPr/>
        </p:nvGrpSpPr>
        <p:grpSpPr>
          <a:xfrm>
            <a:off x="855484" y="1784653"/>
            <a:ext cx="3679634" cy="4124779"/>
            <a:chOff x="2986712" y="1676962"/>
            <a:chExt cx="1854000" cy="1854000"/>
          </a:xfrm>
        </p:grpSpPr>
        <p:sp>
          <p:nvSpPr>
            <p:cNvPr id="277" name="Shape 277"/>
            <p:cNvSpPr/>
            <p:nvPr/>
          </p:nvSpPr>
          <p:spPr>
            <a:xfrm>
              <a:off x="2986712" y="1676962"/>
              <a:ext cx="1854000" cy="1854000"/>
            </a:xfrm>
            <a:prstGeom prst="ellipse">
              <a:avLst/>
            </a:prstGeom>
            <a:solidFill>
              <a:srgbClr val="EFEFEF">
                <a:alpha val="65760"/>
              </a:srgbClr>
            </a:solidFill>
            <a:ln cap="flat" cmpd="sng" w="9525">
              <a:solidFill>
                <a:srgbClr val="37474F"/>
              </a:solidFill>
              <a:prstDash val="dash"/>
              <a:round/>
              <a:headEnd len="sm" w="sm" type="none"/>
              <a:tailEnd len="sm" w="sm" type="none"/>
            </a:ln>
          </p:spPr>
          <p:txBody>
            <a:bodyPr anchorCtr="0" anchor="ctr" bIns="121900" lIns="121900" spcFirstLastPara="1" rIns="121900" wrap="square" tIns="121900">
              <a:noAutofit/>
            </a:bodyPr>
            <a:lstStyle/>
            <a:p>
              <a:pPr indent="0" lvl="0" marL="0">
                <a:spcBef>
                  <a:spcPts val="0"/>
                </a:spcBef>
                <a:spcAft>
                  <a:spcPts val="0"/>
                </a:spcAft>
                <a:buNone/>
              </a:pPr>
              <a:r>
                <a:t/>
              </a:r>
              <a:endParaRPr/>
            </a:p>
          </p:txBody>
        </p:sp>
        <p:sp>
          <p:nvSpPr>
            <p:cNvPr id="278" name="Shape 278"/>
            <p:cNvSpPr txBox="1"/>
            <p:nvPr/>
          </p:nvSpPr>
          <p:spPr>
            <a:xfrm>
              <a:off x="3134188" y="2455615"/>
              <a:ext cx="1075200" cy="521400"/>
            </a:xfrm>
            <a:prstGeom prst="rect">
              <a:avLst/>
            </a:prstGeom>
            <a:noFill/>
            <a:ln>
              <a:noFill/>
            </a:ln>
          </p:spPr>
          <p:txBody>
            <a:bodyPr anchorCtr="0" anchor="ctr" bIns="121900" lIns="121900" spcFirstLastPara="1" rIns="121900" wrap="square" tIns="121900">
              <a:noAutofit/>
            </a:bodyPr>
            <a:lstStyle/>
            <a:p>
              <a:pPr indent="0" lvl="0" marL="0">
                <a:lnSpc>
                  <a:spcPct val="115000"/>
                </a:lnSpc>
                <a:spcBef>
                  <a:spcPts val="0"/>
                </a:spcBef>
                <a:spcAft>
                  <a:spcPts val="0"/>
                </a:spcAft>
                <a:buSzPts val="1500"/>
                <a:buNone/>
              </a:pPr>
              <a:r>
                <a:rPr lang="en-IE" sz="1500">
                  <a:solidFill>
                    <a:srgbClr val="37474F"/>
                  </a:solidFill>
                  <a:latin typeface="Roboto"/>
                  <a:ea typeface="Roboto"/>
                  <a:cs typeface="Roboto"/>
                  <a:sym typeface="Roboto"/>
                </a:rPr>
                <a:t>Glacial features only</a:t>
              </a:r>
              <a:endParaRPr sz="1500">
                <a:solidFill>
                  <a:srgbClr val="37474F"/>
                </a:solidFill>
                <a:latin typeface="Roboto"/>
                <a:ea typeface="Roboto"/>
                <a:cs typeface="Roboto"/>
                <a:sym typeface="Roboto"/>
              </a:endParaRPr>
            </a:p>
          </p:txBody>
        </p:sp>
      </p:grpSp>
      <p:sp>
        <p:nvSpPr>
          <p:cNvPr id="279" name="Shape 279"/>
          <p:cNvSpPr txBox="1"/>
          <p:nvPr/>
        </p:nvSpPr>
        <p:spPr>
          <a:xfrm>
            <a:off x="3718125" y="3648950"/>
            <a:ext cx="691800" cy="657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a:p>
            <a:pPr indent="0" lvl="0" marL="0">
              <a:spcBef>
                <a:spcPts val="0"/>
              </a:spcBef>
              <a:spcAft>
                <a:spcPts val="0"/>
              </a:spcAft>
              <a:buNone/>
            </a:pPr>
            <a:r>
              <a:rPr lang="en-IE"/>
              <a:t>Both</a:t>
            </a:r>
            <a:endParaRPr/>
          </a:p>
        </p:txBody>
      </p:sp>
      <p:pic>
        <p:nvPicPr>
          <p:cNvPr id="280" name="Shape 280"/>
          <p:cNvPicPr preferRelativeResize="0"/>
          <p:nvPr/>
        </p:nvPicPr>
        <p:blipFill>
          <a:blip r:embed="rId3">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4" name="Shape 284"/>
        <p:cNvGrpSpPr/>
        <p:nvPr/>
      </p:nvGrpSpPr>
      <p:grpSpPr>
        <a:xfrm>
          <a:off x="0" y="0"/>
          <a:ext cx="0" cy="0"/>
          <a:chOff x="0" y="0"/>
          <a:chExt cx="0" cy="0"/>
        </a:xfrm>
      </p:grpSpPr>
      <p:sp>
        <p:nvSpPr>
          <p:cNvPr id="285" name="Shape 285"/>
          <p:cNvSpPr/>
          <p:nvPr/>
        </p:nvSpPr>
        <p:spPr>
          <a:xfrm>
            <a:off x="0" y="568100"/>
            <a:ext cx="96768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000">
                <a:solidFill>
                  <a:srgbClr val="FFFFFF"/>
                </a:solidFill>
                <a:latin typeface="Calibri"/>
                <a:ea typeface="Calibri"/>
                <a:cs typeface="Calibri"/>
                <a:sym typeface="Calibri"/>
              </a:rPr>
              <a:t>Now Complete the Following Questions about the Video Clip:</a:t>
            </a:r>
            <a:endParaRPr b="1" sz="3000">
              <a:solidFill>
                <a:srgbClr val="FBE4D4"/>
              </a:solidFill>
              <a:latin typeface="Arial"/>
              <a:ea typeface="Arial"/>
              <a:cs typeface="Arial"/>
              <a:sym typeface="Arial"/>
            </a:endParaRPr>
          </a:p>
        </p:txBody>
      </p:sp>
      <p:sp>
        <p:nvSpPr>
          <p:cNvPr id="286" name="Shape 286"/>
          <p:cNvSpPr txBox="1"/>
          <p:nvPr/>
        </p:nvSpPr>
        <p:spPr>
          <a:xfrm>
            <a:off x="570700" y="1833125"/>
            <a:ext cx="6087300" cy="3822000"/>
          </a:xfrm>
          <a:prstGeom prst="rect">
            <a:avLst/>
          </a:prstGeom>
          <a:noFill/>
          <a:ln>
            <a:noFill/>
          </a:ln>
        </p:spPr>
        <p:txBody>
          <a:bodyPr anchorCtr="0" anchor="t" bIns="91425" lIns="91425" spcFirstLastPara="1" rIns="91425" wrap="square" tIns="91425">
            <a:noAutofit/>
          </a:bodyPr>
          <a:lstStyle/>
          <a:p>
            <a:pPr indent="-342900" lvl="0" marL="457200" rtl="0">
              <a:spcBef>
                <a:spcPts val="0"/>
              </a:spcBef>
              <a:spcAft>
                <a:spcPts val="0"/>
              </a:spcAft>
              <a:buSzPts val="1800"/>
              <a:buAutoNum type="arabicPeriod"/>
            </a:pPr>
            <a:r>
              <a:rPr lang="en-IE" sz="1800"/>
              <a:t>What did Thomas Brown the </a:t>
            </a:r>
            <a:r>
              <a:rPr lang="en-IE" sz="1800"/>
              <a:t>fourth</a:t>
            </a:r>
            <a:r>
              <a:rPr lang="en-IE" sz="1800"/>
              <a:t> </a:t>
            </a:r>
            <a:r>
              <a:rPr lang="en-IE" sz="1800"/>
              <a:t>Viscount</a:t>
            </a:r>
            <a:r>
              <a:rPr lang="en-IE" sz="1800"/>
              <a:t> of </a:t>
            </a:r>
            <a:r>
              <a:rPr lang="en-IE" sz="1800"/>
              <a:t>Kildare</a:t>
            </a:r>
            <a:r>
              <a:rPr lang="en-IE" sz="1800"/>
              <a:t> mean by the statement “the wealth of Killarney is not buried beneath the landscape it is the landscape”?</a:t>
            </a:r>
            <a:endParaRPr sz="1800"/>
          </a:p>
          <a:p>
            <a:pPr indent="-342900" lvl="0" marL="457200" rtl="0">
              <a:spcBef>
                <a:spcPts val="0"/>
              </a:spcBef>
              <a:spcAft>
                <a:spcPts val="0"/>
              </a:spcAft>
              <a:buSzPts val="1800"/>
              <a:buAutoNum type="arabicPeriod"/>
            </a:pPr>
            <a:r>
              <a:rPr lang="en-IE" sz="1800"/>
              <a:t>Why did the Grand Tour of the </a:t>
            </a:r>
            <a:r>
              <a:rPr lang="en-IE" sz="1800"/>
              <a:t>eighteenth</a:t>
            </a:r>
            <a:r>
              <a:rPr lang="en-IE" sz="1800"/>
              <a:t> century fall out of favour?</a:t>
            </a:r>
            <a:endParaRPr sz="1800"/>
          </a:p>
          <a:p>
            <a:pPr indent="-342900" lvl="0" marL="457200" rtl="0">
              <a:spcBef>
                <a:spcPts val="0"/>
              </a:spcBef>
              <a:spcAft>
                <a:spcPts val="0"/>
              </a:spcAft>
              <a:buSzPts val="1800"/>
              <a:buAutoNum type="arabicPeriod"/>
            </a:pPr>
            <a:r>
              <a:rPr lang="en-IE" sz="1800"/>
              <a:t>How large was the Brown’s estate at its height?</a:t>
            </a:r>
            <a:endParaRPr sz="1800"/>
          </a:p>
          <a:p>
            <a:pPr indent="-342900" lvl="0" marL="457200" rtl="0">
              <a:spcBef>
                <a:spcPts val="0"/>
              </a:spcBef>
              <a:spcAft>
                <a:spcPts val="0"/>
              </a:spcAft>
              <a:buSzPts val="1800"/>
              <a:buAutoNum type="arabicPeriod"/>
            </a:pPr>
            <a:r>
              <a:rPr lang="en-IE" sz="1800"/>
              <a:t>In what ways had Thomas Brown started making an income through </a:t>
            </a:r>
            <a:r>
              <a:rPr lang="en-IE" sz="1800"/>
              <a:t>tourism</a:t>
            </a:r>
            <a:r>
              <a:rPr lang="en-IE" sz="1800"/>
              <a:t> on his estate?</a:t>
            </a:r>
            <a:endParaRPr sz="1800"/>
          </a:p>
          <a:p>
            <a:pPr indent="-342900" lvl="0" marL="457200" rtl="0">
              <a:spcBef>
                <a:spcPts val="0"/>
              </a:spcBef>
              <a:spcAft>
                <a:spcPts val="0"/>
              </a:spcAft>
              <a:buSzPts val="1800"/>
              <a:buAutoNum type="arabicPeriod"/>
            </a:pPr>
            <a:r>
              <a:rPr lang="en-IE" sz="1800"/>
              <a:t>What </a:t>
            </a:r>
            <a:r>
              <a:rPr lang="en-IE" sz="1800"/>
              <a:t>country</a:t>
            </a:r>
            <a:r>
              <a:rPr lang="en-IE" sz="1800"/>
              <a:t> was the landscape of Killarney likened to?</a:t>
            </a:r>
            <a:endParaRPr sz="1800"/>
          </a:p>
          <a:p>
            <a:pPr indent="-342900" lvl="0" marL="457200" rtl="0">
              <a:spcBef>
                <a:spcPts val="0"/>
              </a:spcBef>
              <a:spcAft>
                <a:spcPts val="0"/>
              </a:spcAft>
              <a:buSzPts val="1800"/>
              <a:buAutoNum type="arabicPeriod"/>
            </a:pPr>
            <a:r>
              <a:rPr lang="en-IE" sz="1800"/>
              <a:t>What features of tourism were people </a:t>
            </a:r>
            <a:r>
              <a:rPr lang="en-IE" sz="1800"/>
              <a:t>more</a:t>
            </a:r>
            <a:r>
              <a:rPr lang="en-IE" sz="1800"/>
              <a:t> interested in during the romantic period?</a:t>
            </a:r>
            <a:endParaRPr sz="1800"/>
          </a:p>
          <a:p>
            <a:pPr indent="-342900" lvl="0" marL="457200" rtl="0">
              <a:spcBef>
                <a:spcPts val="0"/>
              </a:spcBef>
              <a:spcAft>
                <a:spcPts val="0"/>
              </a:spcAft>
              <a:buSzPts val="1800"/>
              <a:buAutoNum type="arabicPeriod"/>
            </a:pPr>
            <a:r>
              <a:rPr lang="en-IE" sz="1800"/>
              <a:t>What </a:t>
            </a:r>
            <a:r>
              <a:rPr lang="en-IE" sz="1800"/>
              <a:t>technological</a:t>
            </a:r>
            <a:r>
              <a:rPr lang="en-IE" sz="1800"/>
              <a:t> revolution came in the 1830’s and had a major impact on Killarney?</a:t>
            </a:r>
            <a:endParaRPr sz="1800"/>
          </a:p>
        </p:txBody>
      </p:sp>
      <p:pic>
        <p:nvPicPr>
          <p:cNvPr id="287" name="Shape 287"/>
          <p:cNvPicPr preferRelativeResize="0"/>
          <p:nvPr/>
        </p:nvPicPr>
        <p:blipFill>
          <a:blip r:embed="rId3">
            <a:alphaModFix/>
          </a:blip>
          <a:stretch>
            <a:fillRect/>
          </a:stretch>
        </p:blipFill>
        <p:spPr>
          <a:xfrm>
            <a:off x="6810400" y="1455800"/>
            <a:ext cx="5229199" cy="2665581"/>
          </a:xfrm>
          <a:prstGeom prst="rect">
            <a:avLst/>
          </a:prstGeom>
          <a:noFill/>
          <a:ln>
            <a:noFill/>
          </a:ln>
        </p:spPr>
      </p:pic>
      <p:pic>
        <p:nvPicPr>
          <p:cNvPr id="288" name="Shape 288"/>
          <p:cNvPicPr preferRelativeResize="0"/>
          <p:nvPr/>
        </p:nvPicPr>
        <p:blipFill>
          <a:blip r:embed="rId4">
            <a:alphaModFix/>
          </a:blip>
          <a:stretch>
            <a:fillRect/>
          </a:stretch>
        </p:blipFill>
        <p:spPr>
          <a:xfrm>
            <a:off x="6810400" y="4507275"/>
            <a:ext cx="5229201" cy="1261925"/>
          </a:xfrm>
          <a:prstGeom prst="rect">
            <a:avLst/>
          </a:prstGeom>
          <a:noFill/>
          <a:ln>
            <a:noFill/>
          </a:ln>
        </p:spPr>
      </p:pic>
      <p:pic>
        <p:nvPicPr>
          <p:cNvPr id="289" name="Shape 289"/>
          <p:cNvPicPr preferRelativeResize="0"/>
          <p:nvPr/>
        </p:nvPicPr>
        <p:blipFill>
          <a:blip r:embed="rId5">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3" name="Shape 293"/>
        <p:cNvGrpSpPr/>
        <p:nvPr/>
      </p:nvGrpSpPr>
      <p:grpSpPr>
        <a:xfrm>
          <a:off x="0" y="0"/>
          <a:ext cx="0" cy="0"/>
          <a:chOff x="0" y="0"/>
          <a:chExt cx="0" cy="0"/>
        </a:xfrm>
      </p:grpSpPr>
      <p:sp>
        <p:nvSpPr>
          <p:cNvPr id="294" name="Shape 294"/>
          <p:cNvSpPr/>
          <p:nvPr/>
        </p:nvSpPr>
        <p:spPr>
          <a:xfrm>
            <a:off x="0" y="568100"/>
            <a:ext cx="117252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000">
                <a:solidFill>
                  <a:srgbClr val="FFFFFF"/>
                </a:solidFill>
                <a:latin typeface="Calibri"/>
                <a:ea typeface="Calibri"/>
                <a:cs typeface="Calibri"/>
                <a:sym typeface="Calibri"/>
              </a:rPr>
              <a:t> Peer Evaluation</a:t>
            </a:r>
            <a:r>
              <a:rPr lang="en-IE" sz="3000">
                <a:solidFill>
                  <a:srgbClr val="FFFFFF"/>
                </a:solidFill>
                <a:latin typeface="Calibri"/>
                <a:ea typeface="Calibri"/>
                <a:cs typeface="Calibri"/>
                <a:sym typeface="Calibri"/>
              </a:rPr>
              <a:t>:</a:t>
            </a:r>
            <a:endParaRPr b="1" sz="3000">
              <a:solidFill>
                <a:srgbClr val="FBE4D4"/>
              </a:solidFill>
              <a:latin typeface="Arial"/>
              <a:ea typeface="Arial"/>
              <a:cs typeface="Arial"/>
              <a:sym typeface="Arial"/>
            </a:endParaRPr>
          </a:p>
        </p:txBody>
      </p:sp>
      <p:sp>
        <p:nvSpPr>
          <p:cNvPr id="295" name="Shape 295"/>
          <p:cNvSpPr txBox="1"/>
          <p:nvPr/>
        </p:nvSpPr>
        <p:spPr>
          <a:xfrm>
            <a:off x="570700" y="1833125"/>
            <a:ext cx="6087300" cy="3822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sz="1800"/>
          </a:p>
          <a:p>
            <a:pPr indent="-381000" lvl="0" marL="457200" rtl="0">
              <a:spcBef>
                <a:spcPts val="0"/>
              </a:spcBef>
              <a:spcAft>
                <a:spcPts val="0"/>
              </a:spcAft>
              <a:buSzPts val="2400"/>
              <a:buAutoNum type="arabicPeriod"/>
            </a:pPr>
            <a:r>
              <a:rPr lang="en-IE" sz="2400"/>
              <a:t>Now pass your answers to the person sitting beside you.</a:t>
            </a:r>
            <a:endParaRPr sz="2400"/>
          </a:p>
          <a:p>
            <a:pPr indent="-381000" lvl="0" marL="457200" rtl="0">
              <a:spcBef>
                <a:spcPts val="0"/>
              </a:spcBef>
              <a:spcAft>
                <a:spcPts val="0"/>
              </a:spcAft>
              <a:buSzPts val="2400"/>
              <a:buAutoNum type="arabicPeriod"/>
            </a:pPr>
            <a:r>
              <a:rPr lang="en-IE" sz="2400"/>
              <a:t>We will watch the video clip again and you will assess each other's work. </a:t>
            </a:r>
            <a:endParaRPr sz="2400"/>
          </a:p>
          <a:p>
            <a:pPr indent="-381000" lvl="0" marL="457200" rtl="0">
              <a:spcBef>
                <a:spcPts val="0"/>
              </a:spcBef>
              <a:spcAft>
                <a:spcPts val="0"/>
              </a:spcAft>
              <a:buSzPts val="2400"/>
              <a:buAutoNum type="arabicPeriod"/>
            </a:pPr>
            <a:r>
              <a:rPr lang="en-IE" sz="2400"/>
              <a:t>Listen closely as all the answers are in the clip. </a:t>
            </a:r>
            <a:endParaRPr sz="2400"/>
          </a:p>
          <a:p>
            <a:pPr indent="-381000" lvl="0" marL="457200" rtl="0">
              <a:spcBef>
                <a:spcPts val="0"/>
              </a:spcBef>
              <a:spcAft>
                <a:spcPts val="0"/>
              </a:spcAft>
              <a:buSzPts val="2400"/>
              <a:buAutoNum type="arabicPeriod"/>
            </a:pPr>
            <a:r>
              <a:rPr lang="en-IE" sz="2400"/>
              <a:t>If you are unsure of any answers put them to the class. </a:t>
            </a:r>
            <a:endParaRPr sz="2400"/>
          </a:p>
          <a:p>
            <a:pPr indent="-381000" lvl="0" marL="457200" rtl="0">
              <a:spcBef>
                <a:spcPts val="0"/>
              </a:spcBef>
              <a:spcAft>
                <a:spcPts val="0"/>
              </a:spcAft>
              <a:buSzPts val="2400"/>
              <a:buAutoNum type="arabicPeriod"/>
            </a:pPr>
            <a:r>
              <a:rPr lang="en-IE" sz="2400"/>
              <a:t>Each person's work will be marked out of 7 marks for accuracy.</a:t>
            </a:r>
            <a:endParaRPr sz="2400"/>
          </a:p>
        </p:txBody>
      </p:sp>
      <p:pic>
        <p:nvPicPr>
          <p:cNvPr id="296" name="Shape 296"/>
          <p:cNvPicPr preferRelativeResize="0"/>
          <p:nvPr/>
        </p:nvPicPr>
        <p:blipFill>
          <a:blip r:embed="rId3">
            <a:alphaModFix/>
          </a:blip>
          <a:stretch>
            <a:fillRect/>
          </a:stretch>
        </p:blipFill>
        <p:spPr>
          <a:xfrm>
            <a:off x="6810400" y="1455800"/>
            <a:ext cx="5229201" cy="2579268"/>
          </a:xfrm>
          <a:prstGeom prst="rect">
            <a:avLst/>
          </a:prstGeom>
          <a:noFill/>
          <a:ln>
            <a:noFill/>
          </a:ln>
        </p:spPr>
      </p:pic>
      <p:pic>
        <p:nvPicPr>
          <p:cNvPr id="297" name="Shape 297"/>
          <p:cNvPicPr preferRelativeResize="0"/>
          <p:nvPr/>
        </p:nvPicPr>
        <p:blipFill>
          <a:blip r:embed="rId4">
            <a:alphaModFix/>
          </a:blip>
          <a:stretch>
            <a:fillRect/>
          </a:stretch>
        </p:blipFill>
        <p:spPr>
          <a:xfrm>
            <a:off x="6810400" y="4187468"/>
            <a:ext cx="3551029" cy="1878052"/>
          </a:xfrm>
          <a:prstGeom prst="rect">
            <a:avLst/>
          </a:prstGeom>
          <a:noFill/>
          <a:ln>
            <a:noFill/>
          </a:ln>
        </p:spPr>
      </p:pic>
      <p:pic>
        <p:nvPicPr>
          <p:cNvPr id="298" name="Shape 298"/>
          <p:cNvPicPr preferRelativeResize="0"/>
          <p:nvPr/>
        </p:nvPicPr>
        <p:blipFill>
          <a:blip r:embed="rId5">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2" name="Shape 302"/>
        <p:cNvGrpSpPr/>
        <p:nvPr/>
      </p:nvGrpSpPr>
      <p:grpSpPr>
        <a:xfrm>
          <a:off x="0" y="0"/>
          <a:ext cx="0" cy="0"/>
          <a:chOff x="0" y="0"/>
          <a:chExt cx="0" cy="0"/>
        </a:xfrm>
      </p:grpSpPr>
      <p:sp>
        <p:nvSpPr>
          <p:cNvPr id="303" name="Shape 303"/>
          <p:cNvSpPr/>
          <p:nvPr/>
        </p:nvSpPr>
        <p:spPr>
          <a:xfrm>
            <a:off x="0" y="568100"/>
            <a:ext cx="117771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Now Watch the 2.54 min Video Again and Correct Each Other’s Work:</a:t>
            </a:r>
            <a:endParaRPr b="1" sz="3200">
              <a:solidFill>
                <a:srgbClr val="FBE4D4"/>
              </a:solidFill>
              <a:latin typeface="Arial"/>
              <a:ea typeface="Arial"/>
              <a:cs typeface="Arial"/>
              <a:sym typeface="Arial"/>
            </a:endParaRPr>
          </a:p>
        </p:txBody>
      </p:sp>
      <p:sp>
        <p:nvSpPr>
          <p:cNvPr id="304" name="Shape 304"/>
          <p:cNvSpPr txBox="1"/>
          <p:nvPr/>
        </p:nvSpPr>
        <p:spPr>
          <a:xfrm>
            <a:off x="9079175" y="1556425"/>
            <a:ext cx="2697900" cy="35970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t/>
            </a:r>
            <a:endParaRPr/>
          </a:p>
          <a:p>
            <a:pPr indent="0" lvl="0" marL="0" rtl="0">
              <a:spcBef>
                <a:spcPts val="0"/>
              </a:spcBef>
              <a:spcAft>
                <a:spcPts val="0"/>
              </a:spcAft>
              <a:buNone/>
            </a:pPr>
            <a:r>
              <a:t/>
            </a:r>
            <a:endParaRPr b="1" sz="1800"/>
          </a:p>
        </p:txBody>
      </p:sp>
      <p:pic>
        <p:nvPicPr>
          <p:cNvPr id="305" name="Shape 305"/>
          <p:cNvPicPr preferRelativeResize="0"/>
          <p:nvPr/>
        </p:nvPicPr>
        <p:blipFill>
          <a:blip r:embed="rId3">
            <a:alphaModFix/>
          </a:blip>
          <a:stretch>
            <a:fillRect/>
          </a:stretch>
        </p:blipFill>
        <p:spPr>
          <a:xfrm>
            <a:off x="10310523" y="6437900"/>
            <a:ext cx="1726175" cy="344825"/>
          </a:xfrm>
          <a:prstGeom prst="rect">
            <a:avLst/>
          </a:prstGeom>
          <a:noFill/>
          <a:ln>
            <a:noFill/>
          </a:ln>
        </p:spPr>
      </p:pic>
      <p:pic>
        <p:nvPicPr>
          <p:cNvPr id="306" name="Shape 306">
            <a:hlinkClick r:id="rId4"/>
          </p:cNvPr>
          <p:cNvPicPr preferRelativeResize="0"/>
          <p:nvPr/>
        </p:nvPicPr>
        <p:blipFill>
          <a:blip r:embed="rId5">
            <a:alphaModFix/>
          </a:blip>
          <a:stretch>
            <a:fillRect/>
          </a:stretch>
        </p:blipFill>
        <p:spPr>
          <a:xfrm>
            <a:off x="0" y="1662128"/>
            <a:ext cx="7973775" cy="4475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0" name="Shape 310"/>
        <p:cNvGrpSpPr/>
        <p:nvPr/>
      </p:nvGrpSpPr>
      <p:grpSpPr>
        <a:xfrm>
          <a:off x="0" y="0"/>
          <a:ext cx="0" cy="0"/>
          <a:chOff x="0" y="0"/>
          <a:chExt cx="0" cy="0"/>
        </a:xfrm>
      </p:grpSpPr>
      <p:sp>
        <p:nvSpPr>
          <p:cNvPr id="311" name="Shape 311"/>
          <p:cNvSpPr/>
          <p:nvPr/>
        </p:nvSpPr>
        <p:spPr>
          <a:xfrm>
            <a:off x="0" y="568100"/>
            <a:ext cx="32484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Curriculum Link</a:t>
            </a:r>
            <a:r>
              <a:rPr lang="en-IE" sz="3200">
                <a:solidFill>
                  <a:srgbClr val="FFFFFF"/>
                </a:solidFill>
                <a:latin typeface="Calibri"/>
                <a:ea typeface="Calibri"/>
                <a:cs typeface="Calibri"/>
                <a:sym typeface="Calibri"/>
              </a:rPr>
              <a:t>:</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312" name="Shape 312"/>
          <p:cNvSpPr txBox="1"/>
          <p:nvPr/>
        </p:nvSpPr>
        <p:spPr>
          <a:xfrm>
            <a:off x="639875" y="1615675"/>
            <a:ext cx="6811200" cy="40479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IE" sz="2400"/>
              <a:t>Ask an expert</a:t>
            </a:r>
            <a:endParaRPr b="1" sz="2400"/>
          </a:p>
          <a:p>
            <a:pPr indent="0" lvl="0" marL="0" rtl="0">
              <a:spcBef>
                <a:spcPts val="0"/>
              </a:spcBef>
              <a:spcAft>
                <a:spcPts val="0"/>
              </a:spcAft>
              <a:buNone/>
            </a:pPr>
            <a:r>
              <a:t/>
            </a:r>
            <a:endParaRPr b="1" sz="1800"/>
          </a:p>
          <a:p>
            <a:pPr indent="0" lvl="0" marL="0">
              <a:spcBef>
                <a:spcPts val="0"/>
              </a:spcBef>
              <a:spcAft>
                <a:spcPts val="0"/>
              </a:spcAft>
              <a:buNone/>
            </a:pPr>
            <a:r>
              <a:rPr b="1" lang="en-IE" sz="1800"/>
              <a:t>The material covered in this clip closely links to your history course. Why not ask an expert (your history teacher) to expand on some of the topic mentioned in this clip:</a:t>
            </a:r>
            <a:endParaRPr b="1" sz="1800"/>
          </a:p>
          <a:p>
            <a:pPr indent="0" lvl="0" marL="0">
              <a:spcBef>
                <a:spcPts val="0"/>
              </a:spcBef>
              <a:spcAft>
                <a:spcPts val="0"/>
              </a:spcAft>
              <a:buNone/>
            </a:pPr>
            <a:r>
              <a:t/>
            </a:r>
            <a:endParaRPr b="1" sz="1800"/>
          </a:p>
          <a:p>
            <a:pPr indent="-342900" lvl="0" marL="457200" rtl="0">
              <a:spcBef>
                <a:spcPts val="0"/>
              </a:spcBef>
              <a:spcAft>
                <a:spcPts val="0"/>
              </a:spcAft>
              <a:buSzPts val="1800"/>
              <a:buAutoNum type="arabicPeriod"/>
            </a:pPr>
            <a:r>
              <a:rPr b="1" lang="en-IE" sz="1800"/>
              <a:t>The Big House and landlords in Ireland</a:t>
            </a:r>
            <a:endParaRPr b="1" sz="1800"/>
          </a:p>
          <a:p>
            <a:pPr indent="-342900" lvl="0" marL="457200" rtl="0">
              <a:spcBef>
                <a:spcPts val="0"/>
              </a:spcBef>
              <a:spcAft>
                <a:spcPts val="0"/>
              </a:spcAft>
              <a:buSzPts val="1800"/>
              <a:buAutoNum type="arabicPeriod"/>
            </a:pPr>
            <a:r>
              <a:rPr b="1" lang="en-IE" sz="1800"/>
              <a:t>The history of the Grand Tour</a:t>
            </a:r>
            <a:endParaRPr b="1" sz="1800"/>
          </a:p>
          <a:p>
            <a:pPr indent="-342900" lvl="0" marL="457200" rtl="0">
              <a:spcBef>
                <a:spcPts val="0"/>
              </a:spcBef>
              <a:spcAft>
                <a:spcPts val="0"/>
              </a:spcAft>
              <a:buSzPts val="1800"/>
              <a:buAutoNum type="arabicPeriod"/>
            </a:pPr>
            <a:r>
              <a:rPr b="1" lang="en-IE" sz="1800"/>
              <a:t>The coming of the railway to Ireland</a:t>
            </a:r>
            <a:endParaRPr b="1" sz="1800"/>
          </a:p>
          <a:p>
            <a:pPr indent="0" lvl="0" marL="0" rtl="0">
              <a:spcBef>
                <a:spcPts val="0"/>
              </a:spcBef>
              <a:spcAft>
                <a:spcPts val="0"/>
              </a:spcAft>
              <a:buNone/>
            </a:pPr>
            <a:r>
              <a:t/>
            </a:r>
            <a:endParaRPr b="1" sz="1800"/>
          </a:p>
        </p:txBody>
      </p:sp>
      <p:pic>
        <p:nvPicPr>
          <p:cNvPr id="313" name="Shape 313"/>
          <p:cNvPicPr preferRelativeResize="0"/>
          <p:nvPr/>
        </p:nvPicPr>
        <p:blipFill>
          <a:blip r:embed="rId3">
            <a:alphaModFix/>
          </a:blip>
          <a:stretch>
            <a:fillRect/>
          </a:stretch>
        </p:blipFill>
        <p:spPr>
          <a:xfrm>
            <a:off x="7534425" y="2071975"/>
            <a:ext cx="4436125" cy="2939356"/>
          </a:xfrm>
          <a:prstGeom prst="rect">
            <a:avLst/>
          </a:prstGeom>
          <a:noFill/>
          <a:ln>
            <a:noFill/>
          </a:ln>
        </p:spPr>
      </p:pic>
      <p:pic>
        <p:nvPicPr>
          <p:cNvPr id="314" name="Shape 314"/>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sp>
        <p:nvSpPr>
          <p:cNvPr id="319" name="Shape 319"/>
          <p:cNvSpPr/>
          <p:nvPr/>
        </p:nvSpPr>
        <p:spPr>
          <a:xfrm>
            <a:off x="0" y="568100"/>
            <a:ext cx="69003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Links to JC Geography Specification</a:t>
            </a:r>
            <a:r>
              <a:rPr lang="en-IE" sz="3200">
                <a:solidFill>
                  <a:srgbClr val="FFFFFF"/>
                </a:solidFill>
                <a:latin typeface="Calibri"/>
                <a:ea typeface="Calibri"/>
                <a:cs typeface="Calibri"/>
                <a:sym typeface="Calibri"/>
              </a:rPr>
              <a:t>:</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320" name="Shape 320"/>
          <p:cNvSpPr txBox="1"/>
          <p:nvPr/>
        </p:nvSpPr>
        <p:spPr>
          <a:xfrm>
            <a:off x="103775" y="1303400"/>
            <a:ext cx="11707800" cy="5039400"/>
          </a:xfrm>
          <a:prstGeom prst="rect">
            <a:avLst/>
          </a:prstGeom>
          <a:noFill/>
          <a:ln>
            <a:noFill/>
          </a:ln>
        </p:spPr>
        <p:txBody>
          <a:bodyPr anchorCtr="0" anchor="t" bIns="91425" lIns="91425" spcFirstLastPara="1" rIns="91425" wrap="square" tIns="91425">
            <a:noAutofit/>
          </a:bodyPr>
          <a:lstStyle/>
          <a:p>
            <a:pPr indent="0" lvl="0" marL="0" rtl="0">
              <a:lnSpc>
                <a:spcPct val="90000"/>
              </a:lnSpc>
              <a:spcBef>
                <a:spcPts val="1000"/>
              </a:spcBef>
              <a:spcAft>
                <a:spcPts val="0"/>
              </a:spcAft>
              <a:buNone/>
            </a:pPr>
            <a:r>
              <a:rPr b="1" lang="en-IE" sz="2400">
                <a:solidFill>
                  <a:schemeClr val="dk1"/>
                </a:solidFill>
                <a:latin typeface="Calibri"/>
                <a:ea typeface="Calibri"/>
                <a:cs typeface="Calibri"/>
                <a:sym typeface="Calibri"/>
              </a:rPr>
              <a:t>Strand 2:</a:t>
            </a:r>
            <a:r>
              <a:rPr lang="en-IE" sz="2400">
                <a:solidFill>
                  <a:schemeClr val="dk1"/>
                </a:solidFill>
                <a:latin typeface="Calibri"/>
                <a:ea typeface="Calibri"/>
                <a:cs typeface="Calibri"/>
                <a:sym typeface="Calibri"/>
              </a:rPr>
              <a:t> Exploring how we interact with the physical world</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b="1" lang="en-IE" sz="2400">
                <a:solidFill>
                  <a:schemeClr val="dk1"/>
                </a:solidFill>
                <a:latin typeface="Calibri"/>
                <a:ea typeface="Calibri"/>
                <a:cs typeface="Calibri"/>
                <a:sym typeface="Calibri"/>
              </a:rPr>
              <a:t>Learning outcome 2.9:</a:t>
            </a:r>
            <a:r>
              <a:rPr lang="en-IE" sz="2400">
                <a:solidFill>
                  <a:schemeClr val="dk1"/>
                </a:solidFill>
                <a:latin typeface="Calibri"/>
                <a:ea typeface="Calibri"/>
                <a:cs typeface="Calibri"/>
                <a:sym typeface="Calibri"/>
              </a:rPr>
              <a:t> assess the interrelationships between the physical world, tourism and transport</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b="1" lang="en-IE" sz="2400">
                <a:solidFill>
                  <a:schemeClr val="dk1"/>
                </a:solidFill>
                <a:latin typeface="Calibri"/>
                <a:ea typeface="Calibri"/>
                <a:cs typeface="Calibri"/>
                <a:sym typeface="Calibri"/>
              </a:rPr>
              <a:t>Key skills used in class today</a:t>
            </a:r>
            <a:r>
              <a:rPr lang="en-IE"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lang="en-IE" sz="2400">
                <a:solidFill>
                  <a:schemeClr val="dk1"/>
                </a:solidFill>
                <a:latin typeface="Calibri"/>
                <a:ea typeface="Calibri"/>
                <a:cs typeface="Calibri"/>
                <a:sym typeface="Calibri"/>
              </a:rPr>
              <a:t>Being literate</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lang="en-IE" sz="2400">
                <a:solidFill>
                  <a:schemeClr val="dk1"/>
                </a:solidFill>
                <a:latin typeface="Calibri"/>
                <a:ea typeface="Calibri"/>
                <a:cs typeface="Calibri"/>
                <a:sym typeface="Calibri"/>
              </a:rPr>
              <a:t>Managing my information and thinking</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lang="en-IE" sz="2400">
                <a:solidFill>
                  <a:schemeClr val="dk1"/>
                </a:solidFill>
                <a:latin typeface="Calibri"/>
                <a:ea typeface="Calibri"/>
                <a:cs typeface="Calibri"/>
                <a:sym typeface="Calibri"/>
              </a:rPr>
              <a:t>Managing myself</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lang="en-IE" sz="2400">
                <a:solidFill>
                  <a:schemeClr val="dk1"/>
                </a:solidFill>
                <a:latin typeface="Calibri"/>
                <a:ea typeface="Calibri"/>
                <a:cs typeface="Calibri"/>
                <a:sym typeface="Calibri"/>
              </a:rPr>
              <a:t>Communicating</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lang="en-IE" sz="2400">
                <a:solidFill>
                  <a:schemeClr val="dk1"/>
                </a:solidFill>
                <a:latin typeface="Calibri"/>
                <a:ea typeface="Calibri"/>
                <a:cs typeface="Calibri"/>
                <a:sym typeface="Calibri"/>
              </a:rPr>
              <a:t>Being numerate</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lang="en-IE" sz="2400">
                <a:solidFill>
                  <a:schemeClr val="dk1"/>
                </a:solidFill>
                <a:latin typeface="Calibri"/>
                <a:ea typeface="Calibri"/>
                <a:cs typeface="Calibri"/>
                <a:sym typeface="Calibri"/>
              </a:rPr>
              <a:t>Working with others</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rPr lang="en-IE" sz="2400">
                <a:solidFill>
                  <a:schemeClr val="dk1"/>
                </a:solidFill>
                <a:latin typeface="Calibri"/>
                <a:ea typeface="Calibri"/>
                <a:cs typeface="Calibri"/>
                <a:sym typeface="Calibri"/>
              </a:rPr>
              <a:t>Being creative</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None/>
            </a:pPr>
            <a:r>
              <a:t/>
            </a:r>
            <a:endParaRPr sz="2400">
              <a:solidFill>
                <a:schemeClr val="dk1"/>
              </a:solidFill>
              <a:latin typeface="Calibri"/>
              <a:ea typeface="Calibri"/>
              <a:cs typeface="Calibri"/>
              <a:sym typeface="Calibri"/>
            </a:endParaRPr>
          </a:p>
          <a:p>
            <a:pPr indent="0" lvl="0" marL="0" rtl="0">
              <a:spcBef>
                <a:spcPts val="0"/>
              </a:spcBef>
              <a:spcAft>
                <a:spcPts val="0"/>
              </a:spcAft>
              <a:buNone/>
            </a:pPr>
            <a:r>
              <a:t/>
            </a:r>
            <a:endParaRPr b="1" sz="1800"/>
          </a:p>
          <a:p>
            <a:pPr indent="0" lvl="0" marL="0" rtl="0">
              <a:spcBef>
                <a:spcPts val="0"/>
              </a:spcBef>
              <a:spcAft>
                <a:spcPts val="0"/>
              </a:spcAft>
              <a:buNone/>
            </a:pPr>
            <a:r>
              <a:t/>
            </a:r>
            <a:endParaRPr b="1" sz="1800"/>
          </a:p>
        </p:txBody>
      </p:sp>
      <p:pic>
        <p:nvPicPr>
          <p:cNvPr id="321" name="Shape 321"/>
          <p:cNvPicPr preferRelativeResize="0"/>
          <p:nvPr/>
        </p:nvPicPr>
        <p:blipFill>
          <a:blip r:embed="rId3">
            <a:alphaModFix/>
          </a:blip>
          <a:stretch>
            <a:fillRect/>
          </a:stretch>
        </p:blipFill>
        <p:spPr>
          <a:xfrm>
            <a:off x="6900300" y="3299800"/>
            <a:ext cx="4436124" cy="2537668"/>
          </a:xfrm>
          <a:prstGeom prst="rect">
            <a:avLst/>
          </a:prstGeom>
          <a:noFill/>
          <a:ln>
            <a:noFill/>
          </a:ln>
        </p:spPr>
      </p:pic>
      <p:pic>
        <p:nvPicPr>
          <p:cNvPr id="322" name="Shape 322"/>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6" name="Shape 326"/>
        <p:cNvGrpSpPr/>
        <p:nvPr/>
      </p:nvGrpSpPr>
      <p:grpSpPr>
        <a:xfrm>
          <a:off x="0" y="0"/>
          <a:ext cx="0" cy="0"/>
          <a:chOff x="0" y="0"/>
          <a:chExt cx="0" cy="0"/>
        </a:xfrm>
      </p:grpSpPr>
      <p:sp>
        <p:nvSpPr>
          <p:cNvPr id="327" name="Shape 327"/>
          <p:cNvSpPr/>
          <p:nvPr/>
        </p:nvSpPr>
        <p:spPr>
          <a:xfrm>
            <a:off x="0" y="568100"/>
            <a:ext cx="5250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JC Geography Syllabus Link:</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328" name="Shape 328"/>
          <p:cNvSpPr txBox="1"/>
          <p:nvPr/>
        </p:nvSpPr>
        <p:spPr>
          <a:xfrm>
            <a:off x="639875" y="1615675"/>
            <a:ext cx="9321300" cy="1374900"/>
          </a:xfrm>
          <a:prstGeom prst="rect">
            <a:avLst/>
          </a:prstGeom>
          <a:noFill/>
          <a:ln>
            <a:noFill/>
          </a:ln>
        </p:spPr>
        <p:txBody>
          <a:bodyPr anchorCtr="0" anchor="t" bIns="91425" lIns="91425" spcFirstLastPara="1" rIns="91425" wrap="square" tIns="91425">
            <a:noAutofit/>
          </a:bodyPr>
          <a:lstStyle/>
          <a:p>
            <a:pPr indent="-342900" lvl="0" marL="457200">
              <a:spcBef>
                <a:spcPts val="0"/>
              </a:spcBef>
              <a:spcAft>
                <a:spcPts val="0"/>
              </a:spcAft>
              <a:buSzPts val="1800"/>
              <a:buChar char="●"/>
            </a:pPr>
            <a:r>
              <a:rPr b="1" lang="en-IE" sz="1800"/>
              <a:t>Tourism: A case study. Tourist services and facilities tend to be located in </a:t>
            </a:r>
            <a:r>
              <a:rPr b="1" lang="en-IE" sz="1800"/>
              <a:t>particular regions which offer various attractions</a:t>
            </a:r>
            <a:r>
              <a:rPr b="1" lang="en-IE" sz="1800"/>
              <a:t> e.g. areas of natural beauty. Tourism may also lead to the development of transport and communication links. </a:t>
            </a:r>
            <a:endParaRPr b="1" sz="1800"/>
          </a:p>
        </p:txBody>
      </p:sp>
      <p:pic>
        <p:nvPicPr>
          <p:cNvPr id="329" name="Shape 329"/>
          <p:cNvPicPr preferRelativeResize="0"/>
          <p:nvPr/>
        </p:nvPicPr>
        <p:blipFill>
          <a:blip r:embed="rId3">
            <a:alphaModFix/>
          </a:blip>
          <a:stretch>
            <a:fillRect/>
          </a:stretch>
        </p:blipFill>
        <p:spPr>
          <a:xfrm>
            <a:off x="-2" y="2922550"/>
            <a:ext cx="12192000" cy="3300083"/>
          </a:xfrm>
          <a:prstGeom prst="rect">
            <a:avLst/>
          </a:prstGeom>
          <a:noFill/>
          <a:ln>
            <a:noFill/>
          </a:ln>
        </p:spPr>
      </p:pic>
      <p:pic>
        <p:nvPicPr>
          <p:cNvPr id="330" name="Shape 330"/>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5" name="Shape 335"/>
        <p:cNvGrpSpPr/>
        <p:nvPr/>
      </p:nvGrpSpPr>
      <p:grpSpPr>
        <a:xfrm>
          <a:off x="0" y="0"/>
          <a:ext cx="0" cy="0"/>
          <a:chOff x="0" y="0"/>
          <a:chExt cx="0" cy="0"/>
        </a:xfrm>
      </p:grpSpPr>
      <p:sp>
        <p:nvSpPr>
          <p:cNvPr id="336" name="Shape 336"/>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37" name="Shape 337"/>
          <p:cNvSpPr txBox="1"/>
          <p:nvPr>
            <p:ph idx="1" type="body"/>
          </p:nvPr>
        </p:nvSpPr>
        <p:spPr>
          <a:xfrm>
            <a:off x="838200" y="1825625"/>
            <a:ext cx="10515600" cy="4351200"/>
          </a:xfrm>
          <a:prstGeom prst="rect">
            <a:avLst/>
          </a:prstGeom>
        </p:spPr>
        <p:txBody>
          <a:bodyPr anchorCtr="0" anchor="t" bIns="91425" lIns="91425" spcFirstLastPara="1" rIns="91425" wrap="square" tIns="91425">
            <a:noAutofit/>
          </a:bodyPr>
          <a:lstStyle/>
          <a:p>
            <a:pPr indent="-50800" lvl="0" marL="228600">
              <a:spcBef>
                <a:spcPts val="1000"/>
              </a:spcBef>
              <a:spcAft>
                <a:spcPts val="0"/>
              </a:spcAft>
              <a:buNone/>
            </a:pPr>
            <a:r>
              <a:t/>
            </a:r>
            <a:endParaRPr/>
          </a:p>
        </p:txBody>
      </p:sp>
      <p:pic>
        <p:nvPicPr>
          <p:cNvPr descr="bi.PNG" id="338" name="Shape 338"/>
          <p:cNvPicPr preferRelativeResize="0"/>
          <p:nvPr/>
        </p:nvPicPr>
        <p:blipFill>
          <a:blip r:embed="rId3">
            <a:alphaModFix/>
          </a:blip>
          <a:stretch>
            <a:fillRect/>
          </a:stretch>
        </p:blipFill>
        <p:spPr>
          <a:xfrm>
            <a:off x="0" y="0"/>
            <a:ext cx="12192001" cy="69260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