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2" r:id="rId5"/>
    <p:sldId id="263" r:id="rId6"/>
    <p:sldId id="259" r:id="rId7"/>
    <p:sldId id="260" r:id="rId8"/>
    <p:sldId id="261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ECFA0-0A92-47C9-BC94-5836D78D9FA1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40FB-6036-4F95-82E3-C5128EB10DCD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ECFA0-0A92-47C9-BC94-5836D78D9FA1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40FB-6036-4F95-82E3-C5128EB10DCD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ECFA0-0A92-47C9-BC94-5836D78D9FA1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40FB-6036-4F95-82E3-C5128EB10DCD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ECFA0-0A92-47C9-BC94-5836D78D9FA1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40FB-6036-4F95-82E3-C5128EB10DCD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ECFA0-0A92-47C9-BC94-5836D78D9FA1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40FB-6036-4F95-82E3-C5128EB10DCD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ECFA0-0A92-47C9-BC94-5836D78D9FA1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40FB-6036-4F95-82E3-C5128EB10DCD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ECFA0-0A92-47C9-BC94-5836D78D9FA1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40FB-6036-4F95-82E3-C5128EB10DCD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ECFA0-0A92-47C9-BC94-5836D78D9FA1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40FB-6036-4F95-82E3-C5128EB10DCD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ECFA0-0A92-47C9-BC94-5836D78D9FA1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40FB-6036-4F95-82E3-C5128EB10DCD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ECFA0-0A92-47C9-BC94-5836D78D9FA1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40FB-6036-4F95-82E3-C5128EB10DCD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ECFA0-0A92-47C9-BC94-5836D78D9FA1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40FB-6036-4F95-82E3-C5128EB10DCD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entury Gothic" pitchFamily="34" charset="0"/>
              </a:defRPr>
            </a:lvl1pPr>
          </a:lstStyle>
          <a:p>
            <a:fld id="{7DBECFA0-0A92-47C9-BC94-5836D78D9FA1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entury Gothic" pitchFamily="34" charset="0"/>
              </a:defRPr>
            </a:lvl1pPr>
          </a:lstStyle>
          <a:p>
            <a:fld id="{CC0140FB-6036-4F95-82E3-C5128EB10DCD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7" name="Rectangle 6"/>
          <p:cNvSpPr/>
          <p:nvPr/>
        </p:nvSpPr>
        <p:spPr>
          <a:xfrm>
            <a:off x="0" y="6696744"/>
            <a:ext cx="9144000" cy="188640"/>
          </a:xfrm>
          <a:prstGeom prst="rect">
            <a:avLst/>
          </a:prstGeom>
          <a:solidFill>
            <a:srgbClr val="9900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rebuchet MS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 rot="5400000">
            <a:off x="5714932" y="3442964"/>
            <a:ext cx="6696000" cy="188640"/>
          </a:xfrm>
          <a:prstGeom prst="rect">
            <a:avLst/>
          </a:prstGeom>
          <a:solidFill>
            <a:srgbClr val="FFCC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rebuchet MS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8780" y="0"/>
            <a:ext cx="8964000" cy="188640"/>
          </a:xfrm>
          <a:prstGeom prst="rect">
            <a:avLst/>
          </a:prstGeom>
          <a:solidFill>
            <a:srgbClr val="9900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rebuchet MS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 rot="5400000">
            <a:off x="-3249572" y="3253676"/>
            <a:ext cx="6696000" cy="188640"/>
          </a:xfrm>
          <a:prstGeom prst="rect">
            <a:avLst/>
          </a:prstGeom>
          <a:solidFill>
            <a:srgbClr val="FFCC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rebuchet MS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entury Gothic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evel 3"/>
          <p:cNvSpPr/>
          <p:nvPr/>
        </p:nvSpPr>
        <p:spPr>
          <a:xfrm>
            <a:off x="2267744" y="260648"/>
            <a:ext cx="4464496" cy="648072"/>
          </a:xfrm>
          <a:prstGeom prst="bevel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dirty="0" smtClean="0">
                <a:solidFill>
                  <a:srgbClr val="FFFF00"/>
                </a:solidFill>
                <a:latin typeface="Comic Sans MS" pitchFamily="66" charset="0"/>
              </a:rPr>
              <a:t>3C Logarithms</a:t>
            </a:r>
            <a:endParaRPr lang="en-IE" sz="28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1124744"/>
            <a:ext cx="1944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dirty="0" smtClean="0">
                <a:latin typeface="Comic Sans MS" pitchFamily="66" charset="0"/>
              </a:rPr>
              <a:t>10</a:t>
            </a:r>
            <a:r>
              <a:rPr lang="en-IE" sz="2000" baseline="30000" dirty="0" smtClean="0">
                <a:latin typeface="Comic Sans MS" pitchFamily="66" charset="0"/>
              </a:rPr>
              <a:t>2</a:t>
            </a:r>
            <a:r>
              <a:rPr lang="en-IE" sz="2000" dirty="0" smtClean="0">
                <a:latin typeface="Comic Sans MS" pitchFamily="66" charset="0"/>
              </a:rPr>
              <a:t> = 100</a:t>
            </a:r>
            <a:endParaRPr lang="en-IE" sz="2000" dirty="0"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95736" y="1124744"/>
            <a:ext cx="55707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the base 10 raised to the power 2 gives 100</a:t>
            </a:r>
            <a:endParaRPr lang="en-IE" dirty="0"/>
          </a:p>
        </p:txBody>
      </p:sp>
      <p:sp>
        <p:nvSpPr>
          <p:cNvPr id="7" name="Rectangle 6"/>
          <p:cNvSpPr/>
          <p:nvPr/>
        </p:nvSpPr>
        <p:spPr>
          <a:xfrm>
            <a:off x="683568" y="1588730"/>
            <a:ext cx="76690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2 is </a:t>
            </a:r>
            <a:r>
              <a:rPr lang="en-IE" sz="2000" dirty="0" smtClean="0">
                <a:solidFill>
                  <a:srgbClr val="FF0000"/>
                </a:solidFill>
                <a:latin typeface="Comic Sans MS" pitchFamily="66" charset="0"/>
              </a:rPr>
              <a:t>the power 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which the base 10 must be raised to, to give 100</a:t>
            </a:r>
            <a:endParaRPr lang="en-IE" dirty="0"/>
          </a:p>
        </p:txBody>
      </p:sp>
      <p:sp>
        <p:nvSpPr>
          <p:cNvPr id="8" name="Rectangle 7"/>
          <p:cNvSpPr/>
          <p:nvPr/>
        </p:nvSpPr>
        <p:spPr>
          <a:xfrm>
            <a:off x="1475656" y="2060848"/>
            <a:ext cx="28793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srgbClr val="FF0000"/>
                </a:solidFill>
                <a:latin typeface="Comic Sans MS" pitchFamily="66" charset="0"/>
              </a:rPr>
              <a:t> the power 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= logarithm</a:t>
            </a:r>
            <a:endParaRPr lang="en-IE" dirty="0"/>
          </a:p>
        </p:txBody>
      </p:sp>
      <p:sp>
        <p:nvSpPr>
          <p:cNvPr id="9" name="Rectangle 8"/>
          <p:cNvSpPr/>
          <p:nvPr/>
        </p:nvSpPr>
        <p:spPr>
          <a:xfrm>
            <a:off x="683568" y="2492896"/>
            <a:ext cx="49552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2 is the logarithm to the base 10 of 100</a:t>
            </a:r>
            <a:endParaRPr lang="en-IE" dirty="0"/>
          </a:p>
        </p:txBody>
      </p:sp>
      <p:sp>
        <p:nvSpPr>
          <p:cNvPr id="10" name="Rectangle 9"/>
          <p:cNvSpPr/>
          <p:nvPr/>
        </p:nvSpPr>
        <p:spPr>
          <a:xfrm>
            <a:off x="1547664" y="2924944"/>
            <a:ext cx="6048672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Logarithm is the number which we need to raise</a:t>
            </a:r>
          </a:p>
          <a:p>
            <a:pPr algn="ctr"/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a base to for a given answer</a:t>
            </a:r>
            <a:endParaRPr lang="en-IE" dirty="0"/>
          </a:p>
        </p:txBody>
      </p:sp>
      <p:sp>
        <p:nvSpPr>
          <p:cNvPr id="11" name="Rectangle 10"/>
          <p:cNvSpPr/>
          <p:nvPr/>
        </p:nvSpPr>
        <p:spPr>
          <a:xfrm>
            <a:off x="251520" y="3861048"/>
            <a:ext cx="66543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to what power must I raise 2 to give an answer of 64?</a:t>
            </a:r>
            <a:endParaRPr lang="en-IE" dirty="0"/>
          </a:p>
        </p:txBody>
      </p:sp>
      <p:sp>
        <p:nvSpPr>
          <p:cNvPr id="12" name="Rectangle 11"/>
          <p:cNvSpPr/>
          <p:nvPr/>
        </p:nvSpPr>
        <p:spPr>
          <a:xfrm>
            <a:off x="6876256" y="3861048"/>
            <a:ext cx="7841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err="1" smtClean="0">
                <a:solidFill>
                  <a:prstClr val="black"/>
                </a:solidFill>
                <a:latin typeface="Comic Sans MS" pitchFamily="66" charset="0"/>
              </a:rPr>
              <a:t>ans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=</a:t>
            </a:r>
            <a:endParaRPr lang="en-IE" dirty="0"/>
          </a:p>
        </p:txBody>
      </p:sp>
      <p:sp>
        <p:nvSpPr>
          <p:cNvPr id="13" name="Rectangle 12"/>
          <p:cNvSpPr/>
          <p:nvPr/>
        </p:nvSpPr>
        <p:spPr>
          <a:xfrm>
            <a:off x="7524328" y="3861048"/>
            <a:ext cx="3417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6</a:t>
            </a:r>
            <a:endParaRPr lang="en-IE" dirty="0"/>
          </a:p>
        </p:txBody>
      </p:sp>
      <p:sp>
        <p:nvSpPr>
          <p:cNvPr id="14" name="Rectangle 13"/>
          <p:cNvSpPr/>
          <p:nvPr/>
        </p:nvSpPr>
        <p:spPr>
          <a:xfrm>
            <a:off x="2699792" y="4365104"/>
            <a:ext cx="2837636" cy="40011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written as  log</a:t>
            </a:r>
            <a:r>
              <a:rPr lang="en-IE" sz="2000" baseline="-25000" dirty="0" smtClean="0">
                <a:solidFill>
                  <a:prstClr val="black"/>
                </a:solidFill>
                <a:latin typeface="Comic Sans MS" pitchFamily="66" charset="0"/>
              </a:rPr>
              <a:t>2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64 = 6</a:t>
            </a:r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 animBg="1"/>
      <p:bldP spid="11" grpId="0"/>
      <p:bldP spid="12" grpId="0"/>
      <p:bldP spid="13" grpId="0"/>
      <p:bldP spid="1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188640"/>
            <a:ext cx="66543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to what power must I raise 2 to give an answer of 64?</a:t>
            </a:r>
            <a:endParaRPr lang="en-IE" dirty="0"/>
          </a:p>
        </p:txBody>
      </p:sp>
      <p:sp>
        <p:nvSpPr>
          <p:cNvPr id="3" name="Rectangle 2"/>
          <p:cNvSpPr/>
          <p:nvPr/>
        </p:nvSpPr>
        <p:spPr>
          <a:xfrm>
            <a:off x="6876256" y="188640"/>
            <a:ext cx="7841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err="1" smtClean="0">
                <a:solidFill>
                  <a:prstClr val="black"/>
                </a:solidFill>
                <a:latin typeface="Comic Sans MS" pitchFamily="66" charset="0"/>
              </a:rPr>
              <a:t>ans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=</a:t>
            </a:r>
            <a:endParaRPr lang="en-IE" dirty="0"/>
          </a:p>
        </p:txBody>
      </p:sp>
      <p:sp>
        <p:nvSpPr>
          <p:cNvPr id="4" name="Rectangle 3"/>
          <p:cNvSpPr/>
          <p:nvPr/>
        </p:nvSpPr>
        <p:spPr>
          <a:xfrm>
            <a:off x="7524328" y="188640"/>
            <a:ext cx="3417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6</a:t>
            </a:r>
            <a:endParaRPr lang="en-IE" dirty="0"/>
          </a:p>
        </p:txBody>
      </p:sp>
      <p:sp>
        <p:nvSpPr>
          <p:cNvPr id="5" name="Rectangle 4"/>
          <p:cNvSpPr/>
          <p:nvPr/>
        </p:nvSpPr>
        <p:spPr>
          <a:xfrm>
            <a:off x="2699792" y="692696"/>
            <a:ext cx="2837636" cy="40011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written as  log</a:t>
            </a:r>
            <a:r>
              <a:rPr lang="en-IE" sz="2000" baseline="-25000" dirty="0" smtClean="0">
                <a:solidFill>
                  <a:prstClr val="black"/>
                </a:solidFill>
                <a:latin typeface="Comic Sans MS" pitchFamily="66" charset="0"/>
              </a:rPr>
              <a:t>2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64 = 6</a:t>
            </a:r>
            <a:endParaRPr lang="en-IE" dirty="0"/>
          </a:p>
        </p:txBody>
      </p:sp>
      <p:sp>
        <p:nvSpPr>
          <p:cNvPr id="6" name="Rectangle 5"/>
          <p:cNvSpPr/>
          <p:nvPr/>
        </p:nvSpPr>
        <p:spPr>
          <a:xfrm>
            <a:off x="251520" y="1412776"/>
            <a:ext cx="69685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to what power must I raise 5 to give an answer of 625?</a:t>
            </a:r>
            <a:endParaRPr lang="en-IE" dirty="0"/>
          </a:p>
        </p:txBody>
      </p:sp>
      <p:sp>
        <p:nvSpPr>
          <p:cNvPr id="7" name="Rectangle 6"/>
          <p:cNvSpPr/>
          <p:nvPr/>
        </p:nvSpPr>
        <p:spPr>
          <a:xfrm>
            <a:off x="6876256" y="1412776"/>
            <a:ext cx="7841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err="1" smtClean="0">
                <a:solidFill>
                  <a:prstClr val="black"/>
                </a:solidFill>
                <a:latin typeface="Comic Sans MS" pitchFamily="66" charset="0"/>
              </a:rPr>
              <a:t>ans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=</a:t>
            </a:r>
            <a:endParaRPr lang="en-IE" dirty="0"/>
          </a:p>
        </p:txBody>
      </p:sp>
      <p:sp>
        <p:nvSpPr>
          <p:cNvPr id="8" name="Rectangle 7"/>
          <p:cNvSpPr/>
          <p:nvPr/>
        </p:nvSpPr>
        <p:spPr>
          <a:xfrm>
            <a:off x="7524328" y="1412776"/>
            <a:ext cx="3417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4</a:t>
            </a:r>
            <a:endParaRPr lang="en-IE" dirty="0"/>
          </a:p>
        </p:txBody>
      </p:sp>
      <p:sp>
        <p:nvSpPr>
          <p:cNvPr id="9" name="Rectangle 8"/>
          <p:cNvSpPr/>
          <p:nvPr/>
        </p:nvSpPr>
        <p:spPr>
          <a:xfrm>
            <a:off x="2699792" y="1916832"/>
            <a:ext cx="2994731" cy="40011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written as  log</a:t>
            </a:r>
            <a:r>
              <a:rPr lang="en-IE" sz="2000" baseline="-25000" dirty="0" smtClean="0">
                <a:solidFill>
                  <a:prstClr val="black"/>
                </a:solidFill>
                <a:latin typeface="Comic Sans MS" pitchFamily="66" charset="0"/>
              </a:rPr>
              <a:t>5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625 = 4</a:t>
            </a:r>
            <a:endParaRPr lang="en-IE" dirty="0"/>
          </a:p>
        </p:txBody>
      </p:sp>
      <p:sp>
        <p:nvSpPr>
          <p:cNvPr id="10" name="Rectangle 9"/>
          <p:cNvSpPr/>
          <p:nvPr/>
        </p:nvSpPr>
        <p:spPr>
          <a:xfrm>
            <a:off x="269800" y="2740858"/>
            <a:ext cx="64972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to what power must I raise 9 to give an answer of 3?</a:t>
            </a:r>
            <a:endParaRPr lang="en-IE" dirty="0"/>
          </a:p>
        </p:txBody>
      </p:sp>
      <p:sp>
        <p:nvSpPr>
          <p:cNvPr id="11" name="Rectangle 10"/>
          <p:cNvSpPr/>
          <p:nvPr/>
        </p:nvSpPr>
        <p:spPr>
          <a:xfrm>
            <a:off x="6894536" y="2740858"/>
            <a:ext cx="7841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err="1" smtClean="0">
                <a:solidFill>
                  <a:prstClr val="black"/>
                </a:solidFill>
                <a:latin typeface="Comic Sans MS" pitchFamily="66" charset="0"/>
              </a:rPr>
              <a:t>ans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=</a:t>
            </a:r>
            <a:endParaRPr lang="en-IE" dirty="0"/>
          </a:p>
        </p:txBody>
      </p:sp>
      <p:sp>
        <p:nvSpPr>
          <p:cNvPr id="12" name="Rectangle 11"/>
          <p:cNvSpPr/>
          <p:nvPr/>
        </p:nvSpPr>
        <p:spPr>
          <a:xfrm>
            <a:off x="7542608" y="2740858"/>
            <a:ext cx="34176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u="sng" dirty="0" smtClean="0">
                <a:solidFill>
                  <a:prstClr val="black"/>
                </a:solidFill>
                <a:latin typeface="Comic Sans MS" pitchFamily="66" charset="0"/>
              </a:rPr>
              <a:t>1</a:t>
            </a:r>
          </a:p>
          <a:p>
            <a:r>
              <a:rPr lang="en-IE" sz="2000" dirty="0">
                <a:solidFill>
                  <a:prstClr val="black"/>
                </a:solidFill>
                <a:latin typeface="Comic Sans MS" pitchFamily="66" charset="0"/>
              </a:rPr>
              <a:t>2</a:t>
            </a:r>
            <a:endParaRPr lang="en-IE" dirty="0"/>
          </a:p>
        </p:txBody>
      </p:sp>
      <p:sp>
        <p:nvSpPr>
          <p:cNvPr id="13" name="Rectangle 12"/>
          <p:cNvSpPr/>
          <p:nvPr/>
        </p:nvSpPr>
        <p:spPr>
          <a:xfrm>
            <a:off x="2718072" y="3244914"/>
            <a:ext cx="2650084" cy="707886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written as  log</a:t>
            </a:r>
            <a:r>
              <a:rPr lang="en-IE" sz="2000" baseline="-25000" dirty="0" smtClean="0">
                <a:solidFill>
                  <a:prstClr val="black"/>
                </a:solidFill>
                <a:latin typeface="Comic Sans MS" pitchFamily="66" charset="0"/>
              </a:rPr>
              <a:t>9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3 = </a:t>
            </a:r>
            <a:r>
              <a:rPr lang="en-IE" sz="2000" u="sng" dirty="0" smtClean="0">
                <a:solidFill>
                  <a:prstClr val="black"/>
                </a:solidFill>
                <a:latin typeface="Comic Sans MS" pitchFamily="66" charset="0"/>
              </a:rPr>
              <a:t>1</a:t>
            </a:r>
          </a:p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                             2</a:t>
            </a:r>
            <a:endParaRPr lang="en-IE" dirty="0"/>
          </a:p>
        </p:txBody>
      </p:sp>
      <p:sp>
        <p:nvSpPr>
          <p:cNvPr id="14" name="Rectangle 13"/>
          <p:cNvSpPr/>
          <p:nvPr/>
        </p:nvSpPr>
        <p:spPr>
          <a:xfrm>
            <a:off x="1979712" y="4221088"/>
            <a:ext cx="4488729" cy="646331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lvl="0"/>
            <a:r>
              <a:rPr lang="en-IE" sz="3600" dirty="0" err="1" smtClean="0">
                <a:solidFill>
                  <a:prstClr val="black"/>
                </a:solidFill>
                <a:latin typeface="Comic Sans MS" pitchFamily="66" charset="0"/>
              </a:rPr>
              <a:t>log</a:t>
            </a:r>
            <a:r>
              <a:rPr lang="en-IE" sz="3600" baseline="-25000" dirty="0" err="1" smtClean="0">
                <a:solidFill>
                  <a:prstClr val="black"/>
                </a:solidFill>
                <a:latin typeface="Comic Sans MS" pitchFamily="66" charset="0"/>
              </a:rPr>
              <a:t>a</a:t>
            </a:r>
            <a:r>
              <a:rPr lang="en-IE" sz="3600" dirty="0" smtClean="0">
                <a:solidFill>
                  <a:prstClr val="black"/>
                </a:solidFill>
                <a:latin typeface="Comic Sans MS" pitchFamily="66" charset="0"/>
              </a:rPr>
              <a:t> n </a:t>
            </a:r>
            <a:r>
              <a:rPr lang="en-IE" sz="3600" dirty="0">
                <a:solidFill>
                  <a:prstClr val="black"/>
                </a:solidFill>
                <a:latin typeface="Comic Sans MS" pitchFamily="66" charset="0"/>
              </a:rPr>
              <a:t>= </a:t>
            </a:r>
            <a:r>
              <a:rPr lang="en-IE" sz="3600" dirty="0" smtClean="0">
                <a:solidFill>
                  <a:prstClr val="black"/>
                </a:solidFill>
                <a:latin typeface="Comic Sans MS" pitchFamily="66" charset="0"/>
              </a:rPr>
              <a:t>p         </a:t>
            </a:r>
            <a:r>
              <a:rPr lang="en-IE" sz="3600" dirty="0" err="1" smtClean="0">
                <a:solidFill>
                  <a:prstClr val="black"/>
                </a:solidFill>
                <a:latin typeface="Comic Sans MS" pitchFamily="66" charset="0"/>
              </a:rPr>
              <a:t>a</a:t>
            </a:r>
            <a:r>
              <a:rPr lang="en-IE" sz="3600" baseline="30000" dirty="0" err="1" smtClean="0">
                <a:solidFill>
                  <a:prstClr val="black"/>
                </a:solidFill>
                <a:latin typeface="Comic Sans MS" pitchFamily="66" charset="0"/>
              </a:rPr>
              <a:t>p</a:t>
            </a:r>
            <a:r>
              <a:rPr lang="en-IE" sz="3600" dirty="0" smtClean="0">
                <a:solidFill>
                  <a:prstClr val="black"/>
                </a:solidFill>
                <a:latin typeface="Comic Sans MS" pitchFamily="66" charset="0"/>
              </a:rPr>
              <a:t> = n</a:t>
            </a:r>
            <a:endParaRPr lang="en-IE" sz="3200" dirty="0">
              <a:solidFill>
                <a:prstClr val="black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211960" y="4941168"/>
            <a:ext cx="45496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IE" sz="28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base</a:t>
            </a:r>
            <a:r>
              <a:rPr lang="en-IE" sz="2800" baseline="30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answer</a:t>
            </a:r>
            <a:r>
              <a:rPr lang="en-IE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 </a:t>
            </a:r>
            <a:r>
              <a:rPr lang="en-IE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= </a:t>
            </a:r>
            <a:r>
              <a:rPr lang="en-IE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number inside</a:t>
            </a:r>
            <a:endParaRPr lang="en-IE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  <p:bldP spid="6" grpId="0"/>
      <p:bldP spid="7" grpId="0"/>
      <p:bldP spid="8" grpId="0"/>
      <p:bldP spid="9" grpId="0" animBg="1"/>
      <p:bldP spid="10" grpId="0"/>
      <p:bldP spid="11" grpId="0"/>
      <p:bldP spid="12" grpId="0"/>
      <p:bldP spid="13" grpId="0" animBg="1"/>
      <p:bldP spid="14" grpId="0" animBg="1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88640"/>
            <a:ext cx="9081332" cy="532453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marL="742950" lvl="0" indent="-742950">
              <a:buAutoNum type="arabicPeriod"/>
            </a:pPr>
            <a:r>
              <a:rPr lang="en-IE" sz="3600" dirty="0" err="1" smtClean="0">
                <a:solidFill>
                  <a:prstClr val="black"/>
                </a:solidFill>
                <a:latin typeface="Comic Sans MS" pitchFamily="66" charset="0"/>
              </a:rPr>
              <a:t>log</a:t>
            </a:r>
            <a:r>
              <a:rPr lang="en-IE" sz="3600" baseline="-25000" dirty="0" err="1" smtClean="0">
                <a:solidFill>
                  <a:prstClr val="black"/>
                </a:solidFill>
                <a:latin typeface="Comic Sans MS" pitchFamily="66" charset="0"/>
              </a:rPr>
              <a:t>a</a:t>
            </a:r>
            <a:r>
              <a:rPr lang="en-IE" sz="3600" dirty="0" smtClean="0">
                <a:solidFill>
                  <a:prstClr val="black"/>
                </a:solidFill>
                <a:latin typeface="Comic Sans MS" pitchFamily="66" charset="0"/>
              </a:rPr>
              <a:t> m  +  </a:t>
            </a:r>
            <a:r>
              <a:rPr lang="en-IE" sz="3600" dirty="0" err="1" smtClean="0">
                <a:solidFill>
                  <a:prstClr val="black"/>
                </a:solidFill>
                <a:latin typeface="Comic Sans MS" pitchFamily="66" charset="0"/>
              </a:rPr>
              <a:t>log</a:t>
            </a:r>
            <a:r>
              <a:rPr lang="en-IE" sz="3600" baseline="-25000" dirty="0" err="1" smtClean="0">
                <a:solidFill>
                  <a:prstClr val="black"/>
                </a:solidFill>
                <a:latin typeface="Comic Sans MS" pitchFamily="66" charset="0"/>
              </a:rPr>
              <a:t>a</a:t>
            </a:r>
            <a:r>
              <a:rPr lang="en-IE" sz="3600" dirty="0" smtClean="0">
                <a:solidFill>
                  <a:prstClr val="black"/>
                </a:solidFill>
                <a:latin typeface="Comic Sans MS" pitchFamily="66" charset="0"/>
              </a:rPr>
              <a:t> n </a:t>
            </a:r>
            <a:r>
              <a:rPr lang="en-IE" sz="3600" dirty="0">
                <a:solidFill>
                  <a:prstClr val="black"/>
                </a:solidFill>
                <a:latin typeface="Comic Sans MS" pitchFamily="66" charset="0"/>
              </a:rPr>
              <a:t>= </a:t>
            </a:r>
            <a:r>
              <a:rPr lang="en-IE" sz="3600" dirty="0" err="1">
                <a:solidFill>
                  <a:prstClr val="black"/>
                </a:solidFill>
                <a:latin typeface="Comic Sans MS" pitchFamily="66" charset="0"/>
              </a:rPr>
              <a:t>log</a:t>
            </a:r>
            <a:r>
              <a:rPr lang="en-IE" sz="3600" baseline="-25000" dirty="0" err="1">
                <a:solidFill>
                  <a:prstClr val="black"/>
                </a:solidFill>
                <a:latin typeface="Comic Sans MS" pitchFamily="66" charset="0"/>
              </a:rPr>
              <a:t>a</a:t>
            </a:r>
            <a:r>
              <a:rPr lang="en-IE" sz="3600" dirty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en-IE" sz="3600" dirty="0" err="1" smtClean="0">
                <a:solidFill>
                  <a:prstClr val="black"/>
                </a:solidFill>
                <a:latin typeface="Comic Sans MS" pitchFamily="66" charset="0"/>
              </a:rPr>
              <a:t>mn</a:t>
            </a:r>
            <a:endParaRPr lang="en-IE" sz="3600" dirty="0" smtClean="0">
              <a:solidFill>
                <a:prstClr val="black"/>
              </a:solidFill>
              <a:latin typeface="Comic Sans MS" pitchFamily="66" charset="0"/>
            </a:endParaRPr>
          </a:p>
          <a:p>
            <a:pPr marL="742950" lvl="0" indent="-742950"/>
            <a:endParaRPr lang="en-IE" sz="3600" dirty="0" smtClean="0">
              <a:solidFill>
                <a:prstClr val="black"/>
              </a:solidFill>
              <a:latin typeface="Comic Sans MS" pitchFamily="66" charset="0"/>
            </a:endParaRPr>
          </a:p>
          <a:p>
            <a:pPr marL="742950" lvl="0" indent="-742950"/>
            <a:r>
              <a:rPr lang="en-IE" sz="3600" dirty="0" smtClean="0">
                <a:solidFill>
                  <a:prstClr val="black"/>
                </a:solidFill>
                <a:latin typeface="Comic Sans MS" pitchFamily="66" charset="0"/>
              </a:rPr>
              <a:t>2.	</a:t>
            </a:r>
            <a:r>
              <a:rPr lang="en-IE" sz="3600" dirty="0" err="1" smtClean="0">
                <a:solidFill>
                  <a:prstClr val="black"/>
                </a:solidFill>
                <a:latin typeface="Comic Sans MS" pitchFamily="66" charset="0"/>
              </a:rPr>
              <a:t>log</a:t>
            </a:r>
            <a:r>
              <a:rPr lang="en-IE" sz="3600" baseline="-25000" dirty="0" err="1" smtClean="0">
                <a:solidFill>
                  <a:prstClr val="black"/>
                </a:solidFill>
                <a:latin typeface="Comic Sans MS" pitchFamily="66" charset="0"/>
              </a:rPr>
              <a:t>a</a:t>
            </a:r>
            <a:r>
              <a:rPr lang="en-IE" sz="3600" dirty="0" smtClean="0">
                <a:solidFill>
                  <a:prstClr val="black"/>
                </a:solidFill>
                <a:latin typeface="Comic Sans MS" pitchFamily="66" charset="0"/>
              </a:rPr>
              <a:t> m  -  </a:t>
            </a:r>
            <a:r>
              <a:rPr lang="en-IE" sz="3600" dirty="0" err="1" smtClean="0">
                <a:solidFill>
                  <a:prstClr val="black"/>
                </a:solidFill>
                <a:latin typeface="Comic Sans MS" pitchFamily="66" charset="0"/>
              </a:rPr>
              <a:t>log</a:t>
            </a:r>
            <a:r>
              <a:rPr lang="en-IE" sz="3600" baseline="-25000" dirty="0" err="1" smtClean="0">
                <a:solidFill>
                  <a:prstClr val="black"/>
                </a:solidFill>
                <a:latin typeface="Comic Sans MS" pitchFamily="66" charset="0"/>
              </a:rPr>
              <a:t>a</a:t>
            </a:r>
            <a:r>
              <a:rPr lang="en-IE" sz="3600" dirty="0" smtClean="0">
                <a:solidFill>
                  <a:prstClr val="black"/>
                </a:solidFill>
                <a:latin typeface="Comic Sans MS" pitchFamily="66" charset="0"/>
              </a:rPr>
              <a:t> n = </a:t>
            </a:r>
            <a:r>
              <a:rPr lang="en-IE" sz="3600" dirty="0" err="1">
                <a:solidFill>
                  <a:prstClr val="black"/>
                </a:solidFill>
                <a:latin typeface="Comic Sans MS" pitchFamily="66" charset="0"/>
              </a:rPr>
              <a:t>log</a:t>
            </a:r>
            <a:r>
              <a:rPr lang="en-IE" sz="3600" baseline="-25000" dirty="0" err="1">
                <a:solidFill>
                  <a:prstClr val="black"/>
                </a:solidFill>
                <a:latin typeface="Comic Sans MS" pitchFamily="66" charset="0"/>
              </a:rPr>
              <a:t>a</a:t>
            </a:r>
            <a:r>
              <a:rPr lang="en-IE" sz="3600" dirty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en-IE" sz="3600" u="sng" dirty="0" smtClean="0">
                <a:solidFill>
                  <a:prstClr val="black"/>
                </a:solidFill>
                <a:latin typeface="Comic Sans MS" pitchFamily="66" charset="0"/>
              </a:rPr>
              <a:t>m</a:t>
            </a:r>
          </a:p>
          <a:p>
            <a:pPr marL="742950" lvl="0" indent="-742950"/>
            <a:r>
              <a:rPr lang="en-IE" sz="3600" dirty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en-IE" sz="3600" dirty="0" smtClean="0">
                <a:solidFill>
                  <a:prstClr val="black"/>
                </a:solidFill>
                <a:latin typeface="Comic Sans MS" pitchFamily="66" charset="0"/>
              </a:rPr>
              <a:t>                                      n </a:t>
            </a:r>
          </a:p>
          <a:p>
            <a:pPr marL="742950" lvl="0" indent="-742950">
              <a:buAutoNum type="arabicPeriod" startAt="3"/>
            </a:pPr>
            <a:r>
              <a:rPr lang="en-IE" sz="3600" dirty="0" smtClean="0">
                <a:solidFill>
                  <a:prstClr val="black"/>
                </a:solidFill>
                <a:latin typeface="Comic Sans MS" pitchFamily="66" charset="0"/>
              </a:rPr>
              <a:t>n</a:t>
            </a:r>
            <a:r>
              <a:rPr lang="en-IE" sz="3200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en-IE" sz="3200" dirty="0" err="1">
                <a:solidFill>
                  <a:prstClr val="black"/>
                </a:solidFill>
                <a:latin typeface="Comic Sans MS" pitchFamily="66" charset="0"/>
              </a:rPr>
              <a:t>log</a:t>
            </a:r>
            <a:r>
              <a:rPr lang="en-IE" sz="3200" baseline="-25000" dirty="0" err="1">
                <a:solidFill>
                  <a:prstClr val="black"/>
                </a:solidFill>
                <a:latin typeface="Comic Sans MS" pitchFamily="66" charset="0"/>
              </a:rPr>
              <a:t>a</a:t>
            </a:r>
            <a:r>
              <a:rPr lang="en-IE" sz="3200" dirty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en-IE" sz="3200" dirty="0" smtClean="0">
                <a:solidFill>
                  <a:prstClr val="black"/>
                </a:solidFill>
                <a:latin typeface="Comic Sans MS" pitchFamily="66" charset="0"/>
              </a:rPr>
              <a:t>m =</a:t>
            </a:r>
            <a:r>
              <a:rPr lang="en-IE" sz="3200" dirty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en-IE" sz="3200" dirty="0" err="1">
                <a:solidFill>
                  <a:prstClr val="black"/>
                </a:solidFill>
                <a:latin typeface="Comic Sans MS" pitchFamily="66" charset="0"/>
              </a:rPr>
              <a:t>log</a:t>
            </a:r>
            <a:r>
              <a:rPr lang="en-IE" sz="3200" baseline="-25000" dirty="0" err="1">
                <a:solidFill>
                  <a:prstClr val="black"/>
                </a:solidFill>
                <a:latin typeface="Comic Sans MS" pitchFamily="66" charset="0"/>
              </a:rPr>
              <a:t>a</a:t>
            </a:r>
            <a:r>
              <a:rPr lang="en-IE" sz="3200" dirty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en-IE" sz="3200" dirty="0" err="1" smtClean="0">
                <a:solidFill>
                  <a:prstClr val="black"/>
                </a:solidFill>
                <a:latin typeface="Comic Sans MS" pitchFamily="66" charset="0"/>
              </a:rPr>
              <a:t>m</a:t>
            </a:r>
            <a:r>
              <a:rPr lang="en-IE" sz="3200" baseline="30000" dirty="0" err="1" smtClean="0">
                <a:solidFill>
                  <a:prstClr val="black"/>
                </a:solidFill>
                <a:latin typeface="Comic Sans MS" pitchFamily="66" charset="0"/>
              </a:rPr>
              <a:t>n</a:t>
            </a:r>
            <a:endParaRPr lang="en-IE" sz="3200" baseline="30000" dirty="0" smtClean="0">
              <a:solidFill>
                <a:prstClr val="black"/>
              </a:solidFill>
              <a:latin typeface="Comic Sans MS" pitchFamily="66" charset="0"/>
            </a:endParaRPr>
          </a:p>
          <a:p>
            <a:pPr marL="742950" lvl="0" indent="-742950"/>
            <a:endParaRPr lang="en-IE" sz="3200" dirty="0" smtClean="0">
              <a:solidFill>
                <a:prstClr val="black"/>
              </a:solidFill>
              <a:latin typeface="Comic Sans MS" pitchFamily="66" charset="0"/>
            </a:endParaRPr>
          </a:p>
          <a:p>
            <a:pPr marL="742950" lvl="0" indent="-742950">
              <a:buAutoNum type="arabicPeriod" startAt="4"/>
            </a:pPr>
            <a:r>
              <a:rPr lang="en-IE" sz="3200" dirty="0" err="1" smtClean="0">
                <a:solidFill>
                  <a:prstClr val="black"/>
                </a:solidFill>
                <a:latin typeface="Comic Sans MS" pitchFamily="66" charset="0"/>
              </a:rPr>
              <a:t>log</a:t>
            </a:r>
            <a:r>
              <a:rPr lang="en-IE" sz="3200" baseline="-25000" dirty="0" err="1" smtClean="0">
                <a:solidFill>
                  <a:prstClr val="black"/>
                </a:solidFill>
                <a:latin typeface="Comic Sans MS" pitchFamily="66" charset="0"/>
              </a:rPr>
              <a:t>n</a:t>
            </a:r>
            <a:r>
              <a:rPr lang="en-IE" sz="3200" dirty="0" smtClean="0">
                <a:solidFill>
                  <a:prstClr val="black"/>
                </a:solidFill>
                <a:latin typeface="Comic Sans MS" pitchFamily="66" charset="0"/>
              </a:rPr>
              <a:t> m = </a:t>
            </a:r>
            <a:r>
              <a:rPr lang="en-IE" sz="3200" dirty="0" err="1">
                <a:solidFill>
                  <a:prstClr val="black"/>
                </a:solidFill>
                <a:latin typeface="Comic Sans MS" pitchFamily="66" charset="0"/>
              </a:rPr>
              <a:t>log</a:t>
            </a:r>
            <a:r>
              <a:rPr lang="en-IE" sz="3200" baseline="-25000" dirty="0" err="1">
                <a:solidFill>
                  <a:prstClr val="black"/>
                </a:solidFill>
                <a:latin typeface="Comic Sans MS" pitchFamily="66" charset="0"/>
              </a:rPr>
              <a:t>a</a:t>
            </a:r>
            <a:r>
              <a:rPr lang="en-IE" sz="3200" dirty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en-IE" sz="3200" dirty="0" smtClean="0">
                <a:solidFill>
                  <a:prstClr val="black"/>
                </a:solidFill>
                <a:latin typeface="Comic Sans MS" pitchFamily="66" charset="0"/>
              </a:rPr>
              <a:t>m   	change of base law</a:t>
            </a:r>
          </a:p>
          <a:p>
            <a:pPr marL="742950" lvl="0" indent="-742950"/>
            <a:r>
              <a:rPr lang="en-IE" sz="3200" dirty="0">
                <a:solidFill>
                  <a:prstClr val="black"/>
                </a:solidFill>
                <a:latin typeface="Comic Sans MS" pitchFamily="66" charset="0"/>
              </a:rPr>
              <a:t>	</a:t>
            </a:r>
            <a:r>
              <a:rPr lang="en-IE" sz="3200" dirty="0" smtClean="0">
                <a:solidFill>
                  <a:prstClr val="black"/>
                </a:solidFill>
                <a:latin typeface="Comic Sans MS" pitchFamily="66" charset="0"/>
              </a:rPr>
              <a:t>		    </a:t>
            </a:r>
            <a:r>
              <a:rPr lang="en-IE" sz="3200" dirty="0" err="1" smtClean="0">
                <a:solidFill>
                  <a:prstClr val="black"/>
                </a:solidFill>
                <a:latin typeface="Comic Sans MS" pitchFamily="66" charset="0"/>
              </a:rPr>
              <a:t>log</a:t>
            </a:r>
            <a:r>
              <a:rPr lang="en-IE" sz="3200" baseline="-25000" dirty="0" err="1" smtClean="0">
                <a:solidFill>
                  <a:prstClr val="black"/>
                </a:solidFill>
                <a:latin typeface="Comic Sans MS" pitchFamily="66" charset="0"/>
              </a:rPr>
              <a:t>a</a:t>
            </a:r>
            <a:r>
              <a:rPr lang="en-IE" sz="3200" dirty="0" smtClean="0">
                <a:solidFill>
                  <a:prstClr val="black"/>
                </a:solidFill>
                <a:latin typeface="Comic Sans MS" pitchFamily="66" charset="0"/>
              </a:rPr>
              <a:t> n</a:t>
            </a:r>
          </a:p>
          <a:p>
            <a:pPr marL="742950" lvl="0" indent="-742950"/>
            <a:endParaRPr lang="en-IE" sz="3200" dirty="0">
              <a:solidFill>
                <a:prstClr val="black"/>
              </a:solidFill>
              <a:latin typeface="Comic Sans MS" pitchFamily="66" charset="0"/>
            </a:endParaRPr>
          </a:p>
          <a:p>
            <a:pPr marL="742950" lvl="0" indent="-742950"/>
            <a:r>
              <a:rPr lang="en-IE" sz="3200" dirty="0" smtClean="0">
                <a:solidFill>
                  <a:prstClr val="black"/>
                </a:solidFill>
                <a:latin typeface="Comic Sans MS" pitchFamily="66" charset="0"/>
              </a:rPr>
              <a:t>N.B. The log of a negative is impossible to find</a:t>
            </a:r>
            <a:endParaRPr lang="en-IE" sz="3200" dirty="0">
              <a:solidFill>
                <a:prstClr val="black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2458716" y="3992538"/>
            <a:ext cx="108012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96" y="116632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dirty="0" smtClean="0">
                <a:latin typeface="Comic Sans MS" pitchFamily="66" charset="0"/>
              </a:rPr>
              <a:t>Proofs:	Law 1</a:t>
            </a:r>
            <a:endParaRPr lang="en-IE" sz="2000" dirty="0">
              <a:latin typeface="Comic Sans MS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5536" y="436602"/>
            <a:ext cx="31646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42950" lvl="0" indent="-742950"/>
            <a:r>
              <a:rPr lang="en-IE" sz="2000" dirty="0" err="1" smtClean="0">
                <a:solidFill>
                  <a:srgbClr val="FF0000"/>
                </a:solidFill>
                <a:latin typeface="Comic Sans MS" pitchFamily="66" charset="0"/>
              </a:rPr>
              <a:t>log</a:t>
            </a:r>
            <a:r>
              <a:rPr lang="en-IE" sz="2000" baseline="-25000" dirty="0" err="1" smtClean="0">
                <a:solidFill>
                  <a:srgbClr val="FF0000"/>
                </a:solidFill>
                <a:latin typeface="Comic Sans MS" pitchFamily="66" charset="0"/>
              </a:rPr>
              <a:t>a</a:t>
            </a:r>
            <a:r>
              <a:rPr lang="en-IE" sz="2000" dirty="0" smtClean="0">
                <a:solidFill>
                  <a:srgbClr val="FF0000"/>
                </a:solidFill>
                <a:latin typeface="Comic Sans MS" pitchFamily="66" charset="0"/>
              </a:rPr>
              <a:t> m  +  </a:t>
            </a:r>
            <a:r>
              <a:rPr lang="en-IE" sz="2000" dirty="0" err="1" smtClean="0">
                <a:solidFill>
                  <a:srgbClr val="FF0000"/>
                </a:solidFill>
                <a:latin typeface="Comic Sans MS" pitchFamily="66" charset="0"/>
              </a:rPr>
              <a:t>log</a:t>
            </a:r>
            <a:r>
              <a:rPr lang="en-IE" sz="2000" baseline="-25000" dirty="0" err="1" smtClean="0">
                <a:solidFill>
                  <a:srgbClr val="FF0000"/>
                </a:solidFill>
                <a:latin typeface="Comic Sans MS" pitchFamily="66" charset="0"/>
              </a:rPr>
              <a:t>a</a:t>
            </a:r>
            <a:r>
              <a:rPr lang="en-IE" sz="2000" dirty="0" smtClean="0">
                <a:solidFill>
                  <a:srgbClr val="FF0000"/>
                </a:solidFill>
                <a:latin typeface="Comic Sans MS" pitchFamily="66" charset="0"/>
              </a:rPr>
              <a:t> n = </a:t>
            </a:r>
            <a:r>
              <a:rPr lang="en-IE" sz="2000" dirty="0" err="1" smtClean="0">
                <a:solidFill>
                  <a:srgbClr val="FF0000"/>
                </a:solidFill>
                <a:latin typeface="Comic Sans MS" pitchFamily="66" charset="0"/>
              </a:rPr>
              <a:t>log</a:t>
            </a:r>
            <a:r>
              <a:rPr lang="en-IE" sz="2000" baseline="-25000" dirty="0" err="1" smtClean="0">
                <a:solidFill>
                  <a:srgbClr val="FF0000"/>
                </a:solidFill>
                <a:latin typeface="Comic Sans MS" pitchFamily="66" charset="0"/>
              </a:rPr>
              <a:t>a</a:t>
            </a:r>
            <a:r>
              <a:rPr lang="en-IE" sz="2000" dirty="0" smtClean="0">
                <a:solidFill>
                  <a:srgbClr val="FF0000"/>
                </a:solidFill>
                <a:latin typeface="Comic Sans MS" pitchFamily="66" charset="0"/>
              </a:rPr>
              <a:t> m n</a:t>
            </a:r>
          </a:p>
        </p:txBody>
      </p:sp>
      <p:sp>
        <p:nvSpPr>
          <p:cNvPr id="4" name="Rectangle 3"/>
          <p:cNvSpPr/>
          <p:nvPr/>
        </p:nvSpPr>
        <p:spPr>
          <a:xfrm>
            <a:off x="251520" y="899428"/>
            <a:ext cx="36359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latin typeface="Comic Sans MS" pitchFamily="66" charset="0"/>
              </a:rPr>
              <a:t>Let  </a:t>
            </a:r>
            <a:r>
              <a:rPr lang="en-IE" sz="2000" dirty="0" err="1" smtClean="0">
                <a:latin typeface="Comic Sans MS" pitchFamily="66" charset="0"/>
              </a:rPr>
              <a:t>log</a:t>
            </a:r>
            <a:r>
              <a:rPr lang="en-IE" sz="2000" baseline="-25000" dirty="0" err="1" smtClean="0">
                <a:latin typeface="Comic Sans MS" pitchFamily="66" charset="0"/>
              </a:rPr>
              <a:t>a</a:t>
            </a:r>
            <a:r>
              <a:rPr lang="en-IE" sz="2000" dirty="0" smtClean="0">
                <a:latin typeface="Comic Sans MS" pitchFamily="66" charset="0"/>
              </a:rPr>
              <a:t> m = p   &amp; </a:t>
            </a:r>
            <a:r>
              <a:rPr lang="en-IE" sz="2000" dirty="0" err="1" smtClean="0">
                <a:latin typeface="Comic Sans MS" pitchFamily="66" charset="0"/>
              </a:rPr>
              <a:t>log</a:t>
            </a:r>
            <a:r>
              <a:rPr lang="en-IE" sz="2000" baseline="-25000" dirty="0" err="1" smtClean="0">
                <a:latin typeface="Comic Sans MS" pitchFamily="66" charset="0"/>
              </a:rPr>
              <a:t>a</a:t>
            </a:r>
            <a:r>
              <a:rPr lang="en-IE" sz="2000" dirty="0" smtClean="0">
                <a:latin typeface="Comic Sans MS" pitchFamily="66" charset="0"/>
              </a:rPr>
              <a:t> n = q   </a:t>
            </a:r>
            <a:endParaRPr lang="en-IE" sz="2000" dirty="0"/>
          </a:p>
        </p:txBody>
      </p:sp>
      <p:sp>
        <p:nvSpPr>
          <p:cNvPr id="5" name="Rectangle 4"/>
          <p:cNvSpPr/>
          <p:nvPr/>
        </p:nvSpPr>
        <p:spPr>
          <a:xfrm>
            <a:off x="1160257" y="1340768"/>
            <a:ext cx="8915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err="1" smtClean="0">
                <a:solidFill>
                  <a:prstClr val="black"/>
                </a:solidFill>
                <a:latin typeface="Comic Sans MS" pitchFamily="66" charset="0"/>
              </a:rPr>
              <a:t>a</a:t>
            </a:r>
            <a:r>
              <a:rPr lang="en-IE" sz="2000" baseline="30000" dirty="0" err="1" smtClean="0">
                <a:solidFill>
                  <a:prstClr val="black"/>
                </a:solidFill>
                <a:latin typeface="Comic Sans MS" pitchFamily="66" charset="0"/>
              </a:rPr>
              <a:t>p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= m</a:t>
            </a:r>
            <a:endParaRPr lang="en-IE" sz="2000" dirty="0"/>
          </a:p>
        </p:txBody>
      </p:sp>
      <p:sp>
        <p:nvSpPr>
          <p:cNvPr id="6" name="Rectangle 5"/>
          <p:cNvSpPr/>
          <p:nvPr/>
        </p:nvSpPr>
        <p:spPr>
          <a:xfrm>
            <a:off x="2555776" y="1340768"/>
            <a:ext cx="8242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err="1" smtClean="0">
                <a:solidFill>
                  <a:prstClr val="black"/>
                </a:solidFill>
                <a:latin typeface="Comic Sans MS" pitchFamily="66" charset="0"/>
              </a:rPr>
              <a:t>a</a:t>
            </a:r>
            <a:r>
              <a:rPr lang="en-IE" sz="2000" baseline="30000" dirty="0" err="1" smtClean="0">
                <a:solidFill>
                  <a:prstClr val="black"/>
                </a:solidFill>
                <a:latin typeface="Comic Sans MS" pitchFamily="66" charset="0"/>
              </a:rPr>
              <a:t>q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= n</a:t>
            </a:r>
            <a:endParaRPr lang="en-IE" sz="2000" dirty="0"/>
          </a:p>
        </p:txBody>
      </p:sp>
      <p:sp>
        <p:nvSpPr>
          <p:cNvPr id="7" name="Rectangle 6"/>
          <p:cNvSpPr/>
          <p:nvPr/>
        </p:nvSpPr>
        <p:spPr>
          <a:xfrm>
            <a:off x="1403648" y="1628800"/>
            <a:ext cx="10534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err="1" smtClean="0">
                <a:solidFill>
                  <a:prstClr val="black"/>
                </a:solidFill>
                <a:latin typeface="Comic Sans MS" pitchFamily="66" charset="0"/>
              </a:rPr>
              <a:t>a</a:t>
            </a:r>
            <a:r>
              <a:rPr lang="en-IE" sz="2000" baseline="30000" dirty="0" err="1" smtClean="0">
                <a:solidFill>
                  <a:prstClr val="black"/>
                </a:solidFill>
                <a:latin typeface="Comic Sans MS" pitchFamily="66" charset="0"/>
              </a:rPr>
              <a:t>p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. </a:t>
            </a:r>
            <a:r>
              <a:rPr lang="en-IE" sz="2000" dirty="0" err="1" smtClean="0">
                <a:solidFill>
                  <a:prstClr val="black"/>
                </a:solidFill>
                <a:latin typeface="Comic Sans MS" pitchFamily="66" charset="0"/>
              </a:rPr>
              <a:t>a</a:t>
            </a:r>
            <a:r>
              <a:rPr lang="en-IE" sz="2000" baseline="30000" dirty="0" err="1" smtClean="0">
                <a:solidFill>
                  <a:prstClr val="black"/>
                </a:solidFill>
                <a:latin typeface="Comic Sans MS" pitchFamily="66" charset="0"/>
              </a:rPr>
              <a:t>q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=</a:t>
            </a:r>
            <a:endParaRPr lang="en-IE" sz="2000" dirty="0"/>
          </a:p>
        </p:txBody>
      </p:sp>
      <p:sp>
        <p:nvSpPr>
          <p:cNvPr id="8" name="Rectangle 7"/>
          <p:cNvSpPr/>
          <p:nvPr/>
        </p:nvSpPr>
        <p:spPr>
          <a:xfrm>
            <a:off x="2339752" y="1628800"/>
            <a:ext cx="7360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m . n</a:t>
            </a:r>
            <a:endParaRPr lang="en-IE" sz="200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1899" y="2064082"/>
            <a:ext cx="8883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err="1" smtClean="0">
                <a:solidFill>
                  <a:prstClr val="black"/>
                </a:solidFill>
                <a:latin typeface="Comic Sans MS" pitchFamily="66" charset="0"/>
              </a:rPr>
              <a:t>a</a:t>
            </a:r>
            <a:r>
              <a:rPr lang="en-IE" sz="2000" baseline="30000" dirty="0" err="1" smtClean="0">
                <a:solidFill>
                  <a:prstClr val="black"/>
                </a:solidFill>
                <a:latin typeface="Comic Sans MS" pitchFamily="66" charset="0"/>
              </a:rPr>
              <a:t>p</a:t>
            </a:r>
            <a:r>
              <a:rPr lang="en-IE" sz="2000" baseline="30000" dirty="0" smtClean="0">
                <a:solidFill>
                  <a:prstClr val="black"/>
                </a:solidFill>
                <a:latin typeface="Comic Sans MS" pitchFamily="66" charset="0"/>
              </a:rPr>
              <a:t> + q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=</a:t>
            </a:r>
            <a:endParaRPr lang="en-IE" sz="2000" dirty="0"/>
          </a:p>
        </p:txBody>
      </p:sp>
      <p:sp>
        <p:nvSpPr>
          <p:cNvPr id="10" name="Rectangle 9"/>
          <p:cNvSpPr/>
          <p:nvPr/>
        </p:nvSpPr>
        <p:spPr>
          <a:xfrm>
            <a:off x="2339752" y="2051556"/>
            <a:ext cx="7360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m . n</a:t>
            </a:r>
            <a:endParaRPr lang="en-IE" sz="2000" dirty="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-108520" y="3645024"/>
            <a:ext cx="45496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IE" sz="28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base</a:t>
            </a:r>
            <a:r>
              <a:rPr lang="en-IE" sz="2800" baseline="30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answer</a:t>
            </a:r>
            <a:r>
              <a:rPr lang="en-IE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 </a:t>
            </a:r>
            <a:r>
              <a:rPr lang="en-IE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= </a:t>
            </a:r>
            <a:r>
              <a:rPr lang="en-IE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number inside</a:t>
            </a:r>
            <a:endParaRPr lang="en-IE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83568" y="2492896"/>
            <a:ext cx="21531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42950" lvl="0" indent="-742950"/>
            <a:r>
              <a:rPr lang="en-IE" sz="2000" dirty="0" err="1" smtClean="0">
                <a:latin typeface="Comic Sans MS" pitchFamily="66" charset="0"/>
              </a:rPr>
              <a:t>log</a:t>
            </a:r>
            <a:r>
              <a:rPr lang="en-IE" sz="2000" baseline="-25000" dirty="0" err="1" smtClean="0">
                <a:latin typeface="Comic Sans MS" pitchFamily="66" charset="0"/>
              </a:rPr>
              <a:t>a</a:t>
            </a:r>
            <a:r>
              <a:rPr lang="en-IE" sz="2000" dirty="0" smtClean="0">
                <a:latin typeface="Comic Sans MS" pitchFamily="66" charset="0"/>
              </a:rPr>
              <a:t> m . n =  p + q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27584" y="2996952"/>
            <a:ext cx="36724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/>
            <a:r>
              <a:rPr lang="en-IE" sz="2000" dirty="0" err="1" smtClean="0">
                <a:latin typeface="Comic Sans MS" pitchFamily="66" charset="0"/>
              </a:rPr>
              <a:t>log</a:t>
            </a:r>
            <a:r>
              <a:rPr lang="en-IE" sz="2000" baseline="-25000" dirty="0" err="1" smtClean="0">
                <a:latin typeface="Comic Sans MS" pitchFamily="66" charset="0"/>
              </a:rPr>
              <a:t>a</a:t>
            </a:r>
            <a:r>
              <a:rPr lang="en-IE" sz="2000" dirty="0" smtClean="0">
                <a:latin typeface="Comic Sans MS" pitchFamily="66" charset="0"/>
              </a:rPr>
              <a:t> m n = </a:t>
            </a:r>
            <a:r>
              <a:rPr lang="en-IE" sz="2000" dirty="0" err="1" smtClean="0">
                <a:latin typeface="Comic Sans MS" pitchFamily="66" charset="0"/>
              </a:rPr>
              <a:t>log</a:t>
            </a:r>
            <a:r>
              <a:rPr lang="en-IE" sz="2000" baseline="-25000" dirty="0" err="1" smtClean="0">
                <a:latin typeface="Comic Sans MS" pitchFamily="66" charset="0"/>
              </a:rPr>
              <a:t>a</a:t>
            </a:r>
            <a:r>
              <a:rPr lang="en-IE" sz="2000" dirty="0" smtClean="0">
                <a:latin typeface="Comic Sans MS" pitchFamily="66" charset="0"/>
              </a:rPr>
              <a:t> m  +  </a:t>
            </a:r>
            <a:r>
              <a:rPr lang="en-IE" sz="2000" dirty="0" err="1" smtClean="0">
                <a:latin typeface="Comic Sans MS" pitchFamily="66" charset="0"/>
              </a:rPr>
              <a:t>log</a:t>
            </a:r>
            <a:r>
              <a:rPr lang="en-IE" sz="2000" baseline="-25000" dirty="0" err="1" smtClean="0">
                <a:latin typeface="Comic Sans MS" pitchFamily="66" charset="0"/>
              </a:rPr>
              <a:t>a</a:t>
            </a:r>
            <a:r>
              <a:rPr lang="en-IE" sz="2000" dirty="0" smtClean="0">
                <a:latin typeface="Comic Sans MS" pitchFamily="66" charset="0"/>
              </a:rPr>
              <a:t> n </a:t>
            </a:r>
          </a:p>
        </p:txBody>
      </p:sp>
      <p:cxnSp>
        <p:nvCxnSpPr>
          <p:cNvPr id="15" name="Straight Connector 14"/>
          <p:cNvCxnSpPr/>
          <p:nvPr/>
        </p:nvCxnSpPr>
        <p:spPr>
          <a:xfrm rot="5400000">
            <a:off x="1835696" y="2780928"/>
            <a:ext cx="4896544" cy="0"/>
          </a:xfrm>
          <a:prstGeom prst="line">
            <a:avLst/>
          </a:prstGeom>
          <a:ln w="571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4499992" y="116632"/>
            <a:ext cx="8659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Law 2</a:t>
            </a:r>
            <a:endParaRPr lang="en-IE" dirty="0"/>
          </a:p>
        </p:txBody>
      </p:sp>
      <p:grpSp>
        <p:nvGrpSpPr>
          <p:cNvPr id="25" name="Group 24"/>
          <p:cNvGrpSpPr/>
          <p:nvPr/>
        </p:nvGrpSpPr>
        <p:grpSpPr>
          <a:xfrm>
            <a:off x="4644008" y="319798"/>
            <a:ext cx="2963200" cy="707886"/>
            <a:chOff x="4644008" y="319798"/>
            <a:chExt cx="2963200" cy="707886"/>
          </a:xfrm>
        </p:grpSpPr>
        <p:sp>
          <p:nvSpPr>
            <p:cNvPr id="23" name="Rectangle 22"/>
            <p:cNvSpPr/>
            <p:nvPr/>
          </p:nvSpPr>
          <p:spPr>
            <a:xfrm>
              <a:off x="4644008" y="404664"/>
              <a:ext cx="273825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742950" lvl="0" indent="-742950"/>
              <a:r>
                <a:rPr lang="en-IE" sz="2000" dirty="0" err="1" smtClean="0">
                  <a:solidFill>
                    <a:srgbClr val="FF0000"/>
                  </a:solidFill>
                  <a:latin typeface="Comic Sans MS" pitchFamily="66" charset="0"/>
                </a:rPr>
                <a:t>log</a:t>
              </a:r>
              <a:r>
                <a:rPr lang="en-IE" sz="2000" baseline="-25000" dirty="0" err="1" smtClean="0">
                  <a:solidFill>
                    <a:srgbClr val="FF0000"/>
                  </a:solidFill>
                  <a:latin typeface="Comic Sans MS" pitchFamily="66" charset="0"/>
                </a:rPr>
                <a:t>a</a:t>
              </a:r>
              <a:r>
                <a:rPr lang="en-IE" sz="2000" dirty="0" smtClean="0">
                  <a:solidFill>
                    <a:srgbClr val="FF0000"/>
                  </a:solidFill>
                  <a:latin typeface="Comic Sans MS" pitchFamily="66" charset="0"/>
                </a:rPr>
                <a:t> m  -  </a:t>
              </a:r>
              <a:r>
                <a:rPr lang="en-IE" sz="2000" dirty="0" err="1" smtClean="0">
                  <a:solidFill>
                    <a:srgbClr val="FF0000"/>
                  </a:solidFill>
                  <a:latin typeface="Comic Sans MS" pitchFamily="66" charset="0"/>
                </a:rPr>
                <a:t>log</a:t>
              </a:r>
              <a:r>
                <a:rPr lang="en-IE" sz="2000" baseline="-25000" dirty="0" err="1" smtClean="0">
                  <a:solidFill>
                    <a:srgbClr val="FF0000"/>
                  </a:solidFill>
                  <a:latin typeface="Comic Sans MS" pitchFamily="66" charset="0"/>
                </a:rPr>
                <a:t>a</a:t>
              </a:r>
              <a:r>
                <a:rPr lang="en-IE" sz="2000" dirty="0" smtClean="0">
                  <a:solidFill>
                    <a:srgbClr val="FF0000"/>
                  </a:solidFill>
                  <a:latin typeface="Comic Sans MS" pitchFamily="66" charset="0"/>
                </a:rPr>
                <a:t> n = </a:t>
              </a:r>
              <a:r>
                <a:rPr lang="en-IE" sz="2000" dirty="0" err="1" smtClean="0">
                  <a:solidFill>
                    <a:srgbClr val="FF0000"/>
                  </a:solidFill>
                  <a:latin typeface="Comic Sans MS" pitchFamily="66" charset="0"/>
                </a:rPr>
                <a:t>log</a:t>
              </a:r>
              <a:r>
                <a:rPr lang="en-IE" sz="2000" baseline="-25000" dirty="0" err="1" smtClean="0">
                  <a:solidFill>
                    <a:srgbClr val="FF0000"/>
                  </a:solidFill>
                  <a:latin typeface="Comic Sans MS" pitchFamily="66" charset="0"/>
                </a:rPr>
                <a:t>a</a:t>
              </a:r>
              <a:r>
                <a:rPr lang="en-IE" sz="2000" dirty="0" smtClean="0">
                  <a:solidFill>
                    <a:srgbClr val="FF0000"/>
                  </a:solidFill>
                  <a:latin typeface="Comic Sans MS" pitchFamily="66" charset="0"/>
                </a:rPr>
                <a:t> 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223770" y="319798"/>
              <a:ext cx="383438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E" sz="2000" u="sng" dirty="0" smtClean="0">
                  <a:solidFill>
                    <a:srgbClr val="FF0000"/>
                  </a:solidFill>
                  <a:latin typeface="Comic Sans MS" pitchFamily="66" charset="0"/>
                </a:rPr>
                <a:t>m</a:t>
              </a:r>
            </a:p>
            <a:p>
              <a:r>
                <a:rPr lang="en-IE" sz="2000" dirty="0" smtClean="0">
                  <a:solidFill>
                    <a:srgbClr val="FF0000"/>
                  </a:solidFill>
                  <a:latin typeface="Comic Sans MS" pitchFamily="66" charset="0"/>
                </a:rPr>
                <a:t>n</a:t>
              </a:r>
              <a:endParaRPr lang="en-IE" dirty="0"/>
            </a:p>
          </p:txBody>
        </p:sp>
      </p:grpSp>
      <p:sp>
        <p:nvSpPr>
          <p:cNvPr id="26" name="Rectangle 25"/>
          <p:cNvSpPr/>
          <p:nvPr/>
        </p:nvSpPr>
        <p:spPr>
          <a:xfrm>
            <a:off x="4499992" y="908720"/>
            <a:ext cx="36359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latin typeface="Comic Sans MS" pitchFamily="66" charset="0"/>
              </a:rPr>
              <a:t>Let  </a:t>
            </a:r>
            <a:r>
              <a:rPr lang="en-IE" sz="2000" dirty="0" err="1" smtClean="0">
                <a:latin typeface="Comic Sans MS" pitchFamily="66" charset="0"/>
              </a:rPr>
              <a:t>log</a:t>
            </a:r>
            <a:r>
              <a:rPr lang="en-IE" sz="2000" baseline="-25000" dirty="0" err="1" smtClean="0">
                <a:latin typeface="Comic Sans MS" pitchFamily="66" charset="0"/>
              </a:rPr>
              <a:t>a</a:t>
            </a:r>
            <a:r>
              <a:rPr lang="en-IE" sz="2000" dirty="0" smtClean="0">
                <a:latin typeface="Comic Sans MS" pitchFamily="66" charset="0"/>
              </a:rPr>
              <a:t> m = p   &amp; </a:t>
            </a:r>
            <a:r>
              <a:rPr lang="en-IE" sz="2000" dirty="0" err="1" smtClean="0">
                <a:latin typeface="Comic Sans MS" pitchFamily="66" charset="0"/>
              </a:rPr>
              <a:t>log</a:t>
            </a:r>
            <a:r>
              <a:rPr lang="en-IE" sz="2000" baseline="-25000" dirty="0" err="1" smtClean="0">
                <a:latin typeface="Comic Sans MS" pitchFamily="66" charset="0"/>
              </a:rPr>
              <a:t>a</a:t>
            </a:r>
            <a:r>
              <a:rPr lang="en-IE" sz="2000" dirty="0" smtClean="0">
                <a:latin typeface="Comic Sans MS" pitchFamily="66" charset="0"/>
              </a:rPr>
              <a:t> n = q   </a:t>
            </a:r>
            <a:endParaRPr lang="en-IE" sz="2000" dirty="0"/>
          </a:p>
        </p:txBody>
      </p:sp>
      <p:sp>
        <p:nvSpPr>
          <p:cNvPr id="28" name="Rectangle 27"/>
          <p:cNvSpPr/>
          <p:nvPr/>
        </p:nvSpPr>
        <p:spPr>
          <a:xfrm>
            <a:off x="4941149" y="1372706"/>
            <a:ext cx="8915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err="1" smtClean="0">
                <a:solidFill>
                  <a:prstClr val="black"/>
                </a:solidFill>
                <a:latin typeface="Comic Sans MS" pitchFamily="66" charset="0"/>
              </a:rPr>
              <a:t>a</a:t>
            </a:r>
            <a:r>
              <a:rPr lang="en-IE" sz="2000" baseline="30000" dirty="0" err="1" smtClean="0">
                <a:solidFill>
                  <a:prstClr val="black"/>
                </a:solidFill>
                <a:latin typeface="Comic Sans MS" pitchFamily="66" charset="0"/>
              </a:rPr>
              <a:t>p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= m</a:t>
            </a:r>
            <a:endParaRPr lang="en-IE" sz="2000" dirty="0"/>
          </a:p>
        </p:txBody>
      </p:sp>
      <p:sp>
        <p:nvSpPr>
          <p:cNvPr id="29" name="Rectangle 28"/>
          <p:cNvSpPr/>
          <p:nvPr/>
        </p:nvSpPr>
        <p:spPr>
          <a:xfrm>
            <a:off x="6336668" y="1372706"/>
            <a:ext cx="8242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err="1" smtClean="0">
                <a:solidFill>
                  <a:prstClr val="black"/>
                </a:solidFill>
                <a:latin typeface="Comic Sans MS" pitchFamily="66" charset="0"/>
              </a:rPr>
              <a:t>a</a:t>
            </a:r>
            <a:r>
              <a:rPr lang="en-IE" sz="2000" baseline="30000" dirty="0" err="1" smtClean="0">
                <a:solidFill>
                  <a:prstClr val="black"/>
                </a:solidFill>
                <a:latin typeface="Comic Sans MS" pitchFamily="66" charset="0"/>
              </a:rPr>
              <a:t>q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= n</a:t>
            </a:r>
            <a:endParaRPr lang="en-IE" sz="2000" dirty="0"/>
          </a:p>
        </p:txBody>
      </p:sp>
      <p:sp>
        <p:nvSpPr>
          <p:cNvPr id="32" name="Rectangle 31"/>
          <p:cNvSpPr/>
          <p:nvPr/>
        </p:nvSpPr>
        <p:spPr>
          <a:xfrm>
            <a:off x="5348069" y="1804754"/>
            <a:ext cx="84670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u="sng" dirty="0" err="1" smtClean="0">
                <a:solidFill>
                  <a:prstClr val="black"/>
                </a:solidFill>
                <a:latin typeface="Comic Sans MS" pitchFamily="66" charset="0"/>
              </a:rPr>
              <a:t>a</a:t>
            </a:r>
            <a:r>
              <a:rPr lang="en-IE" sz="2000" u="sng" baseline="30000" dirty="0" err="1" smtClean="0">
                <a:solidFill>
                  <a:prstClr val="black"/>
                </a:solidFill>
                <a:latin typeface="Comic Sans MS" pitchFamily="66" charset="0"/>
              </a:rPr>
              <a:t>p</a:t>
            </a:r>
            <a:r>
              <a:rPr lang="en-IE" sz="2000" u="sng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  =</a:t>
            </a:r>
            <a:endParaRPr lang="en-IE" sz="2000" u="sng" dirty="0" smtClean="0">
              <a:solidFill>
                <a:prstClr val="black"/>
              </a:solidFill>
              <a:latin typeface="Comic Sans MS" pitchFamily="66" charset="0"/>
            </a:endParaRPr>
          </a:p>
          <a:p>
            <a:r>
              <a:rPr lang="en-IE" sz="2000" dirty="0" err="1" smtClean="0">
                <a:solidFill>
                  <a:prstClr val="black"/>
                </a:solidFill>
                <a:latin typeface="Comic Sans MS" pitchFamily="66" charset="0"/>
              </a:rPr>
              <a:t>a</a:t>
            </a:r>
            <a:r>
              <a:rPr lang="en-IE" sz="2000" baseline="30000" dirty="0" err="1" smtClean="0">
                <a:solidFill>
                  <a:prstClr val="black"/>
                </a:solidFill>
                <a:latin typeface="Comic Sans MS" pitchFamily="66" charset="0"/>
              </a:rPr>
              <a:t>q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endParaRPr lang="en-IE" sz="2000" dirty="0"/>
          </a:p>
        </p:txBody>
      </p:sp>
      <p:sp>
        <p:nvSpPr>
          <p:cNvPr id="33" name="Rectangle 32"/>
          <p:cNvSpPr/>
          <p:nvPr/>
        </p:nvSpPr>
        <p:spPr>
          <a:xfrm>
            <a:off x="6284173" y="1804754"/>
            <a:ext cx="46038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IE" sz="2000" u="sng" dirty="0" smtClean="0">
                <a:solidFill>
                  <a:prstClr val="black"/>
                </a:solidFill>
                <a:latin typeface="Comic Sans MS" pitchFamily="66" charset="0"/>
              </a:rPr>
              <a:t>m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</a:p>
          <a:p>
            <a:pPr lvl="0"/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n</a:t>
            </a:r>
            <a:endParaRPr lang="en-IE" sz="2000" dirty="0">
              <a:solidFill>
                <a:prstClr val="black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220072" y="2596842"/>
            <a:ext cx="9653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err="1" smtClean="0">
                <a:solidFill>
                  <a:prstClr val="black"/>
                </a:solidFill>
                <a:latin typeface="Comic Sans MS" pitchFamily="66" charset="0"/>
              </a:rPr>
              <a:t>a</a:t>
            </a:r>
            <a:r>
              <a:rPr lang="en-IE" sz="2000" baseline="30000" dirty="0" err="1" smtClean="0">
                <a:solidFill>
                  <a:prstClr val="black"/>
                </a:solidFill>
                <a:latin typeface="Comic Sans MS" pitchFamily="66" charset="0"/>
              </a:rPr>
              <a:t>p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- </a:t>
            </a:r>
            <a:r>
              <a:rPr lang="en-IE" sz="2000" baseline="30000" dirty="0" smtClean="0">
                <a:solidFill>
                  <a:prstClr val="black"/>
                </a:solidFill>
                <a:latin typeface="Comic Sans MS" pitchFamily="66" charset="0"/>
              </a:rPr>
              <a:t>q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=</a:t>
            </a:r>
            <a:endParaRPr lang="en-IE" sz="2000" dirty="0"/>
          </a:p>
        </p:txBody>
      </p:sp>
      <p:sp>
        <p:nvSpPr>
          <p:cNvPr id="35" name="Rectangle 34"/>
          <p:cNvSpPr/>
          <p:nvPr/>
        </p:nvSpPr>
        <p:spPr>
          <a:xfrm>
            <a:off x="6097047" y="2505090"/>
            <a:ext cx="38343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IE" sz="2000" u="sng" dirty="0" smtClean="0">
                <a:solidFill>
                  <a:prstClr val="black"/>
                </a:solidFill>
                <a:latin typeface="Comic Sans MS" pitchFamily="66" charset="0"/>
              </a:rPr>
              <a:t>m</a:t>
            </a:r>
          </a:p>
          <a:p>
            <a:pPr lvl="0"/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n</a:t>
            </a:r>
            <a:endParaRPr lang="en-IE" sz="2000" dirty="0">
              <a:solidFill>
                <a:prstClr val="black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5874059" y="3356992"/>
            <a:ext cx="10021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42950" lvl="0" indent="-742950"/>
            <a:r>
              <a:rPr lang="en-IE" sz="2000" dirty="0" smtClean="0">
                <a:latin typeface="Comic Sans MS" pitchFamily="66" charset="0"/>
              </a:rPr>
              <a:t> = p - q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5076056" y="3238734"/>
            <a:ext cx="946623" cy="707886"/>
            <a:chOff x="5076056" y="3238734"/>
            <a:chExt cx="946623" cy="707886"/>
          </a:xfrm>
        </p:grpSpPr>
        <p:sp>
          <p:nvSpPr>
            <p:cNvPr id="38" name="Rectangle 37"/>
            <p:cNvSpPr/>
            <p:nvPr/>
          </p:nvSpPr>
          <p:spPr>
            <a:xfrm>
              <a:off x="5639241" y="3238734"/>
              <a:ext cx="383438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E" sz="2000" u="sng" dirty="0" smtClean="0">
                  <a:latin typeface="Comic Sans MS" pitchFamily="66" charset="0"/>
                </a:rPr>
                <a:t>m</a:t>
              </a:r>
            </a:p>
            <a:p>
              <a:r>
                <a:rPr lang="en-IE" sz="2000" dirty="0" smtClean="0">
                  <a:latin typeface="Comic Sans MS" pitchFamily="66" charset="0"/>
                </a:rPr>
                <a:t>n</a:t>
              </a:r>
              <a:endParaRPr lang="en-IE" dirty="0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076056" y="3356992"/>
              <a:ext cx="69121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742950" lvl="0" indent="-742950"/>
              <a:r>
                <a:rPr lang="en-IE" sz="2000" dirty="0" err="1" smtClean="0">
                  <a:latin typeface="Comic Sans MS" pitchFamily="66" charset="0"/>
                </a:rPr>
                <a:t>log</a:t>
              </a:r>
              <a:r>
                <a:rPr lang="en-IE" sz="2000" baseline="-25000" dirty="0" err="1" smtClean="0">
                  <a:latin typeface="Comic Sans MS" pitchFamily="66" charset="0"/>
                </a:rPr>
                <a:t>a</a:t>
              </a:r>
              <a:r>
                <a:rPr lang="en-IE" sz="2000" dirty="0" smtClean="0">
                  <a:latin typeface="Comic Sans MS" pitchFamily="66" charset="0"/>
                </a:rPr>
                <a:t> </a:t>
              </a:r>
            </a:p>
          </p:txBody>
        </p:sp>
      </p:grpSp>
      <p:sp>
        <p:nvSpPr>
          <p:cNvPr id="41" name="Rectangle 40"/>
          <p:cNvSpPr/>
          <p:nvPr/>
        </p:nvSpPr>
        <p:spPr>
          <a:xfrm>
            <a:off x="5874059" y="4063508"/>
            <a:ext cx="22317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42950" lvl="0" indent="-742950"/>
            <a:r>
              <a:rPr lang="en-IE" sz="2000" dirty="0" smtClean="0">
                <a:latin typeface="Comic Sans MS" pitchFamily="66" charset="0"/>
              </a:rPr>
              <a:t> = </a:t>
            </a:r>
            <a:r>
              <a:rPr lang="en-IE" sz="2000" dirty="0" err="1" smtClean="0">
                <a:latin typeface="Comic Sans MS" pitchFamily="66" charset="0"/>
              </a:rPr>
              <a:t>log</a:t>
            </a:r>
            <a:r>
              <a:rPr lang="en-IE" sz="2000" baseline="-25000" dirty="0" err="1" smtClean="0">
                <a:latin typeface="Comic Sans MS" pitchFamily="66" charset="0"/>
              </a:rPr>
              <a:t>a</a:t>
            </a:r>
            <a:r>
              <a:rPr lang="en-IE" sz="2000" dirty="0" smtClean="0">
                <a:latin typeface="Comic Sans MS" pitchFamily="66" charset="0"/>
              </a:rPr>
              <a:t> m  -  </a:t>
            </a:r>
            <a:r>
              <a:rPr lang="en-IE" sz="2000" dirty="0" err="1" smtClean="0">
                <a:latin typeface="Comic Sans MS" pitchFamily="66" charset="0"/>
              </a:rPr>
              <a:t>log</a:t>
            </a:r>
            <a:r>
              <a:rPr lang="en-IE" sz="2000" baseline="-25000" dirty="0" err="1" smtClean="0">
                <a:latin typeface="Comic Sans MS" pitchFamily="66" charset="0"/>
              </a:rPr>
              <a:t>a</a:t>
            </a:r>
            <a:r>
              <a:rPr lang="en-IE" sz="2000" dirty="0" smtClean="0">
                <a:latin typeface="Comic Sans MS" pitchFamily="66" charset="0"/>
              </a:rPr>
              <a:t> n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5076056" y="3945250"/>
            <a:ext cx="946623" cy="707886"/>
            <a:chOff x="5076056" y="3238734"/>
            <a:chExt cx="946623" cy="707886"/>
          </a:xfrm>
        </p:grpSpPr>
        <p:sp>
          <p:nvSpPr>
            <p:cNvPr id="43" name="Rectangle 42"/>
            <p:cNvSpPr/>
            <p:nvPr/>
          </p:nvSpPr>
          <p:spPr>
            <a:xfrm>
              <a:off x="5639241" y="3238734"/>
              <a:ext cx="383438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E" sz="2000" u="sng" dirty="0" smtClean="0">
                  <a:latin typeface="Comic Sans MS" pitchFamily="66" charset="0"/>
                </a:rPr>
                <a:t>m</a:t>
              </a:r>
            </a:p>
            <a:p>
              <a:r>
                <a:rPr lang="en-IE" sz="2000" dirty="0" smtClean="0">
                  <a:latin typeface="Comic Sans MS" pitchFamily="66" charset="0"/>
                </a:rPr>
                <a:t>n</a:t>
              </a:r>
              <a:endParaRPr lang="en-IE" dirty="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5076056" y="3356992"/>
              <a:ext cx="69121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742950" lvl="0" indent="-742950"/>
              <a:r>
                <a:rPr lang="en-IE" sz="2000" dirty="0" err="1" smtClean="0">
                  <a:latin typeface="Comic Sans MS" pitchFamily="66" charset="0"/>
                </a:rPr>
                <a:t>log</a:t>
              </a:r>
              <a:r>
                <a:rPr lang="en-IE" sz="2000" baseline="-25000" dirty="0" err="1" smtClean="0">
                  <a:latin typeface="Comic Sans MS" pitchFamily="66" charset="0"/>
                </a:rPr>
                <a:t>a</a:t>
              </a:r>
              <a:r>
                <a:rPr lang="en-IE" sz="2000" dirty="0" smtClean="0">
                  <a:latin typeface="Comic Sans MS" pitchFamily="66" charset="0"/>
                </a:rPr>
                <a:t> </a:t>
              </a:r>
            </a:p>
          </p:txBody>
        </p:sp>
      </p:grp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1"/>
      <p:bldP spid="12" grpId="0"/>
      <p:bldP spid="13" grpId="0"/>
      <p:bldP spid="22" grpId="0"/>
      <p:bldP spid="26" grpId="0"/>
      <p:bldP spid="28" grpId="0"/>
      <p:bldP spid="29" grpId="0"/>
      <p:bldP spid="32" grpId="0"/>
      <p:bldP spid="33" grpId="0"/>
      <p:bldP spid="34" grpId="0"/>
      <p:bldP spid="35" grpId="0"/>
      <p:bldP spid="37" grpId="0"/>
      <p:bldP spid="4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742697" y="1569671"/>
            <a:ext cx="7713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(    )</a:t>
            </a:r>
            <a:r>
              <a:rPr lang="en-IE" sz="2000" baseline="30000" dirty="0" smtClean="0">
                <a:solidFill>
                  <a:prstClr val="black"/>
                </a:solidFill>
                <a:latin typeface="Comic Sans MS" pitchFamily="66" charset="0"/>
              </a:rPr>
              <a:t>n</a:t>
            </a:r>
            <a:endParaRPr lang="en-IE" sz="2000" dirty="0"/>
          </a:p>
        </p:txBody>
      </p:sp>
      <p:sp>
        <p:nvSpPr>
          <p:cNvPr id="24" name="Rectangle 23"/>
          <p:cNvSpPr/>
          <p:nvPr/>
        </p:nvSpPr>
        <p:spPr>
          <a:xfrm>
            <a:off x="1563451" y="1562972"/>
            <a:ext cx="6944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(   )</a:t>
            </a:r>
            <a:r>
              <a:rPr lang="en-IE" sz="2000" baseline="30000" dirty="0" smtClean="0">
                <a:solidFill>
                  <a:prstClr val="black"/>
                </a:solidFill>
                <a:latin typeface="Comic Sans MS" pitchFamily="66" charset="0"/>
              </a:rPr>
              <a:t>n</a:t>
            </a:r>
            <a:endParaRPr lang="en-IE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4499992" y="148570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dirty="0" smtClean="0">
                <a:latin typeface="Comic Sans MS" pitchFamily="66" charset="0"/>
              </a:rPr>
              <a:t>Law 4</a:t>
            </a:r>
            <a:endParaRPr lang="en-IE" sz="2000" dirty="0">
              <a:latin typeface="Comic Sans MS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91350" y="1444714"/>
            <a:ext cx="6960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err="1" smtClean="0">
                <a:solidFill>
                  <a:prstClr val="black"/>
                </a:solidFill>
                <a:latin typeface="Comic Sans MS" pitchFamily="66" charset="0"/>
              </a:rPr>
              <a:t>n</a:t>
            </a:r>
            <a:r>
              <a:rPr lang="en-IE" sz="2000" baseline="30000" dirty="0" err="1" smtClean="0">
                <a:solidFill>
                  <a:prstClr val="black"/>
                </a:solidFill>
                <a:latin typeface="Comic Sans MS" pitchFamily="66" charset="0"/>
              </a:rPr>
              <a:t>p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 =</a:t>
            </a:r>
            <a:endParaRPr lang="en-IE" sz="2000" dirty="0"/>
          </a:p>
        </p:txBody>
      </p:sp>
      <p:sp>
        <p:nvSpPr>
          <p:cNvPr id="4" name="Rectangle 3"/>
          <p:cNvSpPr/>
          <p:nvPr/>
        </p:nvSpPr>
        <p:spPr>
          <a:xfrm>
            <a:off x="5436096" y="270026"/>
            <a:ext cx="188224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42950" lvl="0" indent="-742950"/>
            <a:r>
              <a:rPr lang="en-IE" sz="2000" dirty="0" err="1" smtClean="0">
                <a:solidFill>
                  <a:srgbClr val="FF0000"/>
                </a:solidFill>
                <a:latin typeface="Comic Sans MS" pitchFamily="66" charset="0"/>
              </a:rPr>
              <a:t>log</a:t>
            </a:r>
            <a:r>
              <a:rPr lang="en-IE" sz="2000" baseline="-25000" dirty="0" err="1" smtClean="0">
                <a:solidFill>
                  <a:srgbClr val="FF0000"/>
                </a:solidFill>
                <a:latin typeface="Comic Sans MS" pitchFamily="66" charset="0"/>
              </a:rPr>
              <a:t>n</a:t>
            </a:r>
            <a:r>
              <a:rPr lang="en-IE" sz="2000" dirty="0" smtClean="0">
                <a:solidFill>
                  <a:srgbClr val="FF0000"/>
                </a:solidFill>
                <a:latin typeface="Comic Sans MS" pitchFamily="66" charset="0"/>
              </a:rPr>
              <a:t> m = </a:t>
            </a:r>
            <a:r>
              <a:rPr lang="en-IE" sz="2000" u="sng" dirty="0" err="1" smtClean="0">
                <a:solidFill>
                  <a:srgbClr val="FF0000"/>
                </a:solidFill>
                <a:latin typeface="Comic Sans MS" pitchFamily="66" charset="0"/>
              </a:rPr>
              <a:t>log</a:t>
            </a:r>
            <a:r>
              <a:rPr lang="en-IE" sz="2000" u="sng" baseline="-25000" dirty="0" err="1" smtClean="0">
                <a:solidFill>
                  <a:srgbClr val="FF0000"/>
                </a:solidFill>
                <a:latin typeface="Comic Sans MS" pitchFamily="66" charset="0"/>
              </a:rPr>
              <a:t>a</a:t>
            </a:r>
            <a:r>
              <a:rPr lang="en-IE" sz="2000" u="sng" dirty="0" smtClean="0">
                <a:solidFill>
                  <a:srgbClr val="FF0000"/>
                </a:solidFill>
                <a:latin typeface="Comic Sans MS" pitchFamily="66" charset="0"/>
              </a:rPr>
              <a:t> m</a:t>
            </a:r>
          </a:p>
          <a:p>
            <a:pPr marL="742950" lvl="0" indent="-742950"/>
            <a:r>
              <a:rPr lang="en-IE" sz="2000" dirty="0" smtClean="0">
                <a:solidFill>
                  <a:srgbClr val="FF0000"/>
                </a:solidFill>
                <a:latin typeface="Comic Sans MS" pitchFamily="66" charset="0"/>
              </a:rPr>
              <a:t>	   </a:t>
            </a:r>
            <a:r>
              <a:rPr lang="en-IE" sz="2000" dirty="0" err="1" smtClean="0">
                <a:solidFill>
                  <a:srgbClr val="FF0000"/>
                </a:solidFill>
                <a:latin typeface="Comic Sans MS" pitchFamily="66" charset="0"/>
              </a:rPr>
              <a:t>log</a:t>
            </a:r>
            <a:r>
              <a:rPr lang="en-IE" sz="2000" baseline="-25000" dirty="0" err="1" smtClean="0">
                <a:solidFill>
                  <a:srgbClr val="FF0000"/>
                </a:solidFill>
                <a:latin typeface="Comic Sans MS" pitchFamily="66" charset="0"/>
              </a:rPr>
              <a:t>a</a:t>
            </a:r>
            <a:r>
              <a:rPr lang="en-IE" sz="2000" dirty="0" smtClean="0">
                <a:solidFill>
                  <a:srgbClr val="FF0000"/>
                </a:solidFill>
                <a:latin typeface="Comic Sans MS" pitchFamily="66" charset="0"/>
              </a:rPr>
              <a:t> n</a:t>
            </a:r>
          </a:p>
        </p:txBody>
      </p:sp>
      <p:sp>
        <p:nvSpPr>
          <p:cNvPr id="6" name="Rectangle 5"/>
          <p:cNvSpPr/>
          <p:nvPr/>
        </p:nvSpPr>
        <p:spPr>
          <a:xfrm>
            <a:off x="4424231" y="980728"/>
            <a:ext cx="19479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42950" lvl="0" indent="-742950"/>
            <a:r>
              <a:rPr lang="en-IE" sz="2000" dirty="0" smtClean="0">
                <a:latin typeface="Comic Sans MS" pitchFamily="66" charset="0"/>
              </a:rPr>
              <a:t>Let   </a:t>
            </a:r>
            <a:r>
              <a:rPr lang="en-IE" sz="2000" dirty="0" err="1" smtClean="0">
                <a:latin typeface="Comic Sans MS" pitchFamily="66" charset="0"/>
              </a:rPr>
              <a:t>log</a:t>
            </a:r>
            <a:r>
              <a:rPr lang="en-IE" sz="2000" baseline="-25000" dirty="0" err="1" smtClean="0">
                <a:latin typeface="Comic Sans MS" pitchFamily="66" charset="0"/>
              </a:rPr>
              <a:t>n</a:t>
            </a:r>
            <a:r>
              <a:rPr lang="en-IE" sz="2000" dirty="0" smtClean="0">
                <a:latin typeface="Comic Sans MS" pitchFamily="66" charset="0"/>
              </a:rPr>
              <a:t> m = 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8224" y="1331476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latin typeface="Comic Sans MS" pitchFamily="66" charset="0"/>
              </a:rPr>
              <a:t>take logs of </a:t>
            </a:r>
            <a:r>
              <a:rPr lang="en-IE" sz="1600" dirty="0" smtClean="0">
                <a:latin typeface="Comic Sans MS" pitchFamily="66" charset="0"/>
              </a:rPr>
              <a:t>both</a:t>
            </a:r>
            <a:r>
              <a:rPr lang="en-IE" dirty="0" smtClean="0">
                <a:latin typeface="Comic Sans MS" pitchFamily="66" charset="0"/>
              </a:rPr>
              <a:t> sides</a:t>
            </a:r>
            <a:endParaRPr lang="en-IE" dirty="0">
              <a:latin typeface="Comic Sans MS" pitchFamily="66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813915" y="1844824"/>
            <a:ext cx="12025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err="1" smtClean="0">
                <a:solidFill>
                  <a:prstClr val="black"/>
                </a:solidFill>
                <a:latin typeface="Comic Sans MS" pitchFamily="66" charset="0"/>
              </a:rPr>
              <a:t>log</a:t>
            </a:r>
            <a:r>
              <a:rPr lang="en-IE" sz="2000" baseline="-25000" dirty="0" err="1" smtClean="0">
                <a:solidFill>
                  <a:prstClr val="black"/>
                </a:solidFill>
                <a:latin typeface="Comic Sans MS" pitchFamily="66" charset="0"/>
              </a:rPr>
              <a:t>a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en-IE" sz="2000" dirty="0" err="1" smtClean="0">
                <a:solidFill>
                  <a:prstClr val="black"/>
                </a:solidFill>
                <a:latin typeface="Comic Sans MS" pitchFamily="66" charset="0"/>
              </a:rPr>
              <a:t>n</a:t>
            </a:r>
            <a:r>
              <a:rPr lang="en-IE" sz="2000" baseline="30000" dirty="0" err="1" smtClean="0">
                <a:solidFill>
                  <a:prstClr val="black"/>
                </a:solidFill>
                <a:latin typeface="Comic Sans MS" pitchFamily="66" charset="0"/>
              </a:rPr>
              <a:t>p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 =</a:t>
            </a:r>
            <a:endParaRPr lang="en-IE" sz="2000" dirty="0"/>
          </a:p>
        </p:txBody>
      </p:sp>
      <p:sp>
        <p:nvSpPr>
          <p:cNvPr id="10" name="Rectangle 9"/>
          <p:cNvSpPr/>
          <p:nvPr/>
        </p:nvSpPr>
        <p:spPr>
          <a:xfrm>
            <a:off x="5940152" y="1844824"/>
            <a:ext cx="8899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IE" sz="2000" dirty="0" err="1" smtClean="0">
                <a:solidFill>
                  <a:prstClr val="black"/>
                </a:solidFill>
                <a:latin typeface="Comic Sans MS" pitchFamily="66" charset="0"/>
              </a:rPr>
              <a:t>log</a:t>
            </a:r>
            <a:r>
              <a:rPr lang="en-IE" sz="2000" baseline="-25000" dirty="0" err="1" smtClean="0">
                <a:solidFill>
                  <a:prstClr val="black"/>
                </a:solidFill>
                <a:latin typeface="Comic Sans MS" pitchFamily="66" charset="0"/>
              </a:rPr>
              <a:t>a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m</a:t>
            </a:r>
            <a:endParaRPr lang="en-IE" sz="2000" dirty="0">
              <a:solidFill>
                <a:prstClr val="black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1835696" y="2780928"/>
            <a:ext cx="4896544" cy="0"/>
          </a:xfrm>
          <a:prstGeom prst="line">
            <a:avLst/>
          </a:prstGeom>
          <a:ln w="571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7504" y="116632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dirty="0" smtClean="0">
                <a:latin typeface="Comic Sans MS" pitchFamily="66" charset="0"/>
              </a:rPr>
              <a:t>Law 3</a:t>
            </a:r>
            <a:endParaRPr lang="en-IE" sz="2000" dirty="0">
              <a:latin typeface="Comic Sans MS" pitchFamily="66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60872" y="620688"/>
            <a:ext cx="17924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42950" lvl="0" indent="-742950"/>
            <a:r>
              <a:rPr lang="en-IE" sz="2000" dirty="0" smtClean="0">
                <a:latin typeface="Comic Sans MS" pitchFamily="66" charset="0"/>
              </a:rPr>
              <a:t>Let </a:t>
            </a:r>
            <a:r>
              <a:rPr lang="en-IE" sz="2000" dirty="0" err="1" smtClean="0">
                <a:latin typeface="Comic Sans MS" pitchFamily="66" charset="0"/>
              </a:rPr>
              <a:t>log</a:t>
            </a:r>
            <a:r>
              <a:rPr lang="en-IE" sz="2000" baseline="-25000" dirty="0" err="1" smtClean="0">
                <a:latin typeface="Comic Sans MS" pitchFamily="66" charset="0"/>
              </a:rPr>
              <a:t>a</a:t>
            </a:r>
            <a:r>
              <a:rPr lang="en-IE" sz="2000" dirty="0" smtClean="0">
                <a:latin typeface="Comic Sans MS" pitchFamily="66" charset="0"/>
              </a:rPr>
              <a:t> m = p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71600" y="1156682"/>
            <a:ext cx="6928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err="1" smtClean="0">
                <a:solidFill>
                  <a:prstClr val="black"/>
                </a:solidFill>
                <a:latin typeface="Comic Sans MS" pitchFamily="66" charset="0"/>
              </a:rPr>
              <a:t>a</a:t>
            </a:r>
            <a:r>
              <a:rPr lang="en-IE" sz="2000" baseline="30000" dirty="0" err="1" smtClean="0">
                <a:solidFill>
                  <a:prstClr val="black"/>
                </a:solidFill>
                <a:latin typeface="Comic Sans MS" pitchFamily="66" charset="0"/>
              </a:rPr>
              <a:t>p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 =</a:t>
            </a:r>
            <a:endParaRPr lang="en-IE" sz="2000" dirty="0"/>
          </a:p>
        </p:txBody>
      </p:sp>
      <p:sp>
        <p:nvSpPr>
          <p:cNvPr id="15" name="Rectangle 14"/>
          <p:cNvSpPr/>
          <p:nvPr/>
        </p:nvSpPr>
        <p:spPr>
          <a:xfrm>
            <a:off x="1592410" y="1124744"/>
            <a:ext cx="3834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m</a:t>
            </a:r>
            <a:endParaRPr lang="en-IE" sz="2000" dirty="0">
              <a:solidFill>
                <a:prstClr val="black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43608" y="148570"/>
            <a:ext cx="19896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42950" lvl="0" indent="-742950"/>
            <a:r>
              <a:rPr lang="en-IE" sz="2000" dirty="0" smtClean="0">
                <a:solidFill>
                  <a:srgbClr val="FF0000"/>
                </a:solidFill>
                <a:latin typeface="Comic Sans MS" pitchFamily="66" charset="0"/>
              </a:rPr>
              <a:t>n</a:t>
            </a:r>
            <a:r>
              <a:rPr lang="en-IE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IE" dirty="0" err="1" smtClean="0">
                <a:solidFill>
                  <a:srgbClr val="FF0000"/>
                </a:solidFill>
                <a:latin typeface="Comic Sans MS" pitchFamily="66" charset="0"/>
              </a:rPr>
              <a:t>log</a:t>
            </a:r>
            <a:r>
              <a:rPr lang="en-IE" baseline="-25000" dirty="0" err="1" smtClean="0">
                <a:solidFill>
                  <a:srgbClr val="FF0000"/>
                </a:solidFill>
                <a:latin typeface="Comic Sans MS" pitchFamily="66" charset="0"/>
              </a:rPr>
              <a:t>a</a:t>
            </a:r>
            <a:r>
              <a:rPr lang="en-IE" dirty="0" smtClean="0">
                <a:solidFill>
                  <a:srgbClr val="FF0000"/>
                </a:solidFill>
                <a:latin typeface="Comic Sans MS" pitchFamily="66" charset="0"/>
              </a:rPr>
              <a:t> m = </a:t>
            </a:r>
            <a:r>
              <a:rPr lang="en-IE" dirty="0" err="1" smtClean="0">
                <a:solidFill>
                  <a:srgbClr val="FF0000"/>
                </a:solidFill>
                <a:latin typeface="Comic Sans MS" pitchFamily="66" charset="0"/>
              </a:rPr>
              <a:t>log</a:t>
            </a:r>
            <a:r>
              <a:rPr lang="en-IE" baseline="-25000" dirty="0" err="1" smtClean="0">
                <a:solidFill>
                  <a:srgbClr val="FF0000"/>
                </a:solidFill>
                <a:latin typeface="Comic Sans MS" pitchFamily="66" charset="0"/>
              </a:rPr>
              <a:t>a</a:t>
            </a:r>
            <a:r>
              <a:rPr lang="en-IE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IE" dirty="0" err="1" smtClean="0">
                <a:solidFill>
                  <a:srgbClr val="FF0000"/>
                </a:solidFill>
                <a:latin typeface="Comic Sans MS" pitchFamily="66" charset="0"/>
              </a:rPr>
              <a:t>m</a:t>
            </a:r>
            <a:r>
              <a:rPr lang="en-IE" baseline="30000" dirty="0" err="1" smtClean="0">
                <a:solidFill>
                  <a:srgbClr val="FF0000"/>
                </a:solidFill>
                <a:latin typeface="Comic Sans MS" pitchFamily="66" charset="0"/>
              </a:rPr>
              <a:t>n</a:t>
            </a:r>
            <a:endParaRPr lang="en-IE" baseline="30000" dirty="0" smtClean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195736" y="1124744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dirty="0" smtClean="0">
                <a:solidFill>
                  <a:srgbClr val="92D050"/>
                </a:solidFill>
                <a:latin typeface="Comic Sans MS" pitchFamily="66" charset="0"/>
              </a:rPr>
              <a:t>We need </a:t>
            </a:r>
            <a:r>
              <a:rPr lang="en-IE" sz="2000" dirty="0" err="1" smtClean="0">
                <a:solidFill>
                  <a:srgbClr val="92D050"/>
                </a:solidFill>
                <a:latin typeface="Comic Sans MS" pitchFamily="66" charset="0"/>
              </a:rPr>
              <a:t>m</a:t>
            </a:r>
            <a:r>
              <a:rPr lang="en-IE" sz="2000" baseline="30000" dirty="0" err="1" smtClean="0">
                <a:solidFill>
                  <a:srgbClr val="92D050"/>
                </a:solidFill>
                <a:latin typeface="Comic Sans MS" pitchFamily="66" charset="0"/>
              </a:rPr>
              <a:t>n</a:t>
            </a:r>
            <a:endParaRPr lang="en-IE" sz="2000" dirty="0">
              <a:solidFill>
                <a:srgbClr val="92D050"/>
              </a:solidFill>
              <a:latin typeface="Comic Sans MS" pitchFamily="66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96269" y="1588730"/>
            <a:ext cx="8210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err="1" smtClean="0">
                <a:solidFill>
                  <a:prstClr val="black"/>
                </a:solidFill>
                <a:latin typeface="Comic Sans MS" pitchFamily="66" charset="0"/>
              </a:rPr>
              <a:t>a</a:t>
            </a:r>
            <a:r>
              <a:rPr lang="en-IE" sz="2000" baseline="30000" dirty="0" err="1" smtClean="0">
                <a:solidFill>
                  <a:prstClr val="black"/>
                </a:solidFill>
                <a:latin typeface="Comic Sans MS" pitchFamily="66" charset="0"/>
              </a:rPr>
              <a:t>p</a:t>
            </a:r>
            <a:r>
              <a:rPr lang="en-IE" sz="2000" baseline="30000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  =</a:t>
            </a:r>
            <a:endParaRPr lang="en-IE" sz="2000" dirty="0"/>
          </a:p>
        </p:txBody>
      </p:sp>
      <p:sp>
        <p:nvSpPr>
          <p:cNvPr id="19" name="Rectangle 18"/>
          <p:cNvSpPr/>
          <p:nvPr/>
        </p:nvSpPr>
        <p:spPr>
          <a:xfrm>
            <a:off x="1668282" y="1556792"/>
            <a:ext cx="3834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m</a:t>
            </a:r>
            <a:endParaRPr lang="en-IE" sz="2000" dirty="0">
              <a:solidFill>
                <a:prstClr val="black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945842" y="2020778"/>
            <a:ext cx="7825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err="1" smtClean="0">
                <a:solidFill>
                  <a:prstClr val="black"/>
                </a:solidFill>
                <a:latin typeface="Comic Sans MS" pitchFamily="66" charset="0"/>
              </a:rPr>
              <a:t>a</a:t>
            </a:r>
            <a:r>
              <a:rPr lang="en-IE" sz="2000" baseline="30000" dirty="0" err="1" smtClean="0">
                <a:solidFill>
                  <a:prstClr val="black"/>
                </a:solidFill>
                <a:latin typeface="Comic Sans MS" pitchFamily="66" charset="0"/>
              </a:rPr>
              <a:t>pn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 =</a:t>
            </a:r>
            <a:endParaRPr lang="en-IE" sz="2000" dirty="0"/>
          </a:p>
        </p:txBody>
      </p:sp>
      <p:sp>
        <p:nvSpPr>
          <p:cNvPr id="26" name="Rectangle 25"/>
          <p:cNvSpPr/>
          <p:nvPr/>
        </p:nvSpPr>
        <p:spPr>
          <a:xfrm>
            <a:off x="1717855" y="1988840"/>
            <a:ext cx="4732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IE" sz="2000" dirty="0" err="1" smtClean="0">
                <a:solidFill>
                  <a:prstClr val="black"/>
                </a:solidFill>
                <a:latin typeface="Comic Sans MS" pitchFamily="66" charset="0"/>
              </a:rPr>
              <a:t>m</a:t>
            </a:r>
            <a:r>
              <a:rPr lang="en-IE" sz="2000" baseline="30000" dirty="0" err="1" smtClean="0">
                <a:solidFill>
                  <a:prstClr val="black"/>
                </a:solidFill>
                <a:latin typeface="Comic Sans MS" pitchFamily="66" charset="0"/>
              </a:rPr>
              <a:t>n</a:t>
            </a:r>
            <a:endParaRPr lang="en-IE" sz="2000" dirty="0">
              <a:solidFill>
                <a:prstClr val="black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992238" y="2257127"/>
            <a:ext cx="23070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IE" sz="1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base</a:t>
            </a:r>
            <a:r>
              <a:rPr lang="en-IE" sz="1400" baseline="30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answer</a:t>
            </a:r>
            <a:r>
              <a:rPr lang="en-IE" sz="1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 </a:t>
            </a:r>
            <a:r>
              <a:rPr lang="en-IE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= </a:t>
            </a:r>
            <a:r>
              <a:rPr lang="en-IE" sz="1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number inside</a:t>
            </a:r>
            <a:endParaRPr lang="en-IE" sz="1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87730" y="2452826"/>
            <a:ext cx="15376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42950" lvl="0" indent="-742950"/>
            <a:r>
              <a:rPr lang="en-IE" sz="2000" dirty="0" err="1" smtClean="0">
                <a:latin typeface="Comic Sans MS" pitchFamily="66" charset="0"/>
              </a:rPr>
              <a:t>log</a:t>
            </a:r>
            <a:r>
              <a:rPr lang="en-IE" sz="2000" baseline="-25000" dirty="0" err="1" smtClean="0">
                <a:latin typeface="Comic Sans MS" pitchFamily="66" charset="0"/>
              </a:rPr>
              <a:t>a</a:t>
            </a:r>
            <a:r>
              <a:rPr lang="en-IE" sz="2000" dirty="0" smtClean="0">
                <a:latin typeface="Comic Sans MS" pitchFamily="66" charset="0"/>
              </a:rPr>
              <a:t> </a:t>
            </a:r>
            <a:r>
              <a:rPr lang="en-IE" sz="2000" dirty="0" err="1" smtClean="0">
                <a:latin typeface="Comic Sans MS" pitchFamily="66" charset="0"/>
              </a:rPr>
              <a:t>m</a:t>
            </a:r>
            <a:r>
              <a:rPr lang="en-IE" sz="2000" baseline="30000" dirty="0" err="1" smtClean="0">
                <a:latin typeface="Comic Sans MS" pitchFamily="66" charset="0"/>
              </a:rPr>
              <a:t>n</a:t>
            </a:r>
            <a:r>
              <a:rPr lang="en-IE" sz="2000" dirty="0" smtClean="0">
                <a:latin typeface="Comic Sans MS" pitchFamily="66" charset="0"/>
              </a:rPr>
              <a:t> = </a:t>
            </a:r>
            <a:r>
              <a:rPr lang="en-IE" sz="2000" dirty="0" err="1" smtClean="0">
                <a:latin typeface="Comic Sans MS" pitchFamily="66" charset="0"/>
              </a:rPr>
              <a:t>pn</a:t>
            </a:r>
            <a:endParaRPr lang="en-IE" sz="2000" dirty="0" smtClean="0">
              <a:latin typeface="Comic Sans MS" pitchFamily="66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11560" y="2956882"/>
            <a:ext cx="23711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42950" lvl="0" indent="-742950"/>
            <a:r>
              <a:rPr lang="en-IE" sz="2000" dirty="0" err="1" smtClean="0">
                <a:latin typeface="Comic Sans MS" pitchFamily="66" charset="0"/>
              </a:rPr>
              <a:t>log</a:t>
            </a:r>
            <a:r>
              <a:rPr lang="en-IE" sz="2000" baseline="-25000" dirty="0" err="1" smtClean="0">
                <a:latin typeface="Comic Sans MS" pitchFamily="66" charset="0"/>
              </a:rPr>
              <a:t>a</a:t>
            </a:r>
            <a:r>
              <a:rPr lang="en-IE" sz="2000" dirty="0" smtClean="0">
                <a:latin typeface="Comic Sans MS" pitchFamily="66" charset="0"/>
              </a:rPr>
              <a:t> </a:t>
            </a:r>
            <a:r>
              <a:rPr lang="en-IE" sz="2000" dirty="0" err="1" smtClean="0">
                <a:latin typeface="Comic Sans MS" pitchFamily="66" charset="0"/>
              </a:rPr>
              <a:t>m</a:t>
            </a:r>
            <a:r>
              <a:rPr lang="en-IE" sz="2000" baseline="30000" dirty="0" err="1" smtClean="0">
                <a:latin typeface="Comic Sans MS" pitchFamily="66" charset="0"/>
              </a:rPr>
              <a:t>n</a:t>
            </a:r>
            <a:r>
              <a:rPr lang="en-IE" sz="2000" dirty="0" smtClean="0">
                <a:latin typeface="Comic Sans MS" pitchFamily="66" charset="0"/>
              </a:rPr>
              <a:t> = (</a:t>
            </a:r>
            <a:r>
              <a:rPr lang="en-IE" sz="2000" dirty="0" err="1" smtClean="0">
                <a:latin typeface="Comic Sans MS" pitchFamily="66" charset="0"/>
              </a:rPr>
              <a:t>log</a:t>
            </a:r>
            <a:r>
              <a:rPr lang="en-IE" sz="2000" baseline="-25000" dirty="0" err="1" smtClean="0">
                <a:latin typeface="Comic Sans MS" pitchFamily="66" charset="0"/>
              </a:rPr>
              <a:t>a</a:t>
            </a:r>
            <a:r>
              <a:rPr lang="en-IE" sz="2000" dirty="0" smtClean="0">
                <a:latin typeface="Comic Sans MS" pitchFamily="66" charset="0"/>
              </a:rPr>
              <a:t> m) n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11560" y="3388930"/>
            <a:ext cx="21820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42950" lvl="0" indent="-742950"/>
            <a:r>
              <a:rPr lang="en-IE" sz="2000" dirty="0" err="1" smtClean="0">
                <a:latin typeface="Comic Sans MS" pitchFamily="66" charset="0"/>
              </a:rPr>
              <a:t>log</a:t>
            </a:r>
            <a:r>
              <a:rPr lang="en-IE" sz="2000" baseline="-25000" dirty="0" err="1" smtClean="0">
                <a:latin typeface="Comic Sans MS" pitchFamily="66" charset="0"/>
              </a:rPr>
              <a:t>a</a:t>
            </a:r>
            <a:r>
              <a:rPr lang="en-IE" sz="2000" dirty="0" smtClean="0">
                <a:latin typeface="Comic Sans MS" pitchFamily="66" charset="0"/>
              </a:rPr>
              <a:t> </a:t>
            </a:r>
            <a:r>
              <a:rPr lang="en-IE" sz="2000" dirty="0" err="1" smtClean="0">
                <a:latin typeface="Comic Sans MS" pitchFamily="66" charset="0"/>
              </a:rPr>
              <a:t>m</a:t>
            </a:r>
            <a:r>
              <a:rPr lang="en-IE" sz="2000" baseline="30000" dirty="0" err="1" smtClean="0">
                <a:latin typeface="Comic Sans MS" pitchFamily="66" charset="0"/>
              </a:rPr>
              <a:t>n</a:t>
            </a:r>
            <a:r>
              <a:rPr lang="en-IE" sz="2000" dirty="0" smtClean="0">
                <a:latin typeface="Comic Sans MS" pitchFamily="66" charset="0"/>
              </a:rPr>
              <a:t> = n </a:t>
            </a:r>
            <a:r>
              <a:rPr lang="en-IE" sz="2000" dirty="0" err="1" smtClean="0">
                <a:latin typeface="Comic Sans MS" pitchFamily="66" charset="0"/>
              </a:rPr>
              <a:t>log</a:t>
            </a:r>
            <a:r>
              <a:rPr lang="en-IE" sz="2000" baseline="-25000" dirty="0" err="1" smtClean="0">
                <a:latin typeface="Comic Sans MS" pitchFamily="66" charset="0"/>
              </a:rPr>
              <a:t>a</a:t>
            </a:r>
            <a:r>
              <a:rPr lang="en-IE" sz="2000" dirty="0" smtClean="0">
                <a:latin typeface="Comic Sans MS" pitchFamily="66" charset="0"/>
              </a:rPr>
              <a:t> m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999634" y="1412776"/>
            <a:ext cx="3834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m</a:t>
            </a:r>
            <a:endParaRPr lang="en-IE" sz="2000" dirty="0">
              <a:solidFill>
                <a:prstClr val="black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686156" y="2236802"/>
            <a:ext cx="13260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p </a:t>
            </a:r>
            <a:r>
              <a:rPr lang="en-IE" sz="2000" dirty="0" err="1" smtClean="0">
                <a:solidFill>
                  <a:prstClr val="black"/>
                </a:solidFill>
                <a:latin typeface="Comic Sans MS" pitchFamily="66" charset="0"/>
              </a:rPr>
              <a:t>log</a:t>
            </a:r>
            <a:r>
              <a:rPr lang="en-IE" sz="2000" baseline="-25000" dirty="0" err="1" smtClean="0">
                <a:solidFill>
                  <a:prstClr val="black"/>
                </a:solidFill>
                <a:latin typeface="Comic Sans MS" pitchFamily="66" charset="0"/>
              </a:rPr>
              <a:t>a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n  =</a:t>
            </a:r>
            <a:endParaRPr lang="en-IE" sz="2000" dirty="0"/>
          </a:p>
        </p:txBody>
      </p:sp>
      <p:sp>
        <p:nvSpPr>
          <p:cNvPr id="35" name="Rectangle 34"/>
          <p:cNvSpPr/>
          <p:nvPr/>
        </p:nvSpPr>
        <p:spPr>
          <a:xfrm>
            <a:off x="5914261" y="2236802"/>
            <a:ext cx="8899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IE" sz="2000" dirty="0" err="1" smtClean="0">
                <a:solidFill>
                  <a:prstClr val="black"/>
                </a:solidFill>
                <a:latin typeface="Comic Sans MS" pitchFamily="66" charset="0"/>
              </a:rPr>
              <a:t>log</a:t>
            </a:r>
            <a:r>
              <a:rPr lang="en-IE" sz="2000" baseline="-25000" dirty="0" err="1" smtClean="0">
                <a:solidFill>
                  <a:prstClr val="black"/>
                </a:solidFill>
                <a:latin typeface="Comic Sans MS" pitchFamily="66" charset="0"/>
              </a:rPr>
              <a:t>a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m</a:t>
            </a:r>
            <a:endParaRPr lang="en-IE" sz="2000" dirty="0">
              <a:solidFill>
                <a:prstClr val="black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421763" y="2668850"/>
            <a:ext cx="5309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p =</a:t>
            </a:r>
            <a:endParaRPr lang="en-IE" sz="2000" dirty="0"/>
          </a:p>
        </p:txBody>
      </p:sp>
      <p:sp>
        <p:nvSpPr>
          <p:cNvPr id="37" name="Rectangle 36"/>
          <p:cNvSpPr/>
          <p:nvPr/>
        </p:nvSpPr>
        <p:spPr>
          <a:xfrm>
            <a:off x="5872113" y="2668850"/>
            <a:ext cx="90281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IE" sz="2000" u="sng" dirty="0" err="1" smtClean="0">
                <a:solidFill>
                  <a:prstClr val="black"/>
                </a:solidFill>
                <a:latin typeface="Comic Sans MS" pitchFamily="66" charset="0"/>
              </a:rPr>
              <a:t>log</a:t>
            </a:r>
            <a:r>
              <a:rPr lang="en-IE" sz="2000" u="sng" baseline="-25000" dirty="0" err="1" smtClean="0">
                <a:solidFill>
                  <a:prstClr val="black"/>
                </a:solidFill>
                <a:latin typeface="Comic Sans MS" pitchFamily="66" charset="0"/>
              </a:rPr>
              <a:t>a</a:t>
            </a:r>
            <a:r>
              <a:rPr lang="en-IE" sz="2000" u="sng" dirty="0" smtClean="0">
                <a:solidFill>
                  <a:prstClr val="black"/>
                </a:solidFill>
                <a:latin typeface="Comic Sans MS" pitchFamily="66" charset="0"/>
              </a:rPr>
              <a:t> m</a:t>
            </a:r>
          </a:p>
          <a:p>
            <a:pPr lvl="0"/>
            <a:r>
              <a:rPr lang="en-IE" sz="2000" dirty="0" err="1" smtClean="0">
                <a:solidFill>
                  <a:prstClr val="black"/>
                </a:solidFill>
                <a:latin typeface="Comic Sans MS" pitchFamily="66" charset="0"/>
              </a:rPr>
              <a:t>log</a:t>
            </a:r>
            <a:r>
              <a:rPr lang="en-IE" sz="2000" baseline="-25000" dirty="0" err="1" smtClean="0">
                <a:solidFill>
                  <a:prstClr val="black"/>
                </a:solidFill>
                <a:latin typeface="Comic Sans MS" pitchFamily="66" charset="0"/>
              </a:rPr>
              <a:t>a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n </a:t>
            </a:r>
            <a:endParaRPr lang="en-IE" sz="2000" dirty="0">
              <a:solidFill>
                <a:prstClr val="black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896269" y="3366370"/>
            <a:ext cx="188224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42950" lvl="0" indent="-742950"/>
            <a:r>
              <a:rPr lang="en-IE" sz="2000" dirty="0" err="1" smtClean="0">
                <a:latin typeface="Comic Sans MS" pitchFamily="66" charset="0"/>
              </a:rPr>
              <a:t>log</a:t>
            </a:r>
            <a:r>
              <a:rPr lang="en-IE" sz="2000" baseline="-25000" dirty="0" err="1" smtClean="0">
                <a:latin typeface="Comic Sans MS" pitchFamily="66" charset="0"/>
              </a:rPr>
              <a:t>n</a:t>
            </a:r>
            <a:r>
              <a:rPr lang="en-IE" sz="2000" dirty="0" smtClean="0">
                <a:latin typeface="Comic Sans MS" pitchFamily="66" charset="0"/>
              </a:rPr>
              <a:t> m = </a:t>
            </a:r>
            <a:r>
              <a:rPr lang="en-IE" sz="2000" u="sng" dirty="0" err="1" smtClean="0">
                <a:latin typeface="Comic Sans MS" pitchFamily="66" charset="0"/>
              </a:rPr>
              <a:t>log</a:t>
            </a:r>
            <a:r>
              <a:rPr lang="en-IE" sz="2000" u="sng" baseline="-25000" dirty="0" err="1" smtClean="0">
                <a:latin typeface="Comic Sans MS" pitchFamily="66" charset="0"/>
              </a:rPr>
              <a:t>a</a:t>
            </a:r>
            <a:r>
              <a:rPr lang="en-IE" sz="2000" u="sng" dirty="0" smtClean="0">
                <a:latin typeface="Comic Sans MS" pitchFamily="66" charset="0"/>
              </a:rPr>
              <a:t> m</a:t>
            </a:r>
          </a:p>
          <a:p>
            <a:pPr marL="742950" lvl="0" indent="-742950"/>
            <a:r>
              <a:rPr lang="en-IE" sz="2000" dirty="0" smtClean="0">
                <a:latin typeface="Comic Sans MS" pitchFamily="66" charset="0"/>
              </a:rPr>
              <a:t>	   </a:t>
            </a:r>
            <a:r>
              <a:rPr lang="en-IE" sz="2000" dirty="0" err="1" smtClean="0">
                <a:latin typeface="Comic Sans MS" pitchFamily="66" charset="0"/>
              </a:rPr>
              <a:t>log</a:t>
            </a:r>
            <a:r>
              <a:rPr lang="en-IE" sz="2000" baseline="-25000" dirty="0" err="1" smtClean="0">
                <a:latin typeface="Comic Sans MS" pitchFamily="66" charset="0"/>
              </a:rPr>
              <a:t>a</a:t>
            </a:r>
            <a:r>
              <a:rPr lang="en-IE" sz="2000" dirty="0" smtClean="0">
                <a:latin typeface="Comic Sans MS" pitchFamily="66" charset="0"/>
              </a:rPr>
              <a:t> 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  <p:bldP spid="2" grpId="0"/>
      <p:bldP spid="3" grpId="0"/>
      <p:bldP spid="4" grpId="0"/>
      <p:bldP spid="6" grpId="0"/>
      <p:bldP spid="8" grpId="0"/>
      <p:bldP spid="9" grpId="0"/>
      <p:bldP spid="10" grpId="0"/>
      <p:bldP spid="13" grpId="0"/>
      <p:bldP spid="14" grpId="0"/>
      <p:bldP spid="15" grpId="0"/>
      <p:bldP spid="17" grpId="0"/>
      <p:bldP spid="18" grpId="0"/>
      <p:bldP spid="19" grpId="0"/>
      <p:bldP spid="25" grpId="0"/>
      <p:bldP spid="26" grpId="0"/>
      <p:bldP spid="27" grpId="0"/>
      <p:bldP spid="28" grpId="0"/>
      <p:bldP spid="30" grpId="0"/>
      <p:bldP spid="31" grpId="0"/>
      <p:bldP spid="32" grpId="0"/>
      <p:bldP spid="34" grpId="0"/>
      <p:bldP spid="35" grpId="0"/>
      <p:bldP spid="36" grpId="0"/>
      <p:bldP spid="37" grpId="0"/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504" y="188640"/>
            <a:ext cx="23631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e.g.1     log</a:t>
            </a:r>
            <a:r>
              <a:rPr lang="en-IE" sz="2000" baseline="-25000" dirty="0" smtClean="0">
                <a:solidFill>
                  <a:prstClr val="black"/>
                </a:solidFill>
                <a:latin typeface="Comic Sans MS" pitchFamily="66" charset="0"/>
              </a:rPr>
              <a:t>4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64 = x</a:t>
            </a:r>
            <a:endParaRPr lang="en-IE" sz="2000" dirty="0"/>
          </a:p>
        </p:txBody>
      </p:sp>
      <p:sp>
        <p:nvSpPr>
          <p:cNvPr id="3" name="Rectangle 2"/>
          <p:cNvSpPr/>
          <p:nvPr/>
        </p:nvSpPr>
        <p:spPr>
          <a:xfrm>
            <a:off x="3059832" y="404664"/>
            <a:ext cx="3831498" cy="461665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en-IE" sz="2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base</a:t>
            </a:r>
            <a:r>
              <a:rPr lang="en-IE" sz="2400" baseline="30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answer</a:t>
            </a:r>
            <a:r>
              <a:rPr lang="en-IE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 </a:t>
            </a:r>
            <a:r>
              <a:rPr lang="en-IE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= </a:t>
            </a:r>
            <a:r>
              <a:rPr lang="en-IE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number inside</a:t>
            </a:r>
            <a:endParaRPr lang="en-IE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47664" y="836712"/>
            <a:ext cx="3417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>
                <a:solidFill>
                  <a:prstClr val="black"/>
                </a:solidFill>
                <a:latin typeface="Comic Sans MS" pitchFamily="66" charset="0"/>
              </a:rPr>
              <a:t>4</a:t>
            </a:r>
            <a:endParaRPr lang="en-IE" dirty="0"/>
          </a:p>
        </p:txBody>
      </p:sp>
      <p:sp>
        <p:nvSpPr>
          <p:cNvPr id="6" name="Rectangle 5"/>
          <p:cNvSpPr/>
          <p:nvPr/>
        </p:nvSpPr>
        <p:spPr>
          <a:xfrm>
            <a:off x="1763688" y="620688"/>
            <a:ext cx="3353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>
                <a:solidFill>
                  <a:prstClr val="black"/>
                </a:solidFill>
                <a:latin typeface="Comic Sans MS" pitchFamily="66" charset="0"/>
              </a:rPr>
              <a:t>x</a:t>
            </a:r>
            <a:endParaRPr lang="en-IE" dirty="0"/>
          </a:p>
        </p:txBody>
      </p:sp>
      <p:sp>
        <p:nvSpPr>
          <p:cNvPr id="7" name="Rectangle 6"/>
          <p:cNvSpPr/>
          <p:nvPr/>
        </p:nvSpPr>
        <p:spPr>
          <a:xfrm>
            <a:off x="1879624" y="836712"/>
            <a:ext cx="3161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>
                <a:solidFill>
                  <a:prstClr val="black"/>
                </a:solidFill>
                <a:latin typeface="Comic Sans MS" pitchFamily="66" charset="0"/>
              </a:rPr>
              <a:t>=</a:t>
            </a:r>
            <a:endParaRPr lang="en-IE" dirty="0"/>
          </a:p>
        </p:txBody>
      </p:sp>
      <p:sp>
        <p:nvSpPr>
          <p:cNvPr id="8" name="Rectangle 7"/>
          <p:cNvSpPr/>
          <p:nvPr/>
        </p:nvSpPr>
        <p:spPr>
          <a:xfrm>
            <a:off x="2128929" y="836712"/>
            <a:ext cx="4988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>
                <a:solidFill>
                  <a:prstClr val="black"/>
                </a:solidFill>
                <a:latin typeface="Comic Sans MS" pitchFamily="66" charset="0"/>
              </a:rPr>
              <a:t>64</a:t>
            </a:r>
            <a:endParaRPr lang="en-IE" dirty="0"/>
          </a:p>
        </p:txBody>
      </p:sp>
      <p:sp>
        <p:nvSpPr>
          <p:cNvPr id="9" name="Rectangle 8"/>
          <p:cNvSpPr/>
          <p:nvPr/>
        </p:nvSpPr>
        <p:spPr>
          <a:xfrm>
            <a:off x="1560190" y="1372706"/>
            <a:ext cx="4427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4</a:t>
            </a:r>
            <a:r>
              <a:rPr lang="en-IE" sz="2000" baseline="30000" dirty="0" smtClean="0">
                <a:solidFill>
                  <a:prstClr val="black"/>
                </a:solidFill>
                <a:latin typeface="Comic Sans MS" pitchFamily="66" charset="0"/>
              </a:rPr>
              <a:t>x</a:t>
            </a:r>
            <a:endParaRPr lang="en-IE" dirty="0"/>
          </a:p>
        </p:txBody>
      </p:sp>
      <p:sp>
        <p:nvSpPr>
          <p:cNvPr id="10" name="Rectangle 9"/>
          <p:cNvSpPr/>
          <p:nvPr/>
        </p:nvSpPr>
        <p:spPr>
          <a:xfrm>
            <a:off x="1879624" y="1412776"/>
            <a:ext cx="3161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>
                <a:solidFill>
                  <a:prstClr val="black"/>
                </a:solidFill>
                <a:latin typeface="Comic Sans MS" pitchFamily="66" charset="0"/>
              </a:rPr>
              <a:t>=</a:t>
            </a:r>
            <a:endParaRPr lang="en-IE" dirty="0"/>
          </a:p>
        </p:txBody>
      </p:sp>
      <p:sp>
        <p:nvSpPr>
          <p:cNvPr id="11" name="Rectangle 10"/>
          <p:cNvSpPr/>
          <p:nvPr/>
        </p:nvSpPr>
        <p:spPr>
          <a:xfrm>
            <a:off x="2097527" y="1412776"/>
            <a:ext cx="4459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4</a:t>
            </a:r>
            <a:r>
              <a:rPr lang="en-IE" sz="2000" baseline="30000" dirty="0" smtClean="0">
                <a:solidFill>
                  <a:prstClr val="black"/>
                </a:solidFill>
                <a:latin typeface="Comic Sans MS" pitchFamily="66" charset="0"/>
              </a:rPr>
              <a:t>3</a:t>
            </a:r>
            <a:endParaRPr lang="en-IE" dirty="0"/>
          </a:p>
        </p:txBody>
      </p:sp>
      <p:sp>
        <p:nvSpPr>
          <p:cNvPr id="12" name="Oval 11"/>
          <p:cNvSpPr/>
          <p:nvPr/>
        </p:nvSpPr>
        <p:spPr>
          <a:xfrm>
            <a:off x="1776214" y="1412776"/>
            <a:ext cx="131490" cy="203498"/>
          </a:xfrm>
          <a:prstGeom prst="ellipse">
            <a:avLst/>
          </a:prstGeom>
          <a:solidFill>
            <a:schemeClr val="accent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Oval 12"/>
          <p:cNvSpPr/>
          <p:nvPr/>
        </p:nvSpPr>
        <p:spPr>
          <a:xfrm>
            <a:off x="2339752" y="1412776"/>
            <a:ext cx="131490" cy="203498"/>
          </a:xfrm>
          <a:prstGeom prst="ellipse">
            <a:avLst/>
          </a:prstGeom>
          <a:solidFill>
            <a:schemeClr val="accent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Rectangle 13"/>
          <p:cNvSpPr/>
          <p:nvPr/>
        </p:nvSpPr>
        <p:spPr>
          <a:xfrm>
            <a:off x="1619672" y="1804754"/>
            <a:ext cx="9316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x  =  3</a:t>
            </a:r>
            <a:endParaRPr lang="en-IE" dirty="0"/>
          </a:p>
        </p:txBody>
      </p:sp>
      <p:sp>
        <p:nvSpPr>
          <p:cNvPr id="15" name="Rectangle 14"/>
          <p:cNvSpPr/>
          <p:nvPr/>
        </p:nvSpPr>
        <p:spPr>
          <a:xfrm>
            <a:off x="179512" y="2524834"/>
            <a:ext cx="22477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e.g.2     log</a:t>
            </a:r>
            <a:r>
              <a:rPr lang="en-IE" sz="2000" baseline="-25000" dirty="0" smtClean="0">
                <a:solidFill>
                  <a:prstClr val="black"/>
                </a:solidFill>
                <a:latin typeface="Comic Sans MS" pitchFamily="66" charset="0"/>
              </a:rPr>
              <a:t>2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x = 5</a:t>
            </a:r>
            <a:endParaRPr lang="en-IE" sz="2000" dirty="0"/>
          </a:p>
        </p:txBody>
      </p:sp>
      <p:sp>
        <p:nvSpPr>
          <p:cNvPr id="16" name="Rectangle 15"/>
          <p:cNvSpPr/>
          <p:nvPr/>
        </p:nvSpPr>
        <p:spPr>
          <a:xfrm>
            <a:off x="1547664" y="2924944"/>
            <a:ext cx="4459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2</a:t>
            </a:r>
            <a:r>
              <a:rPr lang="en-IE" sz="2000" baseline="30000" dirty="0" smtClean="0">
                <a:solidFill>
                  <a:prstClr val="black"/>
                </a:solidFill>
                <a:latin typeface="Comic Sans MS" pitchFamily="66" charset="0"/>
              </a:rPr>
              <a:t>5</a:t>
            </a:r>
            <a:endParaRPr lang="en-IE" dirty="0"/>
          </a:p>
        </p:txBody>
      </p:sp>
      <p:sp>
        <p:nvSpPr>
          <p:cNvPr id="17" name="Rectangle 16"/>
          <p:cNvSpPr/>
          <p:nvPr/>
        </p:nvSpPr>
        <p:spPr>
          <a:xfrm>
            <a:off x="1835696" y="2924944"/>
            <a:ext cx="6206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=  x</a:t>
            </a:r>
            <a:endParaRPr lang="en-IE" dirty="0"/>
          </a:p>
        </p:txBody>
      </p:sp>
      <p:sp>
        <p:nvSpPr>
          <p:cNvPr id="18" name="Rectangle 17"/>
          <p:cNvSpPr/>
          <p:nvPr/>
        </p:nvSpPr>
        <p:spPr>
          <a:xfrm>
            <a:off x="1647061" y="3284984"/>
            <a:ext cx="6206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x = </a:t>
            </a:r>
            <a:endParaRPr lang="en-IE" dirty="0"/>
          </a:p>
        </p:txBody>
      </p:sp>
      <p:sp>
        <p:nvSpPr>
          <p:cNvPr id="19" name="Rectangle 18"/>
          <p:cNvSpPr/>
          <p:nvPr/>
        </p:nvSpPr>
        <p:spPr>
          <a:xfrm>
            <a:off x="2056921" y="3284984"/>
            <a:ext cx="4988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32</a:t>
            </a:r>
            <a:endParaRPr lang="en-IE" dirty="0"/>
          </a:p>
        </p:txBody>
      </p:sp>
      <p:cxnSp>
        <p:nvCxnSpPr>
          <p:cNvPr id="20" name="Straight Connector 19"/>
          <p:cNvCxnSpPr/>
          <p:nvPr/>
        </p:nvCxnSpPr>
        <p:spPr>
          <a:xfrm rot="16200000" flipH="1">
            <a:off x="647563" y="2312875"/>
            <a:ext cx="4104456" cy="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3343807" y="188640"/>
            <a:ext cx="30283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e.g.3     log</a:t>
            </a:r>
            <a:r>
              <a:rPr lang="en-IE" sz="2000" baseline="-25000" dirty="0" smtClean="0">
                <a:solidFill>
                  <a:prstClr val="black"/>
                </a:solidFill>
                <a:latin typeface="Comic Sans MS" pitchFamily="66" charset="0"/>
              </a:rPr>
              <a:t>4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(5x + 6) = 2</a:t>
            </a:r>
            <a:endParaRPr lang="en-IE" sz="2000" dirty="0"/>
          </a:p>
        </p:txBody>
      </p:sp>
      <p:sp>
        <p:nvSpPr>
          <p:cNvPr id="35" name="Rectangle 34"/>
          <p:cNvSpPr/>
          <p:nvPr/>
        </p:nvSpPr>
        <p:spPr>
          <a:xfrm>
            <a:off x="4410810" y="777230"/>
            <a:ext cx="4459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4</a:t>
            </a:r>
            <a:r>
              <a:rPr lang="en-IE" sz="2000" baseline="30000" dirty="0" smtClean="0">
                <a:solidFill>
                  <a:prstClr val="black"/>
                </a:solidFill>
                <a:latin typeface="Comic Sans MS" pitchFamily="66" charset="0"/>
              </a:rPr>
              <a:t>2</a:t>
            </a:r>
            <a:endParaRPr lang="en-IE" dirty="0"/>
          </a:p>
        </p:txBody>
      </p:sp>
      <p:sp>
        <p:nvSpPr>
          <p:cNvPr id="36" name="Rectangle 35"/>
          <p:cNvSpPr/>
          <p:nvPr/>
        </p:nvSpPr>
        <p:spPr>
          <a:xfrm>
            <a:off x="4711368" y="777230"/>
            <a:ext cx="12121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=  5x + 6</a:t>
            </a:r>
            <a:endParaRPr lang="en-IE" dirty="0"/>
          </a:p>
        </p:txBody>
      </p:sp>
      <p:sp>
        <p:nvSpPr>
          <p:cNvPr id="37" name="Rectangle 36"/>
          <p:cNvSpPr/>
          <p:nvPr/>
        </p:nvSpPr>
        <p:spPr>
          <a:xfrm>
            <a:off x="4410810" y="1097200"/>
            <a:ext cx="4571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16</a:t>
            </a:r>
            <a:endParaRPr lang="en-IE" dirty="0"/>
          </a:p>
        </p:txBody>
      </p:sp>
      <p:sp>
        <p:nvSpPr>
          <p:cNvPr id="38" name="Rectangle 37"/>
          <p:cNvSpPr/>
          <p:nvPr/>
        </p:nvSpPr>
        <p:spPr>
          <a:xfrm>
            <a:off x="4711368" y="1097200"/>
            <a:ext cx="12121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=  5x + 6</a:t>
            </a:r>
            <a:endParaRPr lang="en-IE" dirty="0"/>
          </a:p>
        </p:txBody>
      </p:sp>
      <p:sp>
        <p:nvSpPr>
          <p:cNvPr id="39" name="Rectangle 38"/>
          <p:cNvSpPr/>
          <p:nvPr/>
        </p:nvSpPr>
        <p:spPr>
          <a:xfrm>
            <a:off x="4410810" y="1457240"/>
            <a:ext cx="4571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10</a:t>
            </a:r>
            <a:endParaRPr lang="en-IE" dirty="0"/>
          </a:p>
        </p:txBody>
      </p:sp>
      <p:sp>
        <p:nvSpPr>
          <p:cNvPr id="40" name="Rectangle 39"/>
          <p:cNvSpPr/>
          <p:nvPr/>
        </p:nvSpPr>
        <p:spPr>
          <a:xfrm>
            <a:off x="4711368" y="1457240"/>
            <a:ext cx="8547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=  5x </a:t>
            </a:r>
            <a:endParaRPr lang="en-IE" dirty="0"/>
          </a:p>
        </p:txBody>
      </p:sp>
      <p:sp>
        <p:nvSpPr>
          <p:cNvPr id="41" name="Rectangle 40"/>
          <p:cNvSpPr/>
          <p:nvPr/>
        </p:nvSpPr>
        <p:spPr>
          <a:xfrm>
            <a:off x="4410810" y="1817280"/>
            <a:ext cx="45717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u="sng" dirty="0" smtClean="0">
                <a:solidFill>
                  <a:prstClr val="black"/>
                </a:solidFill>
                <a:latin typeface="Comic Sans MS" pitchFamily="66" charset="0"/>
              </a:rPr>
              <a:t>10</a:t>
            </a:r>
          </a:p>
          <a:p>
            <a:r>
              <a:rPr lang="en-IE" sz="2000" dirty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5</a:t>
            </a:r>
            <a:endParaRPr lang="en-IE" dirty="0"/>
          </a:p>
        </p:txBody>
      </p:sp>
      <p:sp>
        <p:nvSpPr>
          <p:cNvPr id="42" name="Rectangle 41"/>
          <p:cNvSpPr/>
          <p:nvPr/>
        </p:nvSpPr>
        <p:spPr>
          <a:xfrm>
            <a:off x="4711368" y="1817280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=  x </a:t>
            </a:r>
            <a:endParaRPr lang="en-IE" dirty="0"/>
          </a:p>
        </p:txBody>
      </p:sp>
      <p:sp>
        <p:nvSpPr>
          <p:cNvPr id="43" name="Rectangle 42"/>
          <p:cNvSpPr/>
          <p:nvPr/>
        </p:nvSpPr>
        <p:spPr>
          <a:xfrm>
            <a:off x="4501098" y="2537360"/>
            <a:ext cx="3417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2</a:t>
            </a:r>
            <a:endParaRPr lang="en-IE" dirty="0"/>
          </a:p>
        </p:txBody>
      </p:sp>
      <p:sp>
        <p:nvSpPr>
          <p:cNvPr id="44" name="Rectangle 43"/>
          <p:cNvSpPr/>
          <p:nvPr/>
        </p:nvSpPr>
        <p:spPr>
          <a:xfrm>
            <a:off x="4780777" y="2537360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=  x </a:t>
            </a:r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8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/>
          <p:cNvCxnSpPr/>
          <p:nvPr/>
        </p:nvCxnSpPr>
        <p:spPr>
          <a:xfrm rot="16200000" flipH="1">
            <a:off x="2807805" y="2312876"/>
            <a:ext cx="4104456" cy="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247465" y="248122"/>
            <a:ext cx="47019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e.g.4     log</a:t>
            </a:r>
            <a:r>
              <a:rPr lang="en-IE" sz="2000" baseline="-25000" dirty="0" smtClean="0">
                <a:solidFill>
                  <a:prstClr val="black"/>
                </a:solidFill>
                <a:latin typeface="Comic Sans MS" pitchFamily="66" charset="0"/>
              </a:rPr>
              <a:t>3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(2x - 4) = 1 + log</a:t>
            </a:r>
            <a:r>
              <a:rPr lang="en-IE" sz="2000" baseline="-25000" dirty="0" smtClean="0">
                <a:solidFill>
                  <a:prstClr val="black"/>
                </a:solidFill>
                <a:latin typeface="Comic Sans MS" pitchFamily="66" charset="0"/>
              </a:rPr>
              <a:t>3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(4x + 8)</a:t>
            </a:r>
            <a:endParaRPr lang="en-IE" sz="2000" dirty="0"/>
          </a:p>
        </p:txBody>
      </p:sp>
      <p:sp>
        <p:nvSpPr>
          <p:cNvPr id="15" name="Rectangle 14"/>
          <p:cNvSpPr/>
          <p:nvPr/>
        </p:nvSpPr>
        <p:spPr>
          <a:xfrm>
            <a:off x="683570" y="692696"/>
            <a:ext cx="3600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log</a:t>
            </a:r>
            <a:r>
              <a:rPr lang="en-IE" sz="2000" baseline="-25000" dirty="0" smtClean="0">
                <a:solidFill>
                  <a:prstClr val="black"/>
                </a:solidFill>
                <a:latin typeface="Comic Sans MS" pitchFamily="66" charset="0"/>
              </a:rPr>
              <a:t>3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(2x – 4) – log</a:t>
            </a:r>
            <a:r>
              <a:rPr lang="en-IE" sz="2000" baseline="-25000" dirty="0" smtClean="0">
                <a:solidFill>
                  <a:prstClr val="black"/>
                </a:solidFill>
                <a:latin typeface="Comic Sans MS" pitchFamily="66" charset="0"/>
              </a:rPr>
              <a:t>3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(4x + 8)</a:t>
            </a:r>
            <a:endParaRPr lang="en-IE" dirty="0"/>
          </a:p>
        </p:txBody>
      </p:sp>
      <p:sp>
        <p:nvSpPr>
          <p:cNvPr id="16" name="Rectangle 15"/>
          <p:cNvSpPr/>
          <p:nvPr/>
        </p:nvSpPr>
        <p:spPr>
          <a:xfrm>
            <a:off x="4067946" y="692696"/>
            <a:ext cx="5854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=  1</a:t>
            </a:r>
            <a:endParaRPr lang="en-IE" dirty="0"/>
          </a:p>
        </p:txBody>
      </p:sp>
      <p:sp>
        <p:nvSpPr>
          <p:cNvPr id="19" name="Rectangle 18"/>
          <p:cNvSpPr/>
          <p:nvPr/>
        </p:nvSpPr>
        <p:spPr>
          <a:xfrm>
            <a:off x="344916" y="3789040"/>
            <a:ext cx="22108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12x + 24 = 2x - 4</a:t>
            </a:r>
            <a:endParaRPr lang="en-IE" dirty="0"/>
          </a:p>
        </p:txBody>
      </p:sp>
      <p:sp>
        <p:nvSpPr>
          <p:cNvPr id="20" name="Rectangle 19"/>
          <p:cNvSpPr/>
          <p:nvPr/>
        </p:nvSpPr>
        <p:spPr>
          <a:xfrm>
            <a:off x="952962" y="4293096"/>
            <a:ext cx="13147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10x = -28</a:t>
            </a:r>
            <a:endParaRPr lang="en-IE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8" y="1196752"/>
            <a:ext cx="2492446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4" y="2204864"/>
            <a:ext cx="1800200" cy="972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4" y="3284984"/>
            <a:ext cx="2440817" cy="440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" name="Rectangle 29"/>
          <p:cNvSpPr/>
          <p:nvPr/>
        </p:nvSpPr>
        <p:spPr>
          <a:xfrm>
            <a:off x="1043610" y="4613066"/>
            <a:ext cx="104227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x = -</a:t>
            </a:r>
            <a:r>
              <a:rPr lang="en-IE" sz="2000" u="sng" dirty="0" smtClean="0">
                <a:solidFill>
                  <a:prstClr val="black"/>
                </a:solidFill>
                <a:latin typeface="Comic Sans MS" pitchFamily="66" charset="0"/>
              </a:rPr>
              <a:t>28</a:t>
            </a:r>
          </a:p>
          <a:p>
            <a:r>
              <a:rPr lang="en-IE" sz="2000" dirty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     </a:t>
            </a:r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10</a:t>
            </a:r>
            <a:endParaRPr lang="en-IE" dirty="0"/>
          </a:p>
        </p:txBody>
      </p:sp>
      <p:sp>
        <p:nvSpPr>
          <p:cNvPr id="31" name="Rectangle 30"/>
          <p:cNvSpPr/>
          <p:nvPr/>
        </p:nvSpPr>
        <p:spPr>
          <a:xfrm>
            <a:off x="1081457" y="5241394"/>
            <a:ext cx="11063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x = -2.8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076056" y="260648"/>
            <a:ext cx="3634328" cy="707886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For an unknown power always</a:t>
            </a:r>
          </a:p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take logs of both sides</a:t>
            </a:r>
            <a:endParaRPr lang="en-IE" sz="2000" dirty="0"/>
          </a:p>
        </p:txBody>
      </p:sp>
      <p:sp>
        <p:nvSpPr>
          <p:cNvPr id="33" name="Rectangle 32"/>
          <p:cNvSpPr/>
          <p:nvPr/>
        </p:nvSpPr>
        <p:spPr>
          <a:xfrm>
            <a:off x="5076056" y="980728"/>
            <a:ext cx="24465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e.g.5     6</a:t>
            </a:r>
            <a:r>
              <a:rPr lang="en-IE" sz="2000" baseline="30000" dirty="0" smtClean="0">
                <a:solidFill>
                  <a:prstClr val="black"/>
                </a:solidFill>
                <a:latin typeface="Comic Sans MS" pitchFamily="66" charset="0"/>
              </a:rPr>
              <a:t>n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 = 3200 </a:t>
            </a:r>
            <a:endParaRPr lang="en-IE" sz="2000" dirty="0"/>
          </a:p>
        </p:txBody>
      </p:sp>
      <p:sp>
        <p:nvSpPr>
          <p:cNvPr id="34" name="Rectangle 33"/>
          <p:cNvSpPr/>
          <p:nvPr/>
        </p:nvSpPr>
        <p:spPr>
          <a:xfrm>
            <a:off x="5364088" y="1484784"/>
            <a:ext cx="26212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log</a:t>
            </a:r>
            <a:r>
              <a:rPr lang="en-IE" sz="2000" baseline="-25000" dirty="0" smtClean="0">
                <a:solidFill>
                  <a:prstClr val="black"/>
                </a:solidFill>
                <a:latin typeface="Comic Sans MS" pitchFamily="66" charset="0"/>
              </a:rPr>
              <a:t>10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6</a:t>
            </a:r>
            <a:r>
              <a:rPr lang="en-IE" sz="2000" baseline="30000" dirty="0" smtClean="0">
                <a:solidFill>
                  <a:prstClr val="black"/>
                </a:solidFill>
                <a:latin typeface="Comic Sans MS" pitchFamily="66" charset="0"/>
              </a:rPr>
              <a:t>n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 </a:t>
            </a:r>
            <a:r>
              <a:rPr lang="en-IE" sz="2000" dirty="0">
                <a:solidFill>
                  <a:prstClr val="black"/>
                </a:solidFill>
                <a:latin typeface="Comic Sans MS" pitchFamily="66" charset="0"/>
              </a:rPr>
              <a:t>= 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log</a:t>
            </a:r>
            <a:r>
              <a:rPr lang="en-IE" sz="2000" baseline="-25000" dirty="0" smtClean="0">
                <a:solidFill>
                  <a:prstClr val="black"/>
                </a:solidFill>
                <a:latin typeface="Comic Sans MS" pitchFamily="66" charset="0"/>
              </a:rPr>
              <a:t>10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3200</a:t>
            </a:r>
            <a:endParaRPr lang="en-IE" sz="2000" dirty="0">
              <a:solidFill>
                <a:prstClr val="black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267565" y="2020778"/>
            <a:ext cx="2832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n log</a:t>
            </a:r>
            <a:r>
              <a:rPr lang="en-IE" sz="2000" baseline="-25000" dirty="0" smtClean="0">
                <a:solidFill>
                  <a:prstClr val="black"/>
                </a:solidFill>
                <a:latin typeface="Comic Sans MS" pitchFamily="66" charset="0"/>
              </a:rPr>
              <a:t>10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6  </a:t>
            </a:r>
            <a:r>
              <a:rPr lang="en-IE" sz="2000" dirty="0">
                <a:solidFill>
                  <a:prstClr val="black"/>
                </a:solidFill>
                <a:latin typeface="Comic Sans MS" pitchFamily="66" charset="0"/>
              </a:rPr>
              <a:t>= 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log</a:t>
            </a:r>
            <a:r>
              <a:rPr lang="en-IE" sz="2000" baseline="-25000" dirty="0" smtClean="0">
                <a:solidFill>
                  <a:prstClr val="black"/>
                </a:solidFill>
                <a:latin typeface="Comic Sans MS" pitchFamily="66" charset="0"/>
              </a:rPr>
              <a:t>10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3200</a:t>
            </a:r>
            <a:endParaRPr lang="en-IE" sz="2000" dirty="0">
              <a:solidFill>
                <a:prstClr val="black"/>
              </a:solidFill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6156176" y="2636912"/>
            <a:ext cx="1832553" cy="707886"/>
            <a:chOff x="6156176" y="2636912"/>
            <a:chExt cx="1832553" cy="707886"/>
          </a:xfrm>
        </p:grpSpPr>
        <p:sp>
          <p:nvSpPr>
            <p:cNvPr id="36" name="Rectangle 35"/>
            <p:cNvSpPr/>
            <p:nvPr/>
          </p:nvSpPr>
          <p:spPr>
            <a:xfrm>
              <a:off x="6156176" y="2636912"/>
              <a:ext cx="1832553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IE" sz="2000" dirty="0" smtClean="0">
                  <a:solidFill>
                    <a:prstClr val="black"/>
                  </a:solidFill>
                  <a:latin typeface="Comic Sans MS" pitchFamily="66" charset="0"/>
                </a:rPr>
                <a:t>n = log</a:t>
              </a:r>
              <a:r>
                <a:rPr lang="en-IE" sz="2000" baseline="-25000" dirty="0" smtClean="0">
                  <a:solidFill>
                    <a:prstClr val="black"/>
                  </a:solidFill>
                  <a:latin typeface="Comic Sans MS" pitchFamily="66" charset="0"/>
                </a:rPr>
                <a:t>10</a:t>
              </a:r>
              <a:r>
                <a:rPr lang="en-IE" sz="2000" dirty="0" smtClean="0">
                  <a:solidFill>
                    <a:prstClr val="black"/>
                  </a:solidFill>
                  <a:latin typeface="Comic Sans MS" pitchFamily="66" charset="0"/>
                </a:rPr>
                <a:t> 3200</a:t>
              </a:r>
            </a:p>
            <a:p>
              <a:pPr lvl="0"/>
              <a:r>
                <a:rPr lang="en-IE" sz="2000" dirty="0">
                  <a:solidFill>
                    <a:prstClr val="black"/>
                  </a:solidFill>
                  <a:latin typeface="Comic Sans MS" pitchFamily="66" charset="0"/>
                </a:rPr>
                <a:t> </a:t>
              </a:r>
              <a:r>
                <a:rPr lang="en-IE" sz="2000" dirty="0" smtClean="0">
                  <a:solidFill>
                    <a:prstClr val="black"/>
                  </a:solidFill>
                  <a:latin typeface="Comic Sans MS" pitchFamily="66" charset="0"/>
                </a:rPr>
                <a:t>      log</a:t>
              </a:r>
              <a:r>
                <a:rPr lang="en-IE" sz="2000" baseline="-25000" dirty="0" smtClean="0">
                  <a:solidFill>
                    <a:prstClr val="black"/>
                  </a:solidFill>
                  <a:latin typeface="Comic Sans MS" pitchFamily="66" charset="0"/>
                </a:rPr>
                <a:t>10</a:t>
              </a:r>
              <a:r>
                <a:rPr lang="en-IE" sz="2000" dirty="0" smtClean="0">
                  <a:solidFill>
                    <a:prstClr val="black"/>
                  </a:solidFill>
                  <a:latin typeface="Comic Sans MS" pitchFamily="66" charset="0"/>
                </a:rPr>
                <a:t> </a:t>
              </a:r>
              <a:r>
                <a:rPr lang="en-IE" sz="2000" dirty="0">
                  <a:solidFill>
                    <a:prstClr val="black"/>
                  </a:solidFill>
                  <a:latin typeface="Comic Sans MS" pitchFamily="66" charset="0"/>
                </a:rPr>
                <a:t>6 </a:t>
              </a:r>
              <a:endParaRPr lang="en-IE" sz="2000" dirty="0">
                <a:solidFill>
                  <a:prstClr val="black"/>
                </a:solidFill>
              </a:endParaRPr>
            </a:p>
          </p:txBody>
        </p:sp>
        <p:cxnSp>
          <p:nvCxnSpPr>
            <p:cNvPr id="38" name="Straight Connector 37"/>
            <p:cNvCxnSpPr/>
            <p:nvPr/>
          </p:nvCxnSpPr>
          <p:spPr>
            <a:xfrm>
              <a:off x="6660232" y="2996952"/>
              <a:ext cx="115212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Rectangle 40"/>
          <p:cNvSpPr/>
          <p:nvPr/>
        </p:nvSpPr>
        <p:spPr>
          <a:xfrm>
            <a:off x="6214100" y="3501008"/>
            <a:ext cx="14542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>
                <a:solidFill>
                  <a:prstClr val="black"/>
                </a:solidFill>
                <a:latin typeface="Comic Sans MS" pitchFamily="66" charset="0"/>
              </a:rPr>
              <a:t>n 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= 4.5045</a:t>
            </a:r>
            <a:endParaRPr lang="en-IE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9" grpId="0"/>
      <p:bldP spid="20" grpId="0"/>
      <p:bldP spid="30" grpId="0"/>
      <p:bldP spid="31" grpId="0"/>
      <p:bldP spid="32" grpId="0" animBg="1"/>
      <p:bldP spid="33" grpId="0"/>
      <p:bldP spid="34" grpId="0"/>
      <p:bldP spid="35" grpId="0"/>
      <p:bldP spid="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332656"/>
            <a:ext cx="25987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E" dirty="0" smtClean="0">
                <a:latin typeface="Comic Sans MS" pitchFamily="66" charset="0"/>
              </a:rPr>
              <a:t>Calculations using log</a:t>
            </a:r>
            <a:r>
              <a:rPr lang="en-IE" baseline="-25000" dirty="0" smtClean="0">
                <a:latin typeface="Comic Sans MS" pitchFamily="66" charset="0"/>
              </a:rPr>
              <a:t>10</a:t>
            </a:r>
            <a:endParaRPr lang="en-IE" dirty="0">
              <a:latin typeface="Comic Sans MS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55576" y="908720"/>
            <a:ext cx="1646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log</a:t>
            </a:r>
            <a:r>
              <a:rPr lang="en-IE" baseline="-25000" dirty="0" smtClean="0">
                <a:solidFill>
                  <a:prstClr val="black"/>
                </a:solidFill>
                <a:latin typeface="Comic Sans MS" pitchFamily="66" charset="0"/>
              </a:rPr>
              <a:t>10</a:t>
            </a:r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 1000 = 3</a:t>
            </a:r>
            <a:endParaRPr lang="en-IE" dirty="0"/>
          </a:p>
        </p:txBody>
      </p:sp>
      <p:sp>
        <p:nvSpPr>
          <p:cNvPr id="4" name="Rectangle 3"/>
          <p:cNvSpPr/>
          <p:nvPr/>
        </p:nvSpPr>
        <p:spPr>
          <a:xfrm>
            <a:off x="2339752" y="899428"/>
            <a:ext cx="16065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IE" dirty="0">
                <a:solidFill>
                  <a:prstClr val="black"/>
                </a:solidFill>
                <a:latin typeface="Comic Sans MS" pitchFamily="66" charset="0"/>
              </a:rPr>
              <a:t>as 10</a:t>
            </a:r>
            <a:r>
              <a:rPr lang="en-IE" baseline="30000" dirty="0">
                <a:solidFill>
                  <a:prstClr val="black"/>
                </a:solidFill>
                <a:latin typeface="Comic Sans MS" pitchFamily="66" charset="0"/>
              </a:rPr>
              <a:t>3</a:t>
            </a:r>
            <a:r>
              <a:rPr lang="en-IE" dirty="0">
                <a:solidFill>
                  <a:prstClr val="black"/>
                </a:solidFill>
                <a:latin typeface="Comic Sans MS" pitchFamily="66" charset="0"/>
              </a:rPr>
              <a:t> = 1000</a:t>
            </a:r>
            <a:endParaRPr lang="en-IE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3528" y="1340768"/>
            <a:ext cx="24336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If we want log</a:t>
            </a:r>
            <a:r>
              <a:rPr lang="en-IE" baseline="-25000" dirty="0" smtClean="0">
                <a:solidFill>
                  <a:prstClr val="black"/>
                </a:solidFill>
                <a:latin typeface="Comic Sans MS" pitchFamily="66" charset="0"/>
              </a:rPr>
              <a:t>2</a:t>
            </a:r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 32 = </a:t>
            </a:r>
            <a:endParaRPr lang="en-IE" dirty="0"/>
          </a:p>
        </p:txBody>
      </p:sp>
      <p:sp>
        <p:nvSpPr>
          <p:cNvPr id="6" name="Rectangle 5"/>
          <p:cNvSpPr/>
          <p:nvPr/>
        </p:nvSpPr>
        <p:spPr>
          <a:xfrm>
            <a:off x="4283968" y="764704"/>
            <a:ext cx="4572000" cy="646331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 marL="742950" lvl="0" indent="-742950"/>
            <a:r>
              <a:rPr lang="en-IE" dirty="0" err="1">
                <a:solidFill>
                  <a:prstClr val="black"/>
                </a:solidFill>
                <a:latin typeface="Comic Sans MS" pitchFamily="66" charset="0"/>
              </a:rPr>
              <a:t>log</a:t>
            </a:r>
            <a:r>
              <a:rPr lang="en-IE" baseline="-25000" dirty="0" err="1">
                <a:solidFill>
                  <a:prstClr val="black"/>
                </a:solidFill>
                <a:latin typeface="Comic Sans MS" pitchFamily="66" charset="0"/>
              </a:rPr>
              <a:t>n</a:t>
            </a:r>
            <a:r>
              <a:rPr lang="en-IE" dirty="0">
                <a:solidFill>
                  <a:prstClr val="black"/>
                </a:solidFill>
                <a:latin typeface="Comic Sans MS" pitchFamily="66" charset="0"/>
              </a:rPr>
              <a:t> m = </a:t>
            </a:r>
            <a:r>
              <a:rPr lang="en-IE" u="sng" dirty="0" err="1">
                <a:solidFill>
                  <a:prstClr val="black"/>
                </a:solidFill>
                <a:latin typeface="Comic Sans MS" pitchFamily="66" charset="0"/>
              </a:rPr>
              <a:t>log</a:t>
            </a:r>
            <a:r>
              <a:rPr lang="en-IE" u="sng" baseline="-25000" dirty="0" err="1">
                <a:solidFill>
                  <a:prstClr val="black"/>
                </a:solidFill>
                <a:latin typeface="Comic Sans MS" pitchFamily="66" charset="0"/>
              </a:rPr>
              <a:t>a</a:t>
            </a:r>
            <a:r>
              <a:rPr lang="en-IE" u="sng" dirty="0">
                <a:solidFill>
                  <a:prstClr val="black"/>
                </a:solidFill>
                <a:latin typeface="Comic Sans MS" pitchFamily="66" charset="0"/>
              </a:rPr>
              <a:t> m   </a:t>
            </a:r>
            <a:r>
              <a:rPr lang="en-IE" dirty="0">
                <a:solidFill>
                  <a:prstClr val="black"/>
                </a:solidFill>
                <a:latin typeface="Comic Sans MS" pitchFamily="66" charset="0"/>
              </a:rPr>
              <a:t>	change of base law</a:t>
            </a:r>
          </a:p>
          <a:p>
            <a:pPr marL="742950" lvl="0" indent="-742950"/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             </a:t>
            </a:r>
            <a:r>
              <a:rPr lang="en-IE" dirty="0" err="1">
                <a:solidFill>
                  <a:prstClr val="black"/>
                </a:solidFill>
                <a:latin typeface="Comic Sans MS" pitchFamily="66" charset="0"/>
              </a:rPr>
              <a:t>log</a:t>
            </a:r>
            <a:r>
              <a:rPr lang="en-IE" baseline="-25000" dirty="0" err="1">
                <a:solidFill>
                  <a:prstClr val="black"/>
                </a:solidFill>
                <a:latin typeface="Comic Sans MS" pitchFamily="66" charset="0"/>
              </a:rPr>
              <a:t>a</a:t>
            </a:r>
            <a:r>
              <a:rPr lang="en-IE" dirty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n</a:t>
            </a:r>
            <a:endParaRPr lang="en-IE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27784" y="1340768"/>
            <a:ext cx="10743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log</a:t>
            </a:r>
            <a:r>
              <a:rPr lang="en-IE" baseline="-25000" dirty="0" smtClean="0">
                <a:solidFill>
                  <a:prstClr val="black"/>
                </a:solidFill>
                <a:latin typeface="Comic Sans MS" pitchFamily="66" charset="0"/>
              </a:rPr>
              <a:t>10</a:t>
            </a:r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en-IE" dirty="0">
                <a:solidFill>
                  <a:prstClr val="black"/>
                </a:solidFill>
                <a:latin typeface="Comic Sans MS" pitchFamily="66" charset="0"/>
              </a:rPr>
              <a:t>32 </a:t>
            </a:r>
            <a:endParaRPr lang="en-IE" dirty="0"/>
          </a:p>
        </p:txBody>
      </p:sp>
      <p:sp>
        <p:nvSpPr>
          <p:cNvPr id="9" name="Rectangle 8"/>
          <p:cNvSpPr/>
          <p:nvPr/>
        </p:nvSpPr>
        <p:spPr>
          <a:xfrm>
            <a:off x="2627784" y="1691516"/>
            <a:ext cx="9332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log</a:t>
            </a:r>
            <a:r>
              <a:rPr lang="en-IE" baseline="-25000" dirty="0" smtClean="0">
                <a:solidFill>
                  <a:prstClr val="black"/>
                </a:solidFill>
                <a:latin typeface="Comic Sans MS" pitchFamily="66" charset="0"/>
              </a:rPr>
              <a:t>10</a:t>
            </a:r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 2 </a:t>
            </a:r>
            <a:endParaRPr lang="en-IE" dirty="0"/>
          </a:p>
        </p:txBody>
      </p:sp>
      <p:sp>
        <p:nvSpPr>
          <p:cNvPr id="10" name="Rectangle 9"/>
          <p:cNvSpPr/>
          <p:nvPr/>
        </p:nvSpPr>
        <p:spPr>
          <a:xfrm>
            <a:off x="323528" y="2236802"/>
            <a:ext cx="30043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e.g.6     log</a:t>
            </a:r>
            <a:r>
              <a:rPr lang="en-IE" sz="2000" baseline="-25000" dirty="0" smtClean="0">
                <a:solidFill>
                  <a:prstClr val="black"/>
                </a:solidFill>
                <a:latin typeface="Comic Sans MS" pitchFamily="66" charset="0"/>
              </a:rPr>
              <a:t>2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55 = log</a:t>
            </a:r>
            <a:r>
              <a:rPr lang="en-IE" sz="2000" baseline="-25000" dirty="0" smtClean="0">
                <a:solidFill>
                  <a:prstClr val="black"/>
                </a:solidFill>
                <a:latin typeface="Comic Sans MS" pitchFamily="66" charset="0"/>
              </a:rPr>
              <a:t>10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x</a:t>
            </a:r>
            <a:endParaRPr lang="en-IE" sz="20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27784" y="1700808"/>
            <a:ext cx="100811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259632" y="2708920"/>
            <a:ext cx="10743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log</a:t>
            </a:r>
            <a:r>
              <a:rPr lang="en-IE" baseline="-25000" dirty="0" smtClean="0">
                <a:solidFill>
                  <a:prstClr val="black"/>
                </a:solidFill>
                <a:latin typeface="Comic Sans MS" pitchFamily="66" charset="0"/>
              </a:rPr>
              <a:t>10</a:t>
            </a:r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 55 </a:t>
            </a:r>
            <a:endParaRPr lang="en-IE" dirty="0"/>
          </a:p>
        </p:txBody>
      </p:sp>
      <p:sp>
        <p:nvSpPr>
          <p:cNvPr id="15" name="Rectangle 14"/>
          <p:cNvSpPr/>
          <p:nvPr/>
        </p:nvSpPr>
        <p:spPr>
          <a:xfrm>
            <a:off x="1259632" y="3059668"/>
            <a:ext cx="9332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log</a:t>
            </a:r>
            <a:r>
              <a:rPr lang="en-IE" baseline="-25000" dirty="0" smtClean="0">
                <a:solidFill>
                  <a:prstClr val="black"/>
                </a:solidFill>
                <a:latin typeface="Comic Sans MS" pitchFamily="66" charset="0"/>
              </a:rPr>
              <a:t>10</a:t>
            </a:r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 2 </a:t>
            </a:r>
            <a:endParaRPr lang="en-IE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59632" y="3068960"/>
            <a:ext cx="100811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2183210" y="2708920"/>
            <a:ext cx="11432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>
                <a:solidFill>
                  <a:prstClr val="black"/>
                </a:solidFill>
                <a:latin typeface="Comic Sans MS" pitchFamily="66" charset="0"/>
              </a:rPr>
              <a:t>= log</a:t>
            </a:r>
            <a:r>
              <a:rPr lang="en-IE" sz="2000" baseline="-25000" dirty="0">
                <a:solidFill>
                  <a:prstClr val="black"/>
                </a:solidFill>
                <a:latin typeface="Comic Sans MS" pitchFamily="66" charset="0"/>
              </a:rPr>
              <a:t>10</a:t>
            </a:r>
            <a:r>
              <a:rPr lang="en-IE" sz="2000" dirty="0">
                <a:solidFill>
                  <a:prstClr val="black"/>
                </a:solidFill>
                <a:latin typeface="Comic Sans MS" pitchFamily="66" charset="0"/>
              </a:rPr>
              <a:t> x</a:t>
            </a:r>
            <a:endParaRPr lang="en-IE" dirty="0"/>
          </a:p>
        </p:txBody>
      </p:sp>
      <p:sp>
        <p:nvSpPr>
          <p:cNvPr id="18" name="Rectangle 17"/>
          <p:cNvSpPr/>
          <p:nvPr/>
        </p:nvSpPr>
        <p:spPr>
          <a:xfrm>
            <a:off x="1475656" y="3573016"/>
            <a:ext cx="18325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5.78  = </a:t>
            </a:r>
            <a:r>
              <a:rPr lang="en-IE" sz="2000" dirty="0">
                <a:solidFill>
                  <a:prstClr val="black"/>
                </a:solidFill>
                <a:latin typeface="Comic Sans MS" pitchFamily="66" charset="0"/>
              </a:rPr>
              <a:t>log</a:t>
            </a:r>
            <a:r>
              <a:rPr lang="en-IE" sz="2000" baseline="-25000" dirty="0">
                <a:solidFill>
                  <a:prstClr val="black"/>
                </a:solidFill>
                <a:latin typeface="Comic Sans MS" pitchFamily="66" charset="0"/>
              </a:rPr>
              <a:t>10</a:t>
            </a:r>
            <a:r>
              <a:rPr lang="en-IE" sz="2000" dirty="0">
                <a:solidFill>
                  <a:prstClr val="black"/>
                </a:solidFill>
                <a:latin typeface="Comic Sans MS" pitchFamily="66" charset="0"/>
              </a:rPr>
              <a:t> x</a:t>
            </a:r>
            <a:endParaRPr lang="en-IE" dirty="0"/>
          </a:p>
        </p:txBody>
      </p:sp>
      <p:sp>
        <p:nvSpPr>
          <p:cNvPr id="19" name="Rectangle 18"/>
          <p:cNvSpPr/>
          <p:nvPr/>
        </p:nvSpPr>
        <p:spPr>
          <a:xfrm>
            <a:off x="4124878" y="3471391"/>
            <a:ext cx="3831498" cy="461665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en-IE" sz="2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base</a:t>
            </a:r>
            <a:r>
              <a:rPr lang="en-IE" sz="2400" baseline="30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answer</a:t>
            </a:r>
            <a:r>
              <a:rPr lang="en-IE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 </a:t>
            </a:r>
            <a:r>
              <a:rPr lang="en-IE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= </a:t>
            </a:r>
            <a:r>
              <a:rPr lang="en-IE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number inside</a:t>
            </a:r>
            <a:endParaRPr lang="en-IE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403648" y="4109010"/>
            <a:ext cx="12490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10</a:t>
            </a:r>
            <a:r>
              <a:rPr lang="en-IE" sz="2000" baseline="30000" dirty="0" smtClean="0">
                <a:solidFill>
                  <a:prstClr val="black"/>
                </a:solidFill>
                <a:latin typeface="Comic Sans MS" pitchFamily="66" charset="0"/>
              </a:rPr>
              <a:t>5.78</a:t>
            </a:r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 = x</a:t>
            </a:r>
            <a:endParaRPr lang="en-IE" dirty="0"/>
          </a:p>
        </p:txBody>
      </p:sp>
      <p:sp>
        <p:nvSpPr>
          <p:cNvPr id="21" name="Rectangle 20"/>
          <p:cNvSpPr/>
          <p:nvPr/>
        </p:nvSpPr>
        <p:spPr>
          <a:xfrm>
            <a:off x="1907704" y="4613066"/>
            <a:ext cx="15632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prstClr val="black"/>
                </a:solidFill>
                <a:latin typeface="Comic Sans MS" pitchFamily="66" charset="0"/>
              </a:rPr>
              <a:t>x = 604449</a:t>
            </a:r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  <p:bldP spid="8" grpId="0"/>
      <p:bldP spid="9" grpId="0"/>
      <p:bldP spid="10" grpId="0"/>
      <p:bldP spid="14" grpId="0"/>
      <p:bldP spid="15" grpId="0"/>
      <p:bldP spid="17" grpId="0"/>
      <p:bldP spid="18" grpId="0"/>
      <p:bldP spid="19" grpId="0" animBg="1"/>
      <p:bldP spid="20" grpId="0"/>
      <p:bldP spid="21" grpId="0"/>
    </p:bldLst>
  </p:timing>
</p:sld>
</file>

<file path=ppt/theme/theme1.xml><?xml version="1.0" encoding="utf-8"?>
<a:theme xmlns:a="http://schemas.openxmlformats.org/drawingml/2006/main" name="Theme1">
  <a:themeElements>
    <a:clrScheme name="Custom 1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B14C1D"/>
      </a:accent6>
      <a:hlink>
        <a:srgbClr val="FFDE66"/>
      </a:hlink>
      <a:folHlink>
        <a:srgbClr val="D490C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200</TotalTime>
  <Words>593</Words>
  <Application>Microsoft Office PowerPoint</Application>
  <PresentationFormat>On-screen Show (4:3)</PresentationFormat>
  <Paragraphs>163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Century Gothic</vt:lpstr>
      <vt:lpstr>Comic Sans MS</vt:lpstr>
      <vt:lpstr>Trebuchet MS</vt:lpstr>
      <vt:lpstr>Theme1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 Doherty - Maths</dc:creator>
  <cp:lastModifiedBy>Aoife McDonnell</cp:lastModifiedBy>
  <cp:revision>19</cp:revision>
  <dcterms:created xsi:type="dcterms:W3CDTF">2010-09-01T21:33:42Z</dcterms:created>
  <dcterms:modified xsi:type="dcterms:W3CDTF">2019-03-26T15:32:45Z</dcterms:modified>
</cp:coreProperties>
</file>