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handoutMasterIdLst>
    <p:handoutMasterId r:id="rId15"/>
  </p:handoutMasterIdLst>
  <p:sldIdLst>
    <p:sldId id="542" r:id="rId2"/>
    <p:sldId id="532" r:id="rId3"/>
    <p:sldId id="533" r:id="rId4"/>
    <p:sldId id="534" r:id="rId5"/>
    <p:sldId id="535" r:id="rId6"/>
    <p:sldId id="536" r:id="rId7"/>
    <p:sldId id="537" r:id="rId8"/>
    <p:sldId id="543" r:id="rId9"/>
    <p:sldId id="538" r:id="rId10"/>
    <p:sldId id="539" r:id="rId11"/>
    <p:sldId id="540" r:id="rId12"/>
    <p:sldId id="541" r:id="rId13"/>
  </p:sldIdLst>
  <p:sldSz cx="9144000" cy="6858000" type="screen4x3"/>
  <p:notesSz cx="9942513" cy="6761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30">
          <p15:clr>
            <a:srgbClr val="A4A3A4"/>
          </p15:clr>
        </p15:guide>
        <p15:guide id="2" pos="3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990033"/>
    <a:srgbClr val="0070C0"/>
    <a:srgbClr val="4F81BD"/>
    <a:srgbClr val="00FFFF"/>
    <a:srgbClr val="FF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72" autoAdjust="0"/>
    <p:restoredTop sz="86323" autoAdjust="0"/>
  </p:normalViewPr>
  <p:slideViewPr>
    <p:cSldViewPr snapToGrid="0">
      <p:cViewPr varScale="1">
        <p:scale>
          <a:sx n="97" d="100"/>
          <a:sy n="97" d="100"/>
        </p:scale>
        <p:origin x="16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1974" y="-78"/>
      </p:cViewPr>
      <p:guideLst>
        <p:guide orient="horz" pos="2130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>
              <a:latin typeface="Century Gothic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179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7B9C0-DDD6-4B7E-AD23-D87F08D4B54E}" type="datetimeFigureOut">
              <a:rPr lang="en-IE" smtClean="0">
                <a:latin typeface="Century Gothic" pitchFamily="34" charset="0"/>
              </a:rPr>
              <a:pPr/>
              <a:t>26/03/2019</a:t>
            </a:fld>
            <a:endParaRPr lang="en-IE" dirty="0">
              <a:latin typeface="Century Gothic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>
              <a:latin typeface="Century Gothic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179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D6F57-A5A0-4104-9EBE-E00696C58BC2}" type="slidenum">
              <a:rPr lang="en-IE" smtClean="0">
                <a:latin typeface="Century Gothic" pitchFamily="34" charset="0"/>
              </a:rPr>
              <a:pPr/>
              <a:t>‹#›</a:t>
            </a:fld>
            <a:endParaRPr lang="en-IE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77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itchFamily="34" charset="0"/>
              </a:defRPr>
            </a:lvl1pPr>
          </a:lstStyle>
          <a:p>
            <a:fld id="{EDC073D9-6E53-48AA-BD0E-F7D7A0857B06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508000"/>
            <a:ext cx="3379787" cy="2533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252" y="3211553"/>
            <a:ext cx="7954010" cy="304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 Gothic" pitchFamily="34" charset="0"/>
              </a:defRPr>
            </a:lvl1pPr>
          </a:lstStyle>
          <a:p>
            <a:fld id="{5F1F5AF0-F34B-4B2B-A1CB-D990850B7E29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057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F5AF0-F34B-4B2B-A1CB-D990850B7E29}" type="slidenum">
              <a:rPr lang="en-IE" smtClean="0"/>
              <a:pPr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3345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F5AF0-F34B-4B2B-A1CB-D990850B7E29}" type="slidenum">
              <a:rPr lang="en-IE" smtClean="0"/>
              <a:pPr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58373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5" name="Picture 2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9" b="14360"/>
          <a:stretch/>
        </p:blipFill>
        <p:spPr bwMode="auto">
          <a:xfrm>
            <a:off x="8100391" y="6165304"/>
            <a:ext cx="872607" cy="53788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B93E3AA2-FC4A-4421-ADF4-27C268264625}" type="datetimeFigureOut">
              <a:rPr lang="en-IE" smtClean="0"/>
              <a:pPr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F79F11AE-FEA8-4E86-BAC6-BA1A6295265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4.emf"/><Relationship Id="rId4" Type="http://schemas.openxmlformats.org/officeDocument/2006/relationships/oleObject" Target="../embeddings/Microsoft_Excel_97-2003_Worksheet1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6.emf"/><Relationship Id="rId4" Type="http://schemas.openxmlformats.org/officeDocument/2006/relationships/oleObject" Target="../embeddings/Microsoft_Excel_97-2003_Worksheet2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3674839"/>
          </a:xfrm>
        </p:spPr>
        <p:txBody>
          <a:bodyPr>
            <a:normAutofit/>
          </a:bodyPr>
          <a:lstStyle/>
          <a:p>
            <a:r>
              <a:rPr lang="en-IE" sz="5400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</a:t>
            </a: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Coefficient</a:t>
            </a:r>
            <a:b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&amp;</a:t>
            </a:r>
            <a:b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Line of Best Fit</a:t>
            </a:r>
            <a:endParaRPr lang="en-IE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645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866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2764459" y="231482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99" y="751463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64459" y="269005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 rot="4996804">
            <a:off x="5095305" y="401064"/>
            <a:ext cx="397076" cy="3978882"/>
          </a:xfrm>
          <a:prstGeom prst="downArrow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99" y="75146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743699" y="1186085"/>
            <a:ext cx="2277767" cy="12926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to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 CLR</a:t>
            </a:r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calculator to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Clear its Memory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9512" y="1096419"/>
            <a:ext cx="8042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Find the Correlation Coefficient for the following data</a:t>
            </a:r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557418"/>
              </p:ext>
            </p:extLst>
          </p:nvPr>
        </p:nvGraphicFramePr>
        <p:xfrm>
          <a:off x="378314" y="1772912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19074" y="152400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12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-0.00729 -0.24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121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0" grpId="0" animBg="1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702" y="755818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3532574" y="5370655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 rot="5400000">
            <a:off x="6218309" y="-257176"/>
            <a:ext cx="397076" cy="3978882"/>
          </a:xfrm>
          <a:prstGeom prst="downArrow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6743699" y="1186085"/>
            <a:ext cx="2277767" cy="12926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ant to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 CLR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calculator to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Clear its Memory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4" y="765342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58786" y="5699875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572" y="929244"/>
            <a:ext cx="3819649" cy="127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38188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518142"/>
              </p:ext>
            </p:extLst>
          </p:nvPr>
        </p:nvGraphicFramePr>
        <p:xfrm>
          <a:off x="414000" y="94833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38938" y="1582442"/>
            <a:ext cx="2020182" cy="12926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the calculator 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STATS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mode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38188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5807206" y="266695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331" y="737690"/>
            <a:ext cx="432435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748694" y="5338166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657397"/>
              </p:ext>
            </p:extLst>
          </p:nvPr>
        </p:nvGraphicFramePr>
        <p:xfrm>
          <a:off x="414000" y="94833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76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738188"/>
            <a:ext cx="431482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39918" y="5329204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719138"/>
            <a:ext cx="436245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008849"/>
              </p:ext>
            </p:extLst>
          </p:nvPr>
        </p:nvGraphicFramePr>
        <p:xfrm>
          <a:off x="414000" y="94833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18" name="Down Arrow 17"/>
          <p:cNvSpPr/>
          <p:nvPr/>
        </p:nvSpPr>
        <p:spPr>
          <a:xfrm rot="6345643">
            <a:off x="6782816" y="920596"/>
            <a:ext cx="425288" cy="136121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8938" y="1582442"/>
            <a:ext cx="2020182" cy="1015663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to find a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LINE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linking the points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53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738188"/>
            <a:ext cx="431482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39918" y="5329204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719138"/>
            <a:ext cx="436245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 rot="2322790">
            <a:off x="6887783" y="1743248"/>
            <a:ext cx="425288" cy="239129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39918" y="4960251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455" y="677948"/>
            <a:ext cx="43434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3538724" y="5664461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957" y="733024"/>
            <a:ext cx="43434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3538724" y="4970757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12897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5929896" y="3814579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4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29" y="722422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ounded Rectangle 28"/>
          <p:cNvSpPr/>
          <p:nvPr/>
        </p:nvSpPr>
        <p:spPr>
          <a:xfrm>
            <a:off x="3538724" y="4970757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48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58" y="712524"/>
            <a:ext cx="435292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ounded Rectangle 30"/>
          <p:cNvSpPr/>
          <p:nvPr/>
        </p:nvSpPr>
        <p:spPr>
          <a:xfrm>
            <a:off x="3568292" y="5682725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49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186" y="715015"/>
            <a:ext cx="4352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ounded Rectangle 32"/>
          <p:cNvSpPr/>
          <p:nvPr/>
        </p:nvSpPr>
        <p:spPr>
          <a:xfrm>
            <a:off x="2769486" y="5672219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50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711" y="715015"/>
            <a:ext cx="43338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Down Arrow 34"/>
          <p:cNvSpPr/>
          <p:nvPr/>
        </p:nvSpPr>
        <p:spPr>
          <a:xfrm rot="2548254">
            <a:off x="6692230" y="3025493"/>
            <a:ext cx="425288" cy="136121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947391" y="416455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51" name="Picture 1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34" y="733425"/>
            <a:ext cx="4352925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738938" y="1582442"/>
            <a:ext cx="2020182" cy="2123658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Enter each pair of points separated by a comma</a:t>
            </a:r>
          </a:p>
          <a:p>
            <a:pPr lvl="0" algn="ctr"/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Pressing </a:t>
            </a:r>
          </a:p>
          <a:p>
            <a:pPr lvl="0" algn="ctr"/>
            <a:r>
              <a:rPr lang="en-IE" sz="2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DATA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afterwards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720010"/>
              </p:ext>
            </p:extLst>
          </p:nvPr>
        </p:nvGraphicFramePr>
        <p:xfrm>
          <a:off x="414000" y="94833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38" name="Rectangle 37"/>
          <p:cNvSpPr/>
          <p:nvPr/>
        </p:nvSpPr>
        <p:spPr>
          <a:xfrm>
            <a:off x="6754858" y="1571066"/>
            <a:ext cx="2020182" cy="2308324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endParaRPr lang="en-IE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Repeat the process entering all the Data in the table</a:t>
            </a:r>
          </a:p>
          <a:p>
            <a:pPr lvl="0" algn="ctr"/>
            <a:endParaRPr lang="en-IE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4052" name="Picture 2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948" y="732786"/>
            <a:ext cx="43434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3" name="Picture 2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33425"/>
            <a:ext cx="43434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4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83" y="749345"/>
            <a:ext cx="4333875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5" name="Picture 2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572" y="74458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6" name="Picture 2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83" y="767756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7" name="Picture 2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948" y="719138"/>
            <a:ext cx="43434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8" name="Picture 2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186" y="722422"/>
            <a:ext cx="436245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9" name="Picture 2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487" y="737270"/>
            <a:ext cx="4333875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6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4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  <p:bldP spid="17" grpId="0" animBg="1"/>
      <p:bldP spid="19" grpId="0" animBg="1"/>
      <p:bldP spid="22" grpId="0" animBg="1"/>
      <p:bldP spid="29" grpId="0" animBg="1"/>
      <p:bldP spid="31" grpId="0" animBg="1"/>
      <p:bldP spid="33" grpId="0" animBg="1"/>
      <p:bldP spid="35" grpId="0" animBg="1"/>
      <p:bldP spid="36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46504"/>
              </p:ext>
            </p:extLst>
          </p:nvPr>
        </p:nvGraphicFramePr>
        <p:xfrm>
          <a:off x="414000" y="94833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7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335" y="735697"/>
            <a:ext cx="4333875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28871" y="266726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890" y="715015"/>
            <a:ext cx="4352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Down Arrow 17"/>
          <p:cNvSpPr/>
          <p:nvPr/>
        </p:nvSpPr>
        <p:spPr>
          <a:xfrm rot="2275388">
            <a:off x="6767393" y="3026270"/>
            <a:ext cx="425288" cy="211478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803845" y="496138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323" y="721409"/>
            <a:ext cx="43338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5086700" y="5699875"/>
            <a:ext cx="1434290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046" y="755199"/>
            <a:ext cx="43434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748463" y="1559893"/>
            <a:ext cx="2020182" cy="2154436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the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Correlation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Coefficient</a:t>
            </a:r>
          </a:p>
          <a:p>
            <a:pPr lvl="0" algn="ctr"/>
            <a:r>
              <a:rPr lang="en-IE" sz="4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</a:p>
          <a:p>
            <a:pPr lvl="0" algn="ctr"/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Its in Green so press ALPHA first</a:t>
            </a:r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770237" y="1567153"/>
            <a:ext cx="2020182" cy="2585323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endParaRPr lang="en-IE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Correlation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Coefficient</a:t>
            </a:r>
          </a:p>
          <a:p>
            <a:pPr lvl="0" algn="ctr"/>
            <a:endParaRPr lang="en-IE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 -0.775947983</a:t>
            </a:r>
          </a:p>
          <a:p>
            <a:pPr lvl="0"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endParaRPr lang="en-IE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6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8" grpId="1" animBg="1"/>
      <p:bldP spid="15" grpId="0" animBg="1"/>
      <p:bldP spid="20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47713"/>
            <a:ext cx="4333875" cy="53625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281337"/>
              </p:ext>
            </p:extLst>
          </p:nvPr>
        </p:nvGraphicFramePr>
        <p:xfrm>
          <a:off x="414000" y="94833"/>
          <a:ext cx="83160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Rainfall  (x cm)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4.5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2.1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 smtClean="0"/>
                        <a:t>No. of tourists (1000’s</a:t>
                      </a:r>
                      <a:endParaRPr lang="en-IE" sz="1200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8.0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4.2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4.8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9.4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8.6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2.6</a:t>
                      </a:r>
                      <a:endParaRPr lang="en-IE" b="1" dirty="0"/>
                    </a:p>
                  </a:txBody>
                  <a:tcPr anchor="ctr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0975" y="6152138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Correlation Coefficient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28871" y="266726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55182" y="4652351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86700" y="5694738"/>
            <a:ext cx="1434290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 rot="1815846">
            <a:off x="6148296" y="1752156"/>
            <a:ext cx="425288" cy="302992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835825" y="920747"/>
            <a:ext cx="2022719" cy="4616649"/>
            <a:chOff x="6780057" y="920747"/>
            <a:chExt cx="2022719" cy="4616649"/>
          </a:xfrm>
        </p:grpSpPr>
        <p:sp>
          <p:nvSpPr>
            <p:cNvPr id="12" name="Rectangle 11"/>
            <p:cNvSpPr/>
            <p:nvPr/>
          </p:nvSpPr>
          <p:spPr>
            <a:xfrm>
              <a:off x="6780057" y="2121076"/>
              <a:ext cx="2020182" cy="341632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n-IE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a</a:t>
              </a:r>
            </a:p>
            <a:p>
              <a:pPr lvl="0" algn="ctr"/>
              <a:endParaRPr lang="en-IE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endParaRPr lang="en-IE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r>
                <a:rPr lang="en-IE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= 8.66 </a:t>
              </a:r>
            </a:p>
            <a:p>
              <a:pPr lvl="0" algn="ctr"/>
              <a:endParaRPr lang="en-IE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r>
                <a:rPr lang="en-IE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b</a:t>
              </a:r>
              <a:endParaRPr lang="en-IE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endParaRPr lang="en-IE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endParaRPr lang="en-IE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r>
                <a:rPr lang="en-IE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b = -1.12</a:t>
              </a:r>
              <a:endParaRPr lang="en-IE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endParaRPr lang="en-IE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endParaRPr lang="en-IE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lvl="0" algn="ctr"/>
              <a:r>
                <a:rPr lang="en-IE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Y = 8.66 – 1.12x</a:t>
              </a:r>
              <a:endParaRPr lang="en-IE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782594" y="920747"/>
              <a:ext cx="2020182" cy="1985425"/>
              <a:chOff x="6782594" y="920747"/>
              <a:chExt cx="2020182" cy="1985425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6782594" y="920747"/>
                <a:ext cx="2020182" cy="1200329"/>
              </a:xfrm>
              <a:prstGeom prst="rect">
                <a:avLst/>
              </a:prstGeom>
              <a:solidFill>
                <a:srgbClr val="FFFF00"/>
              </a:solidFill>
              <a:ln w="762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lvl="0" algn="ctr"/>
                <a:endParaRPr lang="en-IE" dirty="0" smtClean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lvl="0" algn="ctr"/>
                <a:r>
                  <a:rPr lang="en-IE" dirty="0" smtClean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Line of Best Fit</a:t>
                </a:r>
              </a:p>
              <a:p>
                <a:pPr lvl="0" algn="ctr"/>
                <a:r>
                  <a:rPr lang="en-IE" dirty="0" smtClean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Y = a + </a:t>
                </a:r>
                <a:r>
                  <a:rPr lang="en-IE" dirty="0" err="1" smtClean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bx</a:t>
                </a:r>
                <a:endParaRPr lang="en-IE" dirty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lvl="0" algn="ctr"/>
                <a:endParaRPr lang="en-IE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20" t="14052" r="6789" b="13980"/>
              <a:stretch/>
            </p:blipFill>
            <p:spPr bwMode="auto">
              <a:xfrm>
                <a:off x="6862413" y="2614180"/>
                <a:ext cx="792000" cy="291992"/>
              </a:xfrm>
              <a:prstGeom prst="roundRect">
                <a:avLst>
                  <a:gd name="adj" fmla="val 42764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4629" y="2643689"/>
                <a:ext cx="635507" cy="262483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8" t="27221" r="19996" b="6786"/>
          <a:stretch/>
        </p:blipFill>
        <p:spPr bwMode="auto">
          <a:xfrm>
            <a:off x="8472058" y="2659642"/>
            <a:ext cx="328181" cy="238910"/>
          </a:xfrm>
          <a:prstGeom prst="roundRect">
            <a:avLst>
              <a:gd name="adj" fmla="val 37399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0" t="14052" r="6789" b="13980"/>
          <a:stretch/>
        </p:blipFill>
        <p:spPr bwMode="auto">
          <a:xfrm>
            <a:off x="6912125" y="3829991"/>
            <a:ext cx="792000" cy="291992"/>
          </a:xfrm>
          <a:prstGeom prst="roundRect">
            <a:avLst>
              <a:gd name="adj" fmla="val 4276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24341" y="3859500"/>
            <a:ext cx="635507" cy="262483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8" t="27221" r="19996" b="6786"/>
          <a:stretch/>
        </p:blipFill>
        <p:spPr bwMode="auto">
          <a:xfrm>
            <a:off x="8460367" y="3871286"/>
            <a:ext cx="328181" cy="238910"/>
          </a:xfrm>
          <a:prstGeom prst="roundRect">
            <a:avLst>
              <a:gd name="adj" fmla="val 37399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32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18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323528" y="332656"/>
            <a:ext cx="152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u="sng" dirty="0">
                <a:solidFill>
                  <a:srgbClr val="C00000"/>
                </a:solidFill>
                <a:latin typeface="Comic Sans MS" pitchFamily="66" charset="0"/>
              </a:rPr>
              <a:t>Questions</a:t>
            </a:r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457200" y="692696"/>
            <a:ext cx="79851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1.	The marks of 7 pupils in two Maths papers are as follows :</a:t>
            </a:r>
          </a:p>
        </p:txBody>
      </p:sp>
      <p:graphicFrame>
        <p:nvGraphicFramePr>
          <p:cNvPr id="1269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701418"/>
              </p:ext>
            </p:extLst>
          </p:nvPr>
        </p:nvGraphicFramePr>
        <p:xfrm>
          <a:off x="1403648" y="1072505"/>
          <a:ext cx="6596063" cy="988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4" imgW="2219454" imgH="333368" progId="Excel.Sheet.8">
                  <p:embed/>
                </p:oleObj>
              </mc:Choice>
              <mc:Fallback>
                <p:oleObj name="Worksheet" r:id="rId4" imgW="2219454" imgH="333368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072505"/>
                        <a:ext cx="6596063" cy="9883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457200" y="2132856"/>
            <a:ext cx="6040438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a)	Plot the marks on a scatter graph.</a:t>
            </a:r>
          </a:p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	(Paper 1 marks on the horizontal axis and </a:t>
            </a:r>
          </a:p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	Paper 2 marks on the vertical axis)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457200" y="3356992"/>
            <a:ext cx="7637027" cy="2246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b)	Is there any correlation between the marks on Paper 1</a:t>
            </a:r>
          </a:p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	and Paper 2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?</a:t>
            </a:r>
          </a:p>
          <a:p>
            <a:endParaRPr lang="en-GB" sz="2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lvl="1" indent="-457200">
              <a:buAutoNum type="alphaLcParenR" startAt="3"/>
            </a:pP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Use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your calculator to find the Correlation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coefficient</a:t>
            </a:r>
          </a:p>
          <a:p>
            <a:pPr marL="0" lvl="1"/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  <a:p>
            <a:pPr marL="0" lvl="1"/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d)        Find the equation of the Line of Best Fit for the data</a:t>
            </a:r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  <a:p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2209800" y="6172200"/>
            <a:ext cx="5387975" cy="406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>
                <a:solidFill>
                  <a:schemeClr val="tx2"/>
                </a:solidFill>
                <a:latin typeface="Comic Sans MS" pitchFamily="66" charset="0"/>
              </a:rPr>
              <a:t>Objective :  To practise stating correlation.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57200" y="5455196"/>
            <a:ext cx="850220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marL="457200" indent="-457200">
              <a:buAutoNum type="alphaLcParenR" startAt="5"/>
            </a:pP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 Eve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achieves a score of 6 on Test A. 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Use the line of best fit</a:t>
            </a:r>
          </a:p>
          <a:p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       to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give an estimate of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her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score on Test B.</a:t>
            </a:r>
          </a:p>
        </p:txBody>
      </p:sp>
    </p:spTree>
    <p:extLst>
      <p:ext uri="{BB962C8B-B14F-4D97-AF65-F5344CB8AC3E}">
        <p14:creationId xmlns:p14="http://schemas.microsoft.com/office/powerpoint/2010/main" val="422855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1235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u="sng">
                <a:solidFill>
                  <a:schemeClr val="tx2"/>
                </a:solidFill>
                <a:latin typeface="Comic Sans MS" pitchFamily="66" charset="0"/>
              </a:rPr>
              <a:t>Answers</a:t>
            </a:r>
            <a:endParaRPr lang="en-GB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28600" y="533400"/>
            <a:ext cx="7402513" cy="7016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FFFF00"/>
                </a:solidFill>
                <a:latin typeface="Comic Sans MS" pitchFamily="66" charset="0"/>
              </a:rPr>
              <a:t>1.	Yes there is positive correlation between Paper1 and </a:t>
            </a:r>
          </a:p>
          <a:p>
            <a:r>
              <a:rPr lang="en-GB" sz="2000">
                <a:solidFill>
                  <a:srgbClr val="FFFF00"/>
                </a:solidFill>
                <a:latin typeface="Comic Sans MS" pitchFamily="66" charset="0"/>
              </a:rPr>
              <a:t>	Paper 2.</a:t>
            </a:r>
          </a:p>
        </p:txBody>
      </p:sp>
      <p:graphicFrame>
        <p:nvGraphicFramePr>
          <p:cNvPr id="129028" name="Object 4"/>
          <p:cNvGraphicFramePr>
            <a:graphicFrameLocks noChangeAspect="1"/>
          </p:cNvGraphicFramePr>
          <p:nvPr/>
        </p:nvGraphicFramePr>
        <p:xfrm>
          <a:off x="231775" y="1355725"/>
          <a:ext cx="8572500" cy="482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Worksheet" r:id="rId3" imgW="8811113" imgH="4962805" progId="Excel.Sheet.8">
                  <p:embed/>
                </p:oleObj>
              </mc:Choice>
              <mc:Fallback>
                <p:oleObj name="Worksheet" r:id="rId3" imgW="8811113" imgH="4962805" progId="Excel.Sheet.8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1355725"/>
                        <a:ext cx="8572500" cy="482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260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179512" y="260648"/>
            <a:ext cx="8640960" cy="1846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marL="457200" indent="-457200">
              <a:buAutoNum type="arabicPeriod" startAt="2"/>
            </a:pP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Top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Gear are doing a review of cars. 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The table 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below shows </a:t>
            </a:r>
            <a:endParaRPr lang="en-GB" sz="2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 the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engine size of a car in litres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and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the distance it travelled in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 km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on one litre of petrol.</a:t>
            </a:r>
          </a:p>
          <a:p>
            <a:endParaRPr lang="en-GB" sz="1050" dirty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  Top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Gear want to know if there is any correlation between</a:t>
            </a:r>
          </a:p>
          <a:p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   engine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size and distance travelled.</a:t>
            </a:r>
          </a:p>
        </p:txBody>
      </p:sp>
      <p:graphicFrame>
        <p:nvGraphicFramePr>
          <p:cNvPr id="1280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992880"/>
              </p:ext>
            </p:extLst>
          </p:nvPr>
        </p:nvGraphicFramePr>
        <p:xfrm>
          <a:off x="1331640" y="2060848"/>
          <a:ext cx="6723063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Worksheet" r:id="rId4" imgW="2809815" imgH="333368" progId="Excel.Sheet.8">
                  <p:embed/>
                </p:oleObj>
              </mc:Choice>
              <mc:Fallback>
                <p:oleObj name="Worksheet" r:id="rId4" imgW="2809815" imgH="333368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060848"/>
                        <a:ext cx="6723063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2855158"/>
            <a:ext cx="5187639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a)	Plot the marks on a scatter graph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.</a:t>
            </a:r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23528" y="3212976"/>
            <a:ext cx="8568000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b)	Is there any correlation between the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Engine Size and Distance</a:t>
            </a:r>
          </a:p>
          <a:p>
            <a:endParaRPr lang="en-GB" sz="2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lvl="1" indent="-457200">
              <a:buAutoNum type="alphaLcParenR" startAt="3"/>
            </a:pP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     Use 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your calculator to find the Correlation </a:t>
            </a:r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coefficient</a:t>
            </a:r>
          </a:p>
          <a:p>
            <a:pPr marL="0" lvl="1"/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  <a:p>
            <a:pPr marL="0" lvl="1"/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d)        Find the equation of the Line of Best Fit for the data</a:t>
            </a:r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  <a:p>
            <a:endParaRPr lang="en-GB" sz="2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23528" y="5013176"/>
            <a:ext cx="850220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  <a:latin typeface="Comic Sans MS" pitchFamily="66" charset="0"/>
              </a:rPr>
              <a:t>e)</a:t>
            </a:r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	A car has a 2.3 litre engine.  How far would you expect </a:t>
            </a:r>
          </a:p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	it to go on one litre of petrol ?</a:t>
            </a:r>
          </a:p>
        </p:txBody>
      </p:sp>
    </p:spTree>
    <p:extLst>
      <p:ext uri="{BB962C8B-B14F-4D97-AF65-F5344CB8AC3E}">
        <p14:creationId xmlns:p14="http://schemas.microsoft.com/office/powerpoint/2010/main" val="31154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050" name="Object 2"/>
          <p:cNvGraphicFramePr>
            <a:graphicFrameLocks noChangeAspect="1"/>
          </p:cNvGraphicFramePr>
          <p:nvPr/>
        </p:nvGraphicFramePr>
        <p:xfrm>
          <a:off x="611188" y="1062038"/>
          <a:ext cx="7815262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Worksheet" r:id="rId3" imgW="7820220" imgH="5400996" progId="Excel.Sheet.8">
                  <p:embed/>
                </p:oleObj>
              </mc:Choice>
              <mc:Fallback>
                <p:oleObj name="Worksheet" r:id="rId3" imgW="7820220" imgH="540099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062038"/>
                        <a:ext cx="7815262" cy="539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192088" y="93663"/>
            <a:ext cx="1235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u="sng">
                <a:solidFill>
                  <a:schemeClr val="tx2"/>
                </a:solidFill>
                <a:latin typeface="Comic Sans MS" pitchFamily="66" charset="0"/>
              </a:rPr>
              <a:t>Answers</a:t>
            </a:r>
            <a:endParaRPr lang="en-GB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1371600" y="228600"/>
            <a:ext cx="6477000" cy="7016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>
                <a:solidFill>
                  <a:srgbClr val="FFFF00"/>
                </a:solidFill>
                <a:latin typeface="Comic Sans MS" pitchFamily="66" charset="0"/>
              </a:rPr>
              <a:t>2.  Yes there is negative correlation between engine size and the distance travelled on one litre of petrol.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70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4198</TotalTime>
  <Words>473</Words>
  <Application>Microsoft Office PowerPoint</Application>
  <PresentationFormat>On-screen Show (4:3)</PresentationFormat>
  <Paragraphs>231</Paragraphs>
  <Slides>12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Comic Sans MS</vt:lpstr>
      <vt:lpstr>Tahoma</vt:lpstr>
      <vt:lpstr>Trebuchet MS</vt:lpstr>
      <vt:lpstr>Theme1</vt:lpstr>
      <vt:lpstr>Worksheet</vt:lpstr>
      <vt:lpstr>Finding Correlation Coefficient &amp;  Line of Best Fit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Pádraic</dc:creator>
  <cp:lastModifiedBy>Aoife McDonnell</cp:lastModifiedBy>
  <cp:revision>345</cp:revision>
  <cp:lastPrinted>2011-09-22T12:02:55Z</cp:lastPrinted>
  <dcterms:created xsi:type="dcterms:W3CDTF">2011-06-01T08:45:02Z</dcterms:created>
  <dcterms:modified xsi:type="dcterms:W3CDTF">2019-03-26T15:26:56Z</dcterms:modified>
</cp:coreProperties>
</file>