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E113549-02E4-4A38-B4F9-D5F57F980C4C}" type="datetimeFigureOut">
              <a:rPr lang="en-IE" smtClean="0"/>
              <a:pPr/>
              <a:t>04/07/2015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IE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090E62AF-D47A-4689-97C1-44DDFAB9BF76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The Novel Workbook</a:t>
            </a:r>
            <a:br>
              <a:rPr lang="en-IE" dirty="0" smtClean="0"/>
            </a:br>
            <a:endParaRPr lang="en-I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1052736"/>
            <a:ext cx="712879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E" sz="3200" b="1" dirty="0" smtClean="0"/>
              <a:t>Make Connections</a:t>
            </a:r>
            <a:endParaRPr lang="en-IE" sz="3200" dirty="0" smtClean="0"/>
          </a:p>
          <a:p>
            <a:pPr lvl="0" fontAlgn="ctr"/>
            <a:r>
              <a:rPr lang="en-IE" sz="3200" i="1" dirty="0" smtClean="0"/>
              <a:t>This reminds me of a time when I ___________</a:t>
            </a:r>
            <a:endParaRPr lang="en-IE" sz="3200" dirty="0" smtClean="0"/>
          </a:p>
          <a:p>
            <a:pPr lvl="0" fontAlgn="ctr"/>
            <a:r>
              <a:rPr lang="en-IE" sz="3200" i="1" dirty="0" smtClean="0"/>
              <a:t>I know about this topic because I ___________</a:t>
            </a:r>
            <a:endParaRPr lang="en-IE" sz="3200" dirty="0" smtClean="0"/>
          </a:p>
          <a:p>
            <a:pPr lvl="0" fontAlgn="ctr"/>
            <a:r>
              <a:rPr lang="en-IE" sz="3200" i="1" dirty="0" smtClean="0"/>
              <a:t>The setting of this book is just like ___________</a:t>
            </a:r>
            <a:endParaRPr lang="en-IE" sz="3200" dirty="0" smtClean="0"/>
          </a:p>
          <a:p>
            <a:pPr lvl="0" fontAlgn="ctr"/>
            <a:r>
              <a:rPr lang="en-IE" sz="3200" i="1" dirty="0" smtClean="0"/>
              <a:t>This book is something like ___________</a:t>
            </a:r>
            <a:endParaRPr lang="en-IE" sz="3200" dirty="0" smtClean="0"/>
          </a:p>
          <a:p>
            <a:pPr lvl="0" fontAlgn="ctr"/>
            <a:r>
              <a:rPr lang="en-IE" sz="3200" i="1" dirty="0" smtClean="0"/>
              <a:t>What's going on in this book is just like what's happening in ___________</a:t>
            </a:r>
            <a:endParaRPr lang="en-IE" sz="3200" dirty="0" smtClean="0"/>
          </a:p>
          <a:p>
            <a:endParaRPr lang="en-I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756084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E" sz="2800" b="1" dirty="0" smtClean="0"/>
              <a:t>Ask Questions</a:t>
            </a:r>
            <a:endParaRPr lang="en-IE" sz="2800" dirty="0" smtClean="0"/>
          </a:p>
          <a:p>
            <a:pPr lvl="0" fontAlgn="ctr"/>
            <a:r>
              <a:rPr lang="en-IE" sz="2800" i="1" dirty="0" smtClean="0"/>
              <a:t>Before I read this text, I wonder about ___________</a:t>
            </a:r>
            <a:endParaRPr lang="en-IE" sz="2800" dirty="0" smtClean="0"/>
          </a:p>
          <a:p>
            <a:pPr lvl="0" fontAlgn="ctr"/>
            <a:r>
              <a:rPr lang="en-IE" sz="2800" i="1" dirty="0" smtClean="0"/>
              <a:t>While I'm reading, I try to figure out ___________</a:t>
            </a:r>
            <a:endParaRPr lang="en-IE" sz="2800" dirty="0" smtClean="0"/>
          </a:p>
          <a:p>
            <a:pPr lvl="0" fontAlgn="ctr"/>
            <a:r>
              <a:rPr lang="en-IE" sz="2800" i="1" dirty="0" smtClean="0"/>
              <a:t>After I read, I ask myself ___________</a:t>
            </a:r>
            <a:endParaRPr lang="en-IE" sz="2800" dirty="0" smtClean="0"/>
          </a:p>
          <a:p>
            <a:pPr lvl="0" fontAlgn="ctr"/>
            <a:r>
              <a:rPr lang="en-IE" sz="2800" i="1" dirty="0" smtClean="0"/>
              <a:t>I wonder why___________</a:t>
            </a:r>
            <a:endParaRPr lang="en-IE" sz="2800" dirty="0" smtClean="0"/>
          </a:p>
          <a:p>
            <a:pPr lvl="0" fontAlgn="ctr"/>
            <a:r>
              <a:rPr lang="en-IE" sz="2800" i="1" dirty="0" smtClean="0"/>
              <a:t>What does this word mean? </a:t>
            </a:r>
            <a:endParaRPr lang="en-IE" sz="2800" dirty="0" smtClean="0"/>
          </a:p>
          <a:p>
            <a:pPr lvl="0" fontAlgn="ctr"/>
            <a:r>
              <a:rPr lang="en-IE" sz="2800" i="1" dirty="0" smtClean="0"/>
              <a:t>Why did ____________ do that? </a:t>
            </a:r>
            <a:endParaRPr lang="en-IE" sz="2800" dirty="0" smtClean="0"/>
          </a:p>
          <a:p>
            <a:pPr lvl="0" fontAlgn="ctr"/>
            <a:r>
              <a:rPr lang="en-IE" sz="2800" i="1" dirty="0" smtClean="0"/>
              <a:t>What is going to happen next? </a:t>
            </a:r>
            <a:endParaRPr lang="en-IE" sz="2800" dirty="0" smtClean="0"/>
          </a:p>
          <a:p>
            <a:pPr lvl="0" fontAlgn="ctr"/>
            <a:r>
              <a:rPr lang="en-IE" sz="2800" i="1" dirty="0" smtClean="0"/>
              <a:t>Why did the author put that part in there? </a:t>
            </a:r>
            <a:endParaRPr lang="en-IE" sz="2800" dirty="0" smtClean="0"/>
          </a:p>
          <a:p>
            <a:pPr lvl="0" fontAlgn="ctr"/>
            <a:r>
              <a:rPr lang="en-IE" sz="2800" i="1" dirty="0" smtClean="0"/>
              <a:t>I have questions about this part because it doesn't make sense. I need to make sure I read it right. If I reread and fix a mistake, that might answer my question</a:t>
            </a:r>
            <a:r>
              <a:rPr lang="en-IE" sz="3200" i="1" dirty="0" smtClean="0"/>
              <a:t>. </a:t>
            </a:r>
            <a:endParaRPr lang="en-IE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64704"/>
            <a:ext cx="712879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E" sz="3200" b="1" dirty="0" smtClean="0"/>
              <a:t>Visualize</a:t>
            </a:r>
            <a:endParaRPr lang="en-IE" sz="3200" dirty="0" smtClean="0"/>
          </a:p>
          <a:p>
            <a:pPr lvl="0" fontAlgn="ctr"/>
            <a:r>
              <a:rPr lang="en-IE" sz="3200" i="1" dirty="0" smtClean="0"/>
              <a:t>The author gives me a picture in my mind when he or she describes ___________</a:t>
            </a:r>
            <a:endParaRPr lang="en-IE" sz="3200" dirty="0" smtClean="0"/>
          </a:p>
          <a:p>
            <a:pPr lvl="0" fontAlgn="ctr"/>
            <a:r>
              <a:rPr lang="en-IE" sz="3200" i="1" dirty="0" smtClean="0"/>
              <a:t>I can really see what the author talks about when he or she ___________</a:t>
            </a:r>
            <a:endParaRPr lang="en-IE" sz="3200" dirty="0" smtClean="0"/>
          </a:p>
          <a:p>
            <a:pPr lvl="0" fontAlgn="ctr"/>
            <a:r>
              <a:rPr lang="en-IE" sz="3200" i="1" dirty="0" smtClean="0"/>
              <a:t>I can draw a picture of what the author describes. </a:t>
            </a:r>
            <a:endParaRPr lang="en-IE" sz="3200" dirty="0" smtClean="0"/>
          </a:p>
          <a:p>
            <a:endParaRPr lang="en-I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748883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E" sz="2000" b="1" dirty="0" smtClean="0"/>
              <a:t>Determine Text Importance</a:t>
            </a:r>
            <a:endParaRPr lang="en-IE" sz="2000" dirty="0" smtClean="0"/>
          </a:p>
          <a:p>
            <a:pPr marL="457200" lvl="0" indent="-457200" fontAlgn="ctr">
              <a:buFont typeface="+mj-lt"/>
              <a:buAutoNum type="arabicPeriod"/>
            </a:pPr>
            <a:r>
              <a:rPr lang="en-IE" sz="2000" i="1" dirty="0" smtClean="0"/>
              <a:t>I know these parts of the story are important because they match my purpose for reading, which was ___________</a:t>
            </a:r>
            <a:endParaRPr lang="en-IE" sz="2000" dirty="0" smtClean="0"/>
          </a:p>
          <a:p>
            <a:pPr marL="457200" lvl="0" indent="-457200" fontAlgn="ctr">
              <a:buFont typeface="+mj-lt"/>
              <a:buAutoNum type="arabicPeriod"/>
            </a:pPr>
            <a:r>
              <a:rPr lang="en-IE" sz="2000" i="1" dirty="0" smtClean="0"/>
              <a:t>I believe the author thinks ____________ is important because ___________</a:t>
            </a:r>
            <a:endParaRPr lang="en-IE" sz="2000" dirty="0" smtClean="0"/>
          </a:p>
          <a:p>
            <a:pPr marL="457200" lvl="0" indent="-457200" fontAlgn="ctr">
              <a:buFont typeface="+mj-lt"/>
              <a:buAutoNum type="arabicPeriod"/>
            </a:pPr>
            <a:r>
              <a:rPr lang="en-IE" sz="2000" i="1" dirty="0" smtClean="0"/>
              <a:t>I think the author's opinion about _____ is ______ because </a:t>
            </a:r>
            <a:r>
              <a:rPr lang="en-IE" sz="2000" i="1" dirty="0" err="1" smtClean="0"/>
              <a:t>â</a:t>
            </a:r>
            <a:r>
              <a:rPr lang="en-IE" sz="2000" i="1" smtClean="0"/>
              <a:t>€¦</a:t>
            </a:r>
            <a:endParaRPr lang="en-IE" sz="2000" smtClean="0"/>
          </a:p>
          <a:p>
            <a:pPr marL="457200" lvl="0" indent="-457200" fontAlgn="ctr">
              <a:buFont typeface="+mj-lt"/>
              <a:buAutoNum type="arabicPeriod"/>
            </a:pPr>
            <a:r>
              <a:rPr lang="en-IE" sz="2000" i="1" smtClean="0"/>
              <a:t>This text uses the (cause/effect, problem/solution, description, compare/contrast, sequence/steps in a process) text structure. I can use a graphic organizer to help me understand it. </a:t>
            </a:r>
            <a:endParaRPr lang="en-IE" sz="2000" smtClean="0"/>
          </a:p>
          <a:p>
            <a:pPr marL="457200" lvl="0" indent="-457200" fontAlgn="ctr">
              <a:buFont typeface="+mj-lt"/>
              <a:buAutoNum type="arabicPeriod"/>
            </a:pPr>
            <a:r>
              <a:rPr lang="en-IE" sz="2000" i="1" smtClean="0"/>
              <a:t>I see lots of information right here. I need to identify which parts are important and which parts are just interesting. </a:t>
            </a:r>
            <a:endParaRPr lang="en-IE" sz="2000" smtClean="0"/>
          </a:p>
          <a:p>
            <a:pPr marL="457200" lvl="0" indent="-457200" fontAlgn="ctr">
              <a:buFont typeface="+mj-lt"/>
              <a:buAutoNum type="arabicPeriod"/>
            </a:pPr>
            <a:r>
              <a:rPr lang="en-IE" sz="2000" i="1" smtClean="0"/>
              <a:t>All these ideas are important, but I think some are more important than others. I need to determine which ideas are the most important. </a:t>
            </a:r>
            <a:endParaRPr lang="en-IE" sz="2000" smtClean="0"/>
          </a:p>
          <a:p>
            <a:pPr marL="457200" lvl="0" indent="-457200" fontAlgn="ctr">
              <a:buFont typeface="+mj-lt"/>
              <a:buAutoNum type="arabicPeriod"/>
            </a:pPr>
            <a:r>
              <a:rPr lang="en-IE" sz="2000" i="1" smtClean="0"/>
              <a:t>This (chart, table, graph, time line) helps me understand that â€¦</a:t>
            </a:r>
            <a:endParaRPr lang="en-IE" sz="2000" smtClean="0"/>
          </a:p>
          <a:p>
            <a:pPr marL="457200" lvl="0" indent="-457200" fontAlgn="ctr">
              <a:buFont typeface="+mj-lt"/>
              <a:buAutoNum type="arabicPeriod"/>
            </a:pPr>
            <a:r>
              <a:rPr lang="en-IE" sz="2000" i="1" smtClean="0"/>
              <a:t>These (boldfaced words, font changes, bullets, captions) help me locate what is important.</a:t>
            </a:r>
            <a:endParaRPr lang="en-IE" sz="2000" smtClean="0"/>
          </a:p>
          <a:p>
            <a:pPr marL="457200" lvl="0" indent="-457200" fontAlgn="ctr">
              <a:buFont typeface="+mj-lt"/>
              <a:buAutoNum type="arabicPeriod"/>
            </a:pPr>
            <a:r>
              <a:rPr lang="en-IE" sz="2000" i="1" smtClean="0"/>
              <a:t>Let me take the big ideas and summarize the text</a:t>
            </a:r>
            <a:r>
              <a:rPr lang="en-IE" sz="3200" i="1" smtClean="0"/>
              <a:t>. </a:t>
            </a:r>
            <a:endParaRPr lang="en-IE" sz="3200" smtClean="0"/>
          </a:p>
          <a:p>
            <a:endParaRPr lang="en-I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052736"/>
            <a:ext cx="712879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E" sz="2800" b="1" smtClean="0"/>
              <a:t>Make Inferences</a:t>
            </a:r>
            <a:endParaRPr lang="en-IE" sz="2800" smtClean="0"/>
          </a:p>
          <a:p>
            <a:pPr lvl="0" fontAlgn="ctr"/>
            <a:r>
              <a:rPr lang="en-IE" sz="2800" i="1" smtClean="0"/>
              <a:t>The author says this, but means ___________</a:t>
            </a:r>
            <a:endParaRPr lang="en-IE" sz="2800" smtClean="0"/>
          </a:p>
          <a:p>
            <a:pPr lvl="0" fontAlgn="ctr"/>
            <a:r>
              <a:rPr lang="en-IE" sz="2800" i="1" smtClean="0"/>
              <a:t>If I read between the lines, the author tells me that ___________</a:t>
            </a:r>
            <a:endParaRPr lang="en-IE" sz="2800" smtClean="0"/>
          </a:p>
          <a:p>
            <a:pPr lvl="0" fontAlgn="ctr"/>
            <a:r>
              <a:rPr lang="en-IE" sz="2800" i="1" smtClean="0"/>
              <a:t>The clues to prove my inference are ___________</a:t>
            </a:r>
            <a:endParaRPr lang="en-IE" sz="2800" smtClean="0"/>
          </a:p>
          <a:p>
            <a:pPr lvl="0" fontAlgn="ctr"/>
            <a:r>
              <a:rPr lang="en-IE" sz="2800" i="1" smtClean="0"/>
              <a:t>Because of what the author said, I know that ___________</a:t>
            </a:r>
            <a:endParaRPr lang="en-IE" sz="2800" smtClean="0"/>
          </a:p>
          <a:p>
            <a:pPr lvl="0" fontAlgn="ctr"/>
            <a:r>
              <a:rPr lang="en-IE" sz="2800" i="1" smtClean="0"/>
              <a:t>From the clues or information the author gives, I can conclude that ___________</a:t>
            </a:r>
            <a:endParaRPr lang="en-IE" sz="2800" smtClean="0"/>
          </a:p>
          <a:p>
            <a:pPr lvl="0" fontAlgn="ctr"/>
            <a:r>
              <a:rPr lang="en-IE" sz="2800" i="1" smtClean="0"/>
              <a:t>I think that ____________ will happen next because the author says ____________.</a:t>
            </a:r>
            <a:endParaRPr lang="en-IE"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052736"/>
            <a:ext cx="712879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E" sz="2800" b="1" smtClean="0"/>
              <a:t>Synthesize</a:t>
            </a:r>
            <a:endParaRPr lang="en-IE" sz="2800" smtClean="0"/>
          </a:p>
          <a:p>
            <a:pPr lvl="0" fontAlgn="ctr"/>
            <a:r>
              <a:rPr lang="en-IE" sz="2800" i="1" smtClean="0"/>
              <a:t>This story or passage is really about___________My views on this are___________</a:t>
            </a:r>
            <a:endParaRPr lang="en-IE" sz="2800" smtClean="0"/>
          </a:p>
          <a:p>
            <a:pPr lvl="0" fontAlgn="ctr"/>
            <a:r>
              <a:rPr lang="en-IE" sz="2800" i="1" smtClean="0"/>
              <a:t>My opinion of _________ is ___________</a:t>
            </a:r>
            <a:endParaRPr lang="en-IE" sz="2800" smtClean="0"/>
          </a:p>
          <a:p>
            <a:pPr lvl="0" fontAlgn="ctr"/>
            <a:r>
              <a:rPr lang="en-IE" sz="2800" i="1" smtClean="0"/>
              <a:t>I first thought ________ about the topic. Now I think ___________</a:t>
            </a:r>
            <a:endParaRPr lang="en-IE" sz="2800" smtClean="0"/>
          </a:p>
          <a:p>
            <a:pPr lvl="0" fontAlgn="ctr"/>
            <a:r>
              <a:rPr lang="en-IE" sz="2800" i="1" smtClean="0"/>
              <a:t>I've read a lot of information. Let me stop and think about this for a minute. </a:t>
            </a:r>
            <a:endParaRPr lang="en-IE" sz="2800" smtClean="0"/>
          </a:p>
          <a:p>
            <a:pPr lvl="0" fontAlgn="ctr"/>
            <a:r>
              <a:rPr lang="en-IE" sz="2800" i="1" smtClean="0"/>
              <a:t>My judgment of this information is ___________</a:t>
            </a:r>
            <a:endParaRPr lang="en-IE" sz="2800" smtClean="0"/>
          </a:p>
          <a:p>
            <a:pPr lvl="0" fontAlgn="ctr"/>
            <a:r>
              <a:rPr lang="en-IE" sz="2800" i="1" smtClean="0"/>
              <a:t>From this information, I can generalize that ___________</a:t>
            </a:r>
            <a:endParaRPr lang="en-IE" sz="2800" smtClean="0"/>
          </a:p>
          <a:p>
            <a:endParaRPr lang="en-IE"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404664"/>
            <a:ext cx="66247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IE" sz="2400" b="1" smtClean="0"/>
              <a:t>Knowledge</a:t>
            </a:r>
            <a:r>
              <a:rPr lang="en-IE" sz="2400" smtClean="0"/>
              <a:t> (identification and recall of information): </a:t>
            </a:r>
          </a:p>
          <a:p>
            <a:pPr marL="457200" indent="-457200"/>
            <a:r>
              <a:rPr lang="en-IE" sz="2400" smtClean="0"/>
              <a:t>“Who, what, when, where, how…?” </a:t>
            </a:r>
          </a:p>
          <a:p>
            <a:pPr marL="457200" indent="-457200"/>
            <a:r>
              <a:rPr lang="en-IE" sz="2400" smtClean="0"/>
              <a:t>“Describe…” </a:t>
            </a:r>
          </a:p>
          <a:p>
            <a:pPr marL="457200" indent="-457200"/>
            <a:endParaRPr lang="en-IE" sz="2400" b="1" smtClean="0"/>
          </a:p>
          <a:p>
            <a:pPr marL="457200" indent="-457200"/>
            <a:r>
              <a:rPr lang="en-IE" sz="2400" b="1" smtClean="0"/>
              <a:t>Comprehension</a:t>
            </a:r>
            <a:r>
              <a:rPr lang="en-IE" sz="2400" smtClean="0"/>
              <a:t> (organization and selection of facts and ideas): </a:t>
            </a:r>
          </a:p>
          <a:p>
            <a:pPr marL="457200" indent="-457200"/>
            <a:r>
              <a:rPr lang="en-IE" sz="2400" smtClean="0"/>
              <a:t>“Retell…” </a:t>
            </a:r>
          </a:p>
          <a:p>
            <a:pPr marL="457200" indent="-457200"/>
            <a:r>
              <a:rPr lang="en-IE" sz="2400" smtClean="0"/>
              <a:t>"Summarize..." </a:t>
            </a:r>
          </a:p>
          <a:p>
            <a:pPr marL="457200" indent="-457200"/>
            <a:endParaRPr lang="en-IE" sz="2400" b="1" smtClean="0"/>
          </a:p>
          <a:p>
            <a:pPr marL="457200" indent="-457200"/>
            <a:r>
              <a:rPr lang="en-IE" sz="2400" b="1" smtClean="0"/>
              <a:t>Application</a:t>
            </a:r>
            <a:r>
              <a:rPr lang="en-IE" sz="2400" smtClean="0"/>
              <a:t> (use of facts, rules and principles): </a:t>
            </a:r>
          </a:p>
          <a:p>
            <a:pPr marL="457200" indent="-457200"/>
            <a:r>
              <a:rPr lang="en-IE" sz="2400" smtClean="0"/>
              <a:t>“How is…an example of…?” </a:t>
            </a:r>
          </a:p>
          <a:p>
            <a:pPr marL="457200" indent="-457200"/>
            <a:r>
              <a:rPr lang="en-IE" sz="2400" smtClean="0"/>
              <a:t>“How is…related to…?” </a:t>
            </a:r>
          </a:p>
          <a:p>
            <a:pPr marL="457200" indent="-457200"/>
            <a:r>
              <a:rPr lang="en-IE" sz="2400" smtClean="0"/>
              <a:t>“Why is…significant? </a:t>
            </a:r>
            <a:br>
              <a:rPr lang="en-IE" sz="2400" smtClean="0"/>
            </a:br>
            <a:endParaRPr lang="en-IE" sz="24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60648"/>
            <a:ext cx="7272808" cy="7212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smtClean="0"/>
              <a:t>Analysis</a:t>
            </a:r>
            <a:r>
              <a:rPr lang="en-IE" sz="2000" smtClean="0"/>
              <a:t> (separation of a whole into component parts): </a:t>
            </a:r>
          </a:p>
          <a:p>
            <a:r>
              <a:rPr lang="en-IE" sz="2000" smtClean="0"/>
              <a:t>“What are the parts or features of…?” </a:t>
            </a:r>
          </a:p>
          <a:p>
            <a:r>
              <a:rPr lang="en-IE" sz="2000" smtClean="0"/>
              <a:t>“Classify …according to…” </a:t>
            </a:r>
          </a:p>
          <a:p>
            <a:r>
              <a:rPr lang="en-IE" sz="2000" smtClean="0"/>
              <a:t>“Outline / diagram…” </a:t>
            </a:r>
          </a:p>
          <a:p>
            <a:r>
              <a:rPr lang="en-IE" sz="2000" smtClean="0"/>
              <a:t>“How does…compare / contrast with…?” </a:t>
            </a:r>
          </a:p>
          <a:p>
            <a:r>
              <a:rPr lang="en-IE" sz="2000" smtClean="0"/>
              <a:t>“What evidence can you list for…?” </a:t>
            </a:r>
          </a:p>
          <a:p>
            <a:endParaRPr lang="en-IE" sz="2000" b="1" smtClean="0"/>
          </a:p>
          <a:p>
            <a:r>
              <a:rPr lang="en-IE" sz="2000" b="1" smtClean="0"/>
              <a:t>Synthesis</a:t>
            </a:r>
            <a:r>
              <a:rPr lang="en-IE" sz="2000" smtClean="0"/>
              <a:t> (combination of ideas to form a new whole): </a:t>
            </a:r>
          </a:p>
          <a:p>
            <a:r>
              <a:rPr lang="en-IE" sz="2000" smtClean="0"/>
              <a:t>“What would you predict / infer from…?” </a:t>
            </a:r>
          </a:p>
          <a:p>
            <a:r>
              <a:rPr lang="en-IE" sz="2000" smtClean="0"/>
              <a:t>“What ideas can you add to…?” </a:t>
            </a:r>
          </a:p>
          <a:p>
            <a:r>
              <a:rPr lang="en-IE" sz="2000" smtClean="0"/>
              <a:t>“How would you create / design a new…?” </a:t>
            </a:r>
          </a:p>
          <a:p>
            <a:r>
              <a:rPr lang="en-IE" sz="2000" smtClean="0"/>
              <a:t>“What might happen if you combined…?” </a:t>
            </a:r>
          </a:p>
          <a:p>
            <a:r>
              <a:rPr lang="en-IE" sz="2000" smtClean="0"/>
              <a:t>“What solutions would you suggest for…?” </a:t>
            </a:r>
            <a:br>
              <a:rPr lang="en-IE" sz="2000" smtClean="0"/>
            </a:br>
            <a:endParaRPr lang="en-IE" sz="2000" smtClean="0"/>
          </a:p>
          <a:p>
            <a:r>
              <a:rPr lang="en-IE" sz="2000" b="1" smtClean="0"/>
              <a:t>Evaluation</a:t>
            </a:r>
            <a:r>
              <a:rPr lang="en-IE" sz="2000" smtClean="0"/>
              <a:t> (development of opinions, judgments, or decisions): </a:t>
            </a:r>
          </a:p>
          <a:p>
            <a:r>
              <a:rPr lang="en-IE" sz="2000" smtClean="0"/>
              <a:t>“Do you agree…?” </a:t>
            </a:r>
          </a:p>
          <a:p>
            <a:r>
              <a:rPr lang="en-IE" sz="2000" smtClean="0"/>
              <a:t>“What do you think about…?” </a:t>
            </a:r>
          </a:p>
          <a:p>
            <a:r>
              <a:rPr lang="en-IE" sz="2000" smtClean="0"/>
              <a:t>“What is the most important…?” </a:t>
            </a:r>
          </a:p>
          <a:p>
            <a:r>
              <a:rPr lang="en-IE" sz="2000" smtClean="0"/>
              <a:t>“Place the following in order of priority…” </a:t>
            </a:r>
          </a:p>
          <a:p>
            <a:r>
              <a:rPr lang="en-IE" sz="2000" smtClean="0"/>
              <a:t>“How would you decide about…?” </a:t>
            </a:r>
          </a:p>
          <a:p>
            <a:r>
              <a:rPr lang="en-IE" sz="2000" smtClean="0"/>
              <a:t>“What criteria would you use to assess…?” </a:t>
            </a:r>
            <a:br>
              <a:rPr lang="en-IE" sz="2000" smtClean="0"/>
            </a:br>
            <a:endParaRPr lang="en-IE" sz="2000" smtClean="0"/>
          </a:p>
          <a:p>
            <a:endParaRPr lang="en-I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eachingcenter.wustl.edu/sites/teachingcenter.wustl.edu/files/imce/tgstrat_askingqsbloom_07240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280920" cy="64087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1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9552" y="0"/>
            <a:ext cx="806489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46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lumMod val="50000"/>
                <a:tint val="45000"/>
                <a:satMod val="400000"/>
              </a:schemeClr>
            </a:duotone>
          </a:blip>
          <a:srcRect l="21007" t="18500"/>
          <a:stretch>
            <a:fillRect/>
          </a:stretch>
        </p:blipFill>
        <p:spPr>
          <a:xfrm>
            <a:off x="323528" y="332656"/>
            <a:ext cx="8424936" cy="61926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47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25356" b="20734"/>
          <a:stretch>
            <a:fillRect/>
          </a:stretch>
        </p:blipFill>
        <p:spPr>
          <a:xfrm>
            <a:off x="467544" y="188640"/>
            <a:ext cx="8208912" cy="64774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48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22457" t="17450"/>
          <a:stretch>
            <a:fillRect/>
          </a:stretch>
        </p:blipFill>
        <p:spPr>
          <a:xfrm>
            <a:off x="251520" y="0"/>
            <a:ext cx="8208912" cy="67734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49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r="22456" b="19550"/>
          <a:stretch>
            <a:fillRect/>
          </a:stretch>
        </p:blipFill>
        <p:spPr>
          <a:xfrm>
            <a:off x="251520" y="-1"/>
            <a:ext cx="8568952" cy="680746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50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lumMod val="60000"/>
                <a:lumOff val="40000"/>
                <a:tint val="45000"/>
                <a:satMod val="400000"/>
              </a:schemeClr>
            </a:duotone>
          </a:blip>
          <a:srcRect l="22457" t="18500"/>
          <a:stretch>
            <a:fillRect/>
          </a:stretch>
        </p:blipFill>
        <p:spPr>
          <a:xfrm>
            <a:off x="0" y="-1"/>
            <a:ext cx="8604448" cy="659735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5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</a:blip>
          <a:srcRect r="21007" b="19550"/>
          <a:stretch>
            <a:fillRect/>
          </a:stretch>
        </p:blipFill>
        <p:spPr>
          <a:xfrm>
            <a:off x="251520" y="0"/>
            <a:ext cx="8892480" cy="66825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53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</a:blip>
          <a:srcRect l="22457" t="18500"/>
          <a:stretch>
            <a:fillRect/>
          </a:stretch>
        </p:blipFill>
        <p:spPr>
          <a:xfrm>
            <a:off x="179512" y="188639"/>
            <a:ext cx="7416824" cy="66873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54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lumMod val="75000"/>
                <a:tint val="45000"/>
                <a:satMod val="400000"/>
              </a:schemeClr>
            </a:duotone>
          </a:blip>
          <a:srcRect r="21007" b="19550"/>
          <a:stretch>
            <a:fillRect/>
          </a:stretch>
        </p:blipFill>
        <p:spPr>
          <a:xfrm>
            <a:off x="179512" y="188639"/>
            <a:ext cx="8568952" cy="637878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55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4">
                <a:lumMod val="20000"/>
                <a:lumOff val="80000"/>
                <a:tint val="45000"/>
                <a:satMod val="400000"/>
              </a:schemeClr>
            </a:duotone>
          </a:blip>
          <a:srcRect l="22457" t="17450"/>
          <a:stretch>
            <a:fillRect/>
          </a:stretch>
        </p:blipFill>
        <p:spPr>
          <a:xfrm>
            <a:off x="323528" y="260647"/>
            <a:ext cx="7776864" cy="645597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56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lumMod val="40000"/>
                <a:lumOff val="60000"/>
                <a:tint val="45000"/>
                <a:satMod val="400000"/>
              </a:schemeClr>
            </a:duotone>
          </a:blip>
          <a:srcRect r="23229" b="20600"/>
          <a:stretch>
            <a:fillRect/>
          </a:stretch>
        </p:blipFill>
        <p:spPr>
          <a:xfrm>
            <a:off x="179512" y="188640"/>
            <a:ext cx="7848872" cy="619617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57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lumMod val="20000"/>
                <a:lumOff val="80000"/>
                <a:tint val="45000"/>
                <a:satMod val="400000"/>
              </a:schemeClr>
            </a:duotone>
          </a:blip>
          <a:srcRect l="21684" t="18500"/>
          <a:stretch>
            <a:fillRect/>
          </a:stretch>
        </p:blipFill>
        <p:spPr>
          <a:xfrm>
            <a:off x="395536" y="332655"/>
            <a:ext cx="7848872" cy="636564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58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</a:blip>
          <a:srcRect l="21007" t="18500"/>
          <a:stretch>
            <a:fillRect/>
          </a:stretch>
        </p:blipFill>
        <p:spPr>
          <a:xfrm>
            <a:off x="539552" y="332655"/>
            <a:ext cx="8208912" cy="605174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59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</a:blip>
          <a:srcRect r="22456" b="19550"/>
          <a:stretch>
            <a:fillRect/>
          </a:stretch>
        </p:blipFill>
        <p:spPr>
          <a:xfrm>
            <a:off x="323528" y="260648"/>
            <a:ext cx="8496944" cy="634052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61.JPG"/>
          <p:cNvPicPr>
            <a:picLocks noChangeAspect="1"/>
          </p:cNvPicPr>
          <p:nvPr/>
        </p:nvPicPr>
        <p:blipFill>
          <a:blip r:embed="rId2" cstate="print"/>
          <a:srcRect r="22456" b="20600"/>
          <a:stretch>
            <a:fillRect/>
          </a:stretch>
        </p:blipFill>
        <p:spPr>
          <a:xfrm>
            <a:off x="467544" y="188640"/>
            <a:ext cx="8424936" cy="641322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62.JPG"/>
          <p:cNvPicPr>
            <a:picLocks noChangeAspect="1"/>
          </p:cNvPicPr>
          <p:nvPr/>
        </p:nvPicPr>
        <p:blipFill>
          <a:blip r:embed="rId2" cstate="print"/>
          <a:srcRect l="23906" t="17450"/>
          <a:stretch>
            <a:fillRect/>
          </a:stretch>
        </p:blipFill>
        <p:spPr>
          <a:xfrm>
            <a:off x="467544" y="188639"/>
            <a:ext cx="8064896" cy="647111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63.JPG"/>
          <p:cNvPicPr>
            <a:picLocks noChangeAspect="1"/>
          </p:cNvPicPr>
          <p:nvPr/>
        </p:nvPicPr>
        <p:blipFill>
          <a:blip r:embed="rId2" cstate="print"/>
          <a:srcRect r="23906" b="20600"/>
          <a:stretch>
            <a:fillRect/>
          </a:stretch>
        </p:blipFill>
        <p:spPr>
          <a:xfrm>
            <a:off x="251520" y="188640"/>
            <a:ext cx="8424936" cy="632792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64.JPG"/>
          <p:cNvPicPr>
            <a:picLocks noChangeAspect="1"/>
          </p:cNvPicPr>
          <p:nvPr/>
        </p:nvPicPr>
        <p:blipFill>
          <a:blip r:embed="rId2" cstate="print"/>
          <a:srcRect l="22457" t="18500"/>
          <a:stretch>
            <a:fillRect/>
          </a:stretch>
        </p:blipFill>
        <p:spPr>
          <a:xfrm>
            <a:off x="395536" y="260648"/>
            <a:ext cx="8496944" cy="619268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875" t="6256" r="15841" b="10000"/>
          <a:stretch>
            <a:fillRect/>
          </a:stretch>
        </p:blipFill>
        <p:spPr bwMode="auto">
          <a:xfrm>
            <a:off x="251520" y="260648"/>
            <a:ext cx="8568952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3875" t="7201" r="14660" b="12476"/>
          <a:stretch>
            <a:fillRect/>
          </a:stretch>
        </p:blipFill>
        <p:spPr bwMode="auto">
          <a:xfrm>
            <a:off x="431032" y="260648"/>
            <a:ext cx="871296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3875" t="7201" r="15251" b="13420"/>
          <a:stretch>
            <a:fillRect/>
          </a:stretch>
        </p:blipFill>
        <p:spPr bwMode="auto">
          <a:xfrm>
            <a:off x="179512" y="332656"/>
            <a:ext cx="864096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4466" t="7201" r="12298" b="5861"/>
          <a:stretch>
            <a:fillRect/>
          </a:stretch>
        </p:blipFill>
        <p:spPr bwMode="auto">
          <a:xfrm>
            <a:off x="395536" y="0"/>
            <a:ext cx="8928992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1513" t="6256" r="11116" b="7751"/>
          <a:stretch>
            <a:fillRect/>
          </a:stretch>
        </p:blipFill>
        <p:spPr bwMode="auto">
          <a:xfrm>
            <a:off x="0" y="305272"/>
            <a:ext cx="9433048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3875" t="7201" r="12888" b="6806"/>
          <a:stretch>
            <a:fillRect/>
          </a:stretch>
        </p:blipFill>
        <p:spPr bwMode="auto">
          <a:xfrm>
            <a:off x="215008" y="305272"/>
            <a:ext cx="8928992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4466" t="10035" r="14069" b="5861"/>
          <a:stretch>
            <a:fillRect/>
          </a:stretch>
        </p:blipFill>
        <p:spPr bwMode="auto">
          <a:xfrm>
            <a:off x="0" y="188640"/>
            <a:ext cx="8712968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3875" t="6256" r="13479" b="5861"/>
          <a:stretch>
            <a:fillRect/>
          </a:stretch>
        </p:blipFill>
        <p:spPr bwMode="auto">
          <a:xfrm>
            <a:off x="287016" y="0"/>
            <a:ext cx="8856984" cy="669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3285" t="6256" r="12298" b="4916"/>
          <a:stretch>
            <a:fillRect/>
          </a:stretch>
        </p:blipFill>
        <p:spPr bwMode="auto">
          <a:xfrm>
            <a:off x="70992" y="0"/>
            <a:ext cx="9073008" cy="676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888432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Letter to the author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Newspaper of the time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Dear Diary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Story Map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What  if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Write a new ending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Choose a character as a friend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Write a letter to a character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Vocabulary exchange (synonyms)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Plot  Events  Response  Writing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Poster Creator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/>
              <a:t>B</a:t>
            </a:r>
            <a:r>
              <a:rPr lang="en-IE" sz="2800" smtClean="0"/>
              <a:t>ookmark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endParaRPr lang="en-IE" sz="2800"/>
          </a:p>
        </p:txBody>
      </p:sp>
      <p:sp>
        <p:nvSpPr>
          <p:cNvPr id="3" name="TextBox 2"/>
          <p:cNvSpPr txBox="1"/>
          <p:nvPr/>
        </p:nvSpPr>
        <p:spPr>
          <a:xfrm>
            <a:off x="4211960" y="260648"/>
            <a:ext cx="43204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Letter to the author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Book  Sleeve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r>
              <a:rPr lang="en-IE" sz="2800" smtClean="0"/>
              <a:t>Comic Strip</a:t>
            </a:r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endParaRPr lang="en-IE" sz="2800" smtClean="0"/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endParaRPr lang="en-IE" sz="2800" smtClean="0"/>
          </a:p>
          <a:p>
            <a:pPr>
              <a:buClr>
                <a:srgbClr val="FF0000"/>
              </a:buClr>
              <a:buSzPct val="156000"/>
              <a:buFont typeface="Arial" pitchFamily="34" charset="0"/>
              <a:buChar char="•"/>
            </a:pPr>
            <a:endParaRPr lang="en-IE" sz="2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lumMod val="75000"/>
                <a:tint val="45000"/>
                <a:satMod val="400000"/>
              </a:schemeClr>
            </a:duotone>
          </a:blip>
          <a:srcRect l="41635" t="12870" r="23519" b="10000"/>
          <a:stretch>
            <a:fillRect/>
          </a:stretch>
        </p:blipFill>
        <p:spPr bwMode="auto">
          <a:xfrm>
            <a:off x="179512" y="188640"/>
            <a:ext cx="781236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50000"/>
                <a:tint val="45000"/>
                <a:satMod val="400000"/>
              </a:schemeClr>
            </a:duotone>
          </a:blip>
          <a:srcRect l="43996" t="14760" r="22929" b="10000"/>
          <a:stretch>
            <a:fillRect/>
          </a:stretch>
        </p:blipFill>
        <p:spPr bwMode="auto">
          <a:xfrm>
            <a:off x="467544" y="620688"/>
            <a:ext cx="7272808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2.24"/>
  <p:tag name="PPTVERSION" val="14"/>
  <p:tag name="TPOS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339</TotalTime>
  <Words>714</Words>
  <Application>Microsoft Office PowerPoint</Application>
  <PresentationFormat>On-screen Show (4:3)</PresentationFormat>
  <Paragraphs>93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Metro</vt:lpstr>
      <vt:lpstr>The Novel Workbook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Novel Workbook</dc:title>
  <dc:creator>SPNS</dc:creator>
  <cp:lastModifiedBy>SPNS</cp:lastModifiedBy>
  <cp:revision>23</cp:revision>
  <dcterms:created xsi:type="dcterms:W3CDTF">2013-01-10T17:24:23Z</dcterms:created>
  <dcterms:modified xsi:type="dcterms:W3CDTF">2015-07-04T18:20:18Z</dcterms:modified>
</cp:coreProperties>
</file>