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7" r:id="rId4"/>
    <p:sldId id="273" r:id="rId5"/>
    <p:sldId id="258" r:id="rId6"/>
    <p:sldId id="260" r:id="rId7"/>
    <p:sldId id="265" r:id="rId8"/>
    <p:sldId id="259" r:id="rId9"/>
    <p:sldId id="270" r:id="rId10"/>
    <p:sldId id="261" r:id="rId11"/>
    <p:sldId id="268" r:id="rId12"/>
    <p:sldId id="269" r:id="rId13"/>
    <p:sldId id="266" r:id="rId14"/>
    <p:sldId id="267" r:id="rId15"/>
    <p:sldId id="278" r:id="rId16"/>
    <p:sldId id="262" r:id="rId17"/>
    <p:sldId id="264" r:id="rId18"/>
    <p:sldId id="275" r:id="rId19"/>
    <p:sldId id="276" r:id="rId20"/>
    <p:sldId id="263" r:id="rId21"/>
    <p:sldId id="274" r:id="rId22"/>
    <p:sldId id="272" r:id="rId23"/>
    <p:sldId id="27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4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image" Target="../media/image33.gif"/><Relationship Id="rId4" Type="http://schemas.openxmlformats.org/officeDocument/2006/relationships/image" Target="../media/image3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image" Target="../media/image33.gif"/><Relationship Id="rId4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18CE20-4898-4258-8B3F-0F838E8EB6BD}" type="doc">
      <dgm:prSet loTypeId="urn:microsoft.com/office/officeart/2005/8/layout/pList1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9975F60B-28FE-45F6-B510-3D81D79CEBBC}">
      <dgm:prSet phldrT="[Text]"/>
      <dgm:spPr/>
      <dgm:t>
        <a:bodyPr/>
        <a:lstStyle/>
        <a:p>
          <a:r>
            <a:rPr lang="en-IE" dirty="0" smtClean="0"/>
            <a:t>Spanish map work</a:t>
          </a:r>
          <a:endParaRPr lang="en-IE" dirty="0"/>
        </a:p>
      </dgm:t>
    </dgm:pt>
    <dgm:pt modelId="{972D42AE-A66E-4C82-BE8C-907DFD43E106}" type="parTrans" cxnId="{449B2B4E-8461-4138-BF60-B6C9364A89C1}">
      <dgm:prSet/>
      <dgm:spPr/>
      <dgm:t>
        <a:bodyPr/>
        <a:lstStyle/>
        <a:p>
          <a:endParaRPr lang="en-IE"/>
        </a:p>
      </dgm:t>
    </dgm:pt>
    <dgm:pt modelId="{CEE770D8-6F28-417C-A084-A207F953289F}" type="sibTrans" cxnId="{449B2B4E-8461-4138-BF60-B6C9364A89C1}">
      <dgm:prSet/>
      <dgm:spPr/>
      <dgm:t>
        <a:bodyPr/>
        <a:lstStyle/>
        <a:p>
          <a:endParaRPr lang="en-IE"/>
        </a:p>
      </dgm:t>
    </dgm:pt>
    <dgm:pt modelId="{452FBFDB-4BF4-42CE-8C00-CF138949CC1F}">
      <dgm:prSet phldrT="[Text]"/>
      <dgm:spPr/>
      <dgm:t>
        <a:bodyPr/>
        <a:lstStyle/>
        <a:p>
          <a:r>
            <a:rPr lang="en-IE" dirty="0" smtClean="0"/>
            <a:t>Spanish food</a:t>
          </a:r>
          <a:endParaRPr lang="en-IE" dirty="0"/>
        </a:p>
      </dgm:t>
    </dgm:pt>
    <dgm:pt modelId="{91C1CDDC-B7EF-4E38-AC53-9D3B2CD5AA3D}" type="parTrans" cxnId="{F95838F6-1418-456A-A1FE-159211F768A1}">
      <dgm:prSet/>
      <dgm:spPr/>
      <dgm:t>
        <a:bodyPr/>
        <a:lstStyle/>
        <a:p>
          <a:endParaRPr lang="en-IE"/>
        </a:p>
      </dgm:t>
    </dgm:pt>
    <dgm:pt modelId="{084F3B6E-A045-48DB-9322-F6D672029C19}" type="sibTrans" cxnId="{F95838F6-1418-456A-A1FE-159211F768A1}">
      <dgm:prSet/>
      <dgm:spPr/>
      <dgm:t>
        <a:bodyPr/>
        <a:lstStyle/>
        <a:p>
          <a:endParaRPr lang="en-IE"/>
        </a:p>
      </dgm:t>
    </dgm:pt>
    <dgm:pt modelId="{8D218223-F1DF-476E-9A3B-BB10C1FDA166}">
      <dgm:prSet phldrT="[Text]"/>
      <dgm:spPr/>
      <dgm:t>
        <a:bodyPr/>
        <a:lstStyle/>
        <a:p>
          <a:r>
            <a:rPr lang="en-IE" dirty="0" smtClean="0"/>
            <a:t>Spanish Language</a:t>
          </a:r>
          <a:endParaRPr lang="en-IE" dirty="0"/>
        </a:p>
      </dgm:t>
    </dgm:pt>
    <dgm:pt modelId="{0B0F443C-781B-4BA6-A47F-2F6081BF9C6E}" type="parTrans" cxnId="{613C18EE-26FD-4914-B546-97DAF53A3A08}">
      <dgm:prSet/>
      <dgm:spPr/>
      <dgm:t>
        <a:bodyPr/>
        <a:lstStyle/>
        <a:p>
          <a:endParaRPr lang="en-IE"/>
        </a:p>
      </dgm:t>
    </dgm:pt>
    <dgm:pt modelId="{3FB6AB95-1171-4874-A9BB-36C84F45CEF5}" type="sibTrans" cxnId="{613C18EE-26FD-4914-B546-97DAF53A3A08}">
      <dgm:prSet/>
      <dgm:spPr/>
      <dgm:t>
        <a:bodyPr/>
        <a:lstStyle/>
        <a:p>
          <a:endParaRPr lang="en-IE"/>
        </a:p>
      </dgm:t>
    </dgm:pt>
    <dgm:pt modelId="{FCEC999E-915A-43A4-B2B2-A6212B8AF089}">
      <dgm:prSet phldrT="[Text]"/>
      <dgm:spPr/>
      <dgm:t>
        <a:bodyPr/>
        <a:lstStyle/>
        <a:p>
          <a:r>
            <a:rPr lang="en-IE" dirty="0" smtClean="0"/>
            <a:t>Spanish Festivals</a:t>
          </a:r>
          <a:endParaRPr lang="en-IE" dirty="0"/>
        </a:p>
      </dgm:t>
    </dgm:pt>
    <dgm:pt modelId="{A4BB7F22-794C-496F-B5D5-A1E0B00C0653}" type="parTrans" cxnId="{F4CE2C92-BA69-40A1-B8A2-373AED7DE50D}">
      <dgm:prSet/>
      <dgm:spPr/>
      <dgm:t>
        <a:bodyPr/>
        <a:lstStyle/>
        <a:p>
          <a:endParaRPr lang="en-IE"/>
        </a:p>
      </dgm:t>
    </dgm:pt>
    <dgm:pt modelId="{91D9E9D4-12AF-4C8B-9170-221E218A16D5}" type="sibTrans" cxnId="{F4CE2C92-BA69-40A1-B8A2-373AED7DE50D}">
      <dgm:prSet/>
      <dgm:spPr/>
      <dgm:t>
        <a:bodyPr/>
        <a:lstStyle/>
        <a:p>
          <a:endParaRPr lang="en-IE"/>
        </a:p>
      </dgm:t>
    </dgm:pt>
    <dgm:pt modelId="{8F83E715-4DBD-45FF-85EF-B537A44FB76C}" type="pres">
      <dgm:prSet presAssocID="{F718CE20-4898-4258-8B3F-0F838E8EB6B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E"/>
        </a:p>
      </dgm:t>
    </dgm:pt>
    <dgm:pt modelId="{0FC228C9-A944-4DE7-93C7-8A853BA840E6}" type="pres">
      <dgm:prSet presAssocID="{9975F60B-28FE-45F6-B510-3D81D79CEBBC}" presName="compNode" presStyleCnt="0"/>
      <dgm:spPr/>
    </dgm:pt>
    <dgm:pt modelId="{E00CB719-65D2-4825-904F-5BDF34B7C733}" type="pres">
      <dgm:prSet presAssocID="{9975F60B-28FE-45F6-B510-3D81D79CEBBC}" presName="pictRect" presStyleLbl="node1" presStyleIdx="0" presStyleCnt="4" custLinFactNeighborX="17956" custLinFactNeighborY="418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EF100B9-3357-44C1-9FF3-9AFDDD2878EE}" type="pres">
      <dgm:prSet presAssocID="{9975F60B-28FE-45F6-B510-3D81D79CEBBC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D0F2FE4D-6748-46E0-A9B8-02C988DFB20B}" type="pres">
      <dgm:prSet presAssocID="{CEE770D8-6F28-417C-A084-A207F953289F}" presName="sibTrans" presStyleLbl="sibTrans2D1" presStyleIdx="0" presStyleCnt="0"/>
      <dgm:spPr/>
      <dgm:t>
        <a:bodyPr/>
        <a:lstStyle/>
        <a:p>
          <a:endParaRPr lang="en-IE"/>
        </a:p>
      </dgm:t>
    </dgm:pt>
    <dgm:pt modelId="{1B95562D-4F49-4026-BBDF-475ECFF8CA30}" type="pres">
      <dgm:prSet presAssocID="{452FBFDB-4BF4-42CE-8C00-CF138949CC1F}" presName="compNode" presStyleCnt="0"/>
      <dgm:spPr/>
    </dgm:pt>
    <dgm:pt modelId="{E3B05943-A713-49AD-9501-54F37C02E810}" type="pres">
      <dgm:prSet presAssocID="{452FBFDB-4BF4-42CE-8C00-CF138949CC1F}" presName="pictRect" presStyleLbl="node1" presStyleIdx="1" presStyleCnt="4" custLinFactX="28437" custLinFactNeighborX="100000" custLinFactNeighborY="418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A2FFB3B1-72A2-45E9-813A-7742FDE596F4}" type="pres">
      <dgm:prSet presAssocID="{452FBFDB-4BF4-42CE-8C00-CF138949CC1F}" presName="textRect" presStyleLbl="revTx" presStyleIdx="1" presStyleCnt="4" custLinFactX="13126" custLinFactY="100802" custLinFactNeighborX="100000" custLinFactNeighborY="200000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4F05D7CF-5012-4D84-A189-1D6468B46BA9}" type="pres">
      <dgm:prSet presAssocID="{084F3B6E-A045-48DB-9322-F6D672029C19}" presName="sibTrans" presStyleLbl="sibTrans2D1" presStyleIdx="0" presStyleCnt="0"/>
      <dgm:spPr/>
      <dgm:t>
        <a:bodyPr/>
        <a:lstStyle/>
        <a:p>
          <a:endParaRPr lang="en-IE"/>
        </a:p>
      </dgm:t>
    </dgm:pt>
    <dgm:pt modelId="{25A81052-3249-4A7E-B512-B177962DEF7E}" type="pres">
      <dgm:prSet presAssocID="{8D218223-F1DF-476E-9A3B-BB10C1FDA166}" presName="compNode" presStyleCnt="0"/>
      <dgm:spPr/>
    </dgm:pt>
    <dgm:pt modelId="{19A08E57-C73C-45E3-8A0C-C249502D89D0}" type="pres">
      <dgm:prSet presAssocID="{8D218223-F1DF-476E-9A3B-BB10C1FDA166}" presName="pictRect" presStyleLbl="node1" presStyleIdx="2" presStyleCnt="4" custLinFactY="61103" custLinFactNeighborX="-10956" custLinFactNeighborY="10000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7F75257-A14F-410C-BE3C-097917DC5F72}" type="pres">
      <dgm:prSet presAssocID="{8D218223-F1DF-476E-9A3B-BB10C1FDA166}" presName="textRect" presStyleLbl="revTx" presStyleIdx="2" presStyleCnt="4" custScaleX="140507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3A6D742F-86BD-48D6-A8BA-3F7160F60CEF}" type="pres">
      <dgm:prSet presAssocID="{3FB6AB95-1171-4874-A9BB-36C84F45CEF5}" presName="sibTrans" presStyleLbl="sibTrans2D1" presStyleIdx="0" presStyleCnt="0"/>
      <dgm:spPr/>
      <dgm:t>
        <a:bodyPr/>
        <a:lstStyle/>
        <a:p>
          <a:endParaRPr lang="en-IE"/>
        </a:p>
      </dgm:t>
    </dgm:pt>
    <dgm:pt modelId="{0CE75D02-1A52-4971-BDBF-51CAB2813ACD}" type="pres">
      <dgm:prSet presAssocID="{FCEC999E-915A-43A4-B2B2-A6212B8AF089}" presName="compNode" presStyleCnt="0"/>
      <dgm:spPr/>
    </dgm:pt>
    <dgm:pt modelId="{BD95F16E-850F-4964-9D62-BA42603AAA84}" type="pres">
      <dgm:prSet presAssocID="{FCEC999E-915A-43A4-B2B2-A6212B8AF089}" presName="pictRect" presStyleLbl="node1" presStyleIdx="3" presStyleCnt="4" custScaleX="104536" custScaleY="94570" custLinFactX="-10226" custLinFactNeighborX="-100000" custLinFactNeighborY="-251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E398B1A5-6EE5-48F7-A24F-79F628B741E2}" type="pres">
      <dgm:prSet presAssocID="{FCEC999E-915A-43A4-B2B2-A6212B8AF089}" presName="textRect" presStyleLbl="revTx" presStyleIdx="3" presStyleCnt="4" custScaleX="135548" custLinFactX="-10226" custLinFactNeighborX="-100000" custLinFactNeighborY="3525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</dgm:ptLst>
  <dgm:cxnLst>
    <dgm:cxn modelId="{D3CE9DE8-4A62-41D2-BE3B-69D21140627D}" type="presOf" srcId="{3FB6AB95-1171-4874-A9BB-36C84F45CEF5}" destId="{3A6D742F-86BD-48D6-A8BA-3F7160F60CEF}" srcOrd="0" destOrd="0" presId="urn:microsoft.com/office/officeart/2005/8/layout/pList1#1"/>
    <dgm:cxn modelId="{F4CE2C92-BA69-40A1-B8A2-373AED7DE50D}" srcId="{F718CE20-4898-4258-8B3F-0F838E8EB6BD}" destId="{FCEC999E-915A-43A4-B2B2-A6212B8AF089}" srcOrd="3" destOrd="0" parTransId="{A4BB7F22-794C-496F-B5D5-A1E0B00C0653}" sibTransId="{91D9E9D4-12AF-4C8B-9170-221E218A16D5}"/>
    <dgm:cxn modelId="{2AE3D953-D6D1-4126-B37C-6EDC9410C42A}" type="presOf" srcId="{9975F60B-28FE-45F6-B510-3D81D79CEBBC}" destId="{1EF100B9-3357-44C1-9FF3-9AFDDD2878EE}" srcOrd="0" destOrd="0" presId="urn:microsoft.com/office/officeart/2005/8/layout/pList1#1"/>
    <dgm:cxn modelId="{2CF69240-808A-4FC8-87CA-F9B97233D276}" type="presOf" srcId="{084F3B6E-A045-48DB-9322-F6D672029C19}" destId="{4F05D7CF-5012-4D84-A189-1D6468B46BA9}" srcOrd="0" destOrd="0" presId="urn:microsoft.com/office/officeart/2005/8/layout/pList1#1"/>
    <dgm:cxn modelId="{3BB6A939-8FB5-4A27-B1ED-6B96E8A60473}" type="presOf" srcId="{452FBFDB-4BF4-42CE-8C00-CF138949CC1F}" destId="{A2FFB3B1-72A2-45E9-813A-7742FDE596F4}" srcOrd="0" destOrd="0" presId="urn:microsoft.com/office/officeart/2005/8/layout/pList1#1"/>
    <dgm:cxn modelId="{449B2B4E-8461-4138-BF60-B6C9364A89C1}" srcId="{F718CE20-4898-4258-8B3F-0F838E8EB6BD}" destId="{9975F60B-28FE-45F6-B510-3D81D79CEBBC}" srcOrd="0" destOrd="0" parTransId="{972D42AE-A66E-4C82-BE8C-907DFD43E106}" sibTransId="{CEE770D8-6F28-417C-A084-A207F953289F}"/>
    <dgm:cxn modelId="{D6DF7E9D-4F19-49F6-9F6C-72774554394C}" type="presOf" srcId="{FCEC999E-915A-43A4-B2B2-A6212B8AF089}" destId="{E398B1A5-6EE5-48F7-A24F-79F628B741E2}" srcOrd="0" destOrd="0" presId="urn:microsoft.com/office/officeart/2005/8/layout/pList1#1"/>
    <dgm:cxn modelId="{5D101DA9-DA13-4338-97EE-ADB109F38899}" type="presOf" srcId="{CEE770D8-6F28-417C-A084-A207F953289F}" destId="{D0F2FE4D-6748-46E0-A9B8-02C988DFB20B}" srcOrd="0" destOrd="0" presId="urn:microsoft.com/office/officeart/2005/8/layout/pList1#1"/>
    <dgm:cxn modelId="{9E67A40C-C2FF-4B7A-A171-34771F59A846}" type="presOf" srcId="{F718CE20-4898-4258-8B3F-0F838E8EB6BD}" destId="{8F83E715-4DBD-45FF-85EF-B537A44FB76C}" srcOrd="0" destOrd="0" presId="urn:microsoft.com/office/officeart/2005/8/layout/pList1#1"/>
    <dgm:cxn modelId="{613C18EE-26FD-4914-B546-97DAF53A3A08}" srcId="{F718CE20-4898-4258-8B3F-0F838E8EB6BD}" destId="{8D218223-F1DF-476E-9A3B-BB10C1FDA166}" srcOrd="2" destOrd="0" parTransId="{0B0F443C-781B-4BA6-A47F-2F6081BF9C6E}" sibTransId="{3FB6AB95-1171-4874-A9BB-36C84F45CEF5}"/>
    <dgm:cxn modelId="{F95838F6-1418-456A-A1FE-159211F768A1}" srcId="{F718CE20-4898-4258-8B3F-0F838E8EB6BD}" destId="{452FBFDB-4BF4-42CE-8C00-CF138949CC1F}" srcOrd="1" destOrd="0" parTransId="{91C1CDDC-B7EF-4E38-AC53-9D3B2CD5AA3D}" sibTransId="{084F3B6E-A045-48DB-9322-F6D672029C19}"/>
    <dgm:cxn modelId="{4CD23EEB-B84A-4210-950D-5100CFFDDAEE}" type="presOf" srcId="{8D218223-F1DF-476E-9A3B-BB10C1FDA166}" destId="{A7F75257-A14F-410C-BE3C-097917DC5F72}" srcOrd="0" destOrd="0" presId="urn:microsoft.com/office/officeart/2005/8/layout/pList1#1"/>
    <dgm:cxn modelId="{9520B8C6-2CF4-422D-9423-4D466D5E2F34}" type="presParOf" srcId="{8F83E715-4DBD-45FF-85EF-B537A44FB76C}" destId="{0FC228C9-A944-4DE7-93C7-8A853BA840E6}" srcOrd="0" destOrd="0" presId="urn:microsoft.com/office/officeart/2005/8/layout/pList1#1"/>
    <dgm:cxn modelId="{13FA9A23-D141-44B7-8583-E9B5917DB553}" type="presParOf" srcId="{0FC228C9-A944-4DE7-93C7-8A853BA840E6}" destId="{E00CB719-65D2-4825-904F-5BDF34B7C733}" srcOrd="0" destOrd="0" presId="urn:microsoft.com/office/officeart/2005/8/layout/pList1#1"/>
    <dgm:cxn modelId="{661B4FE7-BF62-4969-8F38-DC54056776AC}" type="presParOf" srcId="{0FC228C9-A944-4DE7-93C7-8A853BA840E6}" destId="{1EF100B9-3357-44C1-9FF3-9AFDDD2878EE}" srcOrd="1" destOrd="0" presId="urn:microsoft.com/office/officeart/2005/8/layout/pList1#1"/>
    <dgm:cxn modelId="{81DC6752-85F6-4978-9FCF-1C447FE713D3}" type="presParOf" srcId="{8F83E715-4DBD-45FF-85EF-B537A44FB76C}" destId="{D0F2FE4D-6748-46E0-A9B8-02C988DFB20B}" srcOrd="1" destOrd="0" presId="urn:microsoft.com/office/officeart/2005/8/layout/pList1#1"/>
    <dgm:cxn modelId="{471DC25C-51F2-4875-A4C3-8AED86D10250}" type="presParOf" srcId="{8F83E715-4DBD-45FF-85EF-B537A44FB76C}" destId="{1B95562D-4F49-4026-BBDF-475ECFF8CA30}" srcOrd="2" destOrd="0" presId="urn:microsoft.com/office/officeart/2005/8/layout/pList1#1"/>
    <dgm:cxn modelId="{003FC84E-92F8-40F2-BE8C-0DA6F3DB859D}" type="presParOf" srcId="{1B95562D-4F49-4026-BBDF-475ECFF8CA30}" destId="{E3B05943-A713-49AD-9501-54F37C02E810}" srcOrd="0" destOrd="0" presId="urn:microsoft.com/office/officeart/2005/8/layout/pList1#1"/>
    <dgm:cxn modelId="{7FCD9A23-3B57-43F7-B911-5888D4FA22E5}" type="presParOf" srcId="{1B95562D-4F49-4026-BBDF-475ECFF8CA30}" destId="{A2FFB3B1-72A2-45E9-813A-7742FDE596F4}" srcOrd="1" destOrd="0" presId="urn:microsoft.com/office/officeart/2005/8/layout/pList1#1"/>
    <dgm:cxn modelId="{663E9996-90EF-40B1-9BF4-2A4E610C1227}" type="presParOf" srcId="{8F83E715-4DBD-45FF-85EF-B537A44FB76C}" destId="{4F05D7CF-5012-4D84-A189-1D6468B46BA9}" srcOrd="3" destOrd="0" presId="urn:microsoft.com/office/officeart/2005/8/layout/pList1#1"/>
    <dgm:cxn modelId="{F5AD5D0F-C626-4AE1-A2BD-E44CD10B9975}" type="presParOf" srcId="{8F83E715-4DBD-45FF-85EF-B537A44FB76C}" destId="{25A81052-3249-4A7E-B512-B177962DEF7E}" srcOrd="4" destOrd="0" presId="urn:microsoft.com/office/officeart/2005/8/layout/pList1#1"/>
    <dgm:cxn modelId="{45AE5ED6-E0F6-474E-B786-3FBB5F1E08FA}" type="presParOf" srcId="{25A81052-3249-4A7E-B512-B177962DEF7E}" destId="{19A08E57-C73C-45E3-8A0C-C249502D89D0}" srcOrd="0" destOrd="0" presId="urn:microsoft.com/office/officeart/2005/8/layout/pList1#1"/>
    <dgm:cxn modelId="{A9FB96E9-D946-4623-8D29-F2E42C3B8A11}" type="presParOf" srcId="{25A81052-3249-4A7E-B512-B177962DEF7E}" destId="{A7F75257-A14F-410C-BE3C-097917DC5F72}" srcOrd="1" destOrd="0" presId="urn:microsoft.com/office/officeart/2005/8/layout/pList1#1"/>
    <dgm:cxn modelId="{114A78FE-905C-486C-893F-03351479783E}" type="presParOf" srcId="{8F83E715-4DBD-45FF-85EF-B537A44FB76C}" destId="{3A6D742F-86BD-48D6-A8BA-3F7160F60CEF}" srcOrd="5" destOrd="0" presId="urn:microsoft.com/office/officeart/2005/8/layout/pList1#1"/>
    <dgm:cxn modelId="{FBB8BF51-96A6-4498-A0B5-03672C14BBB0}" type="presParOf" srcId="{8F83E715-4DBD-45FF-85EF-B537A44FB76C}" destId="{0CE75D02-1A52-4971-BDBF-51CAB2813ACD}" srcOrd="6" destOrd="0" presId="urn:microsoft.com/office/officeart/2005/8/layout/pList1#1"/>
    <dgm:cxn modelId="{A088CFE1-E20C-45A4-8ED7-AEA3934A66FF}" type="presParOf" srcId="{0CE75D02-1A52-4971-BDBF-51CAB2813ACD}" destId="{BD95F16E-850F-4964-9D62-BA42603AAA84}" srcOrd="0" destOrd="0" presId="urn:microsoft.com/office/officeart/2005/8/layout/pList1#1"/>
    <dgm:cxn modelId="{9E84B24A-B0E5-454D-B869-5AA2F75DAFD5}" type="presParOf" srcId="{0CE75D02-1A52-4971-BDBF-51CAB2813ACD}" destId="{E398B1A5-6EE5-48F7-A24F-79F628B741E2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0CB719-65D2-4825-904F-5BDF34B7C733}">
      <dsp:nvSpPr>
        <dsp:cNvPr id="0" name=""/>
        <dsp:cNvSpPr/>
      </dsp:nvSpPr>
      <dsp:spPr>
        <a:xfrm>
          <a:off x="428629" y="71434"/>
          <a:ext cx="2332823" cy="1607315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F100B9-3357-44C1-9FF3-9AFDDD2878EE}">
      <dsp:nvSpPr>
        <dsp:cNvPr id="0" name=""/>
        <dsp:cNvSpPr/>
      </dsp:nvSpPr>
      <dsp:spPr>
        <a:xfrm>
          <a:off x="9747" y="1611468"/>
          <a:ext cx="2332823" cy="865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kern="1200" dirty="0" smtClean="0"/>
            <a:t>Spanish map work</a:t>
          </a:r>
          <a:endParaRPr lang="en-IE" sz="2400" kern="1200" dirty="0"/>
        </a:p>
      </dsp:txBody>
      <dsp:txXfrm>
        <a:off x="9747" y="1611468"/>
        <a:ext cx="2332823" cy="865477"/>
      </dsp:txXfrm>
    </dsp:sp>
    <dsp:sp modelId="{E3B05943-A713-49AD-9501-54F37C02E810}">
      <dsp:nvSpPr>
        <dsp:cNvPr id="0" name=""/>
        <dsp:cNvSpPr/>
      </dsp:nvSpPr>
      <dsp:spPr>
        <a:xfrm>
          <a:off x="5572160" y="71434"/>
          <a:ext cx="2332823" cy="1607315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FFB3B1-72A2-45E9-813A-7742FDE596F4}">
      <dsp:nvSpPr>
        <dsp:cNvPr id="0" name=""/>
        <dsp:cNvSpPr/>
      </dsp:nvSpPr>
      <dsp:spPr>
        <a:xfrm>
          <a:off x="5214981" y="4214842"/>
          <a:ext cx="2332823" cy="865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kern="1200" dirty="0" smtClean="0"/>
            <a:t>Spanish food</a:t>
          </a:r>
          <a:endParaRPr lang="en-IE" sz="2400" kern="1200" dirty="0"/>
        </a:p>
      </dsp:txBody>
      <dsp:txXfrm>
        <a:off x="5214981" y="4214842"/>
        <a:ext cx="2332823" cy="865477"/>
      </dsp:txXfrm>
    </dsp:sp>
    <dsp:sp modelId="{19A08E57-C73C-45E3-8A0C-C249502D89D0}">
      <dsp:nvSpPr>
        <dsp:cNvPr id="0" name=""/>
        <dsp:cNvSpPr/>
      </dsp:nvSpPr>
      <dsp:spPr>
        <a:xfrm>
          <a:off x="5359050" y="2593586"/>
          <a:ext cx="2332823" cy="1607315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F75257-A14F-410C-BE3C-097917DC5F72}">
      <dsp:nvSpPr>
        <dsp:cNvPr id="0" name=""/>
        <dsp:cNvSpPr/>
      </dsp:nvSpPr>
      <dsp:spPr>
        <a:xfrm>
          <a:off x="5142155" y="1611468"/>
          <a:ext cx="3277780" cy="865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kern="1200" dirty="0" smtClean="0"/>
            <a:t>Spanish Language</a:t>
          </a:r>
          <a:endParaRPr lang="en-IE" sz="2400" kern="1200" dirty="0"/>
        </a:p>
      </dsp:txBody>
      <dsp:txXfrm>
        <a:off x="5142155" y="1611468"/>
        <a:ext cx="3277780" cy="865477"/>
      </dsp:txXfrm>
    </dsp:sp>
    <dsp:sp modelId="{BD95F16E-850F-4964-9D62-BA42603AAA84}">
      <dsp:nvSpPr>
        <dsp:cNvPr id="0" name=""/>
        <dsp:cNvSpPr/>
      </dsp:nvSpPr>
      <dsp:spPr>
        <a:xfrm>
          <a:off x="424143" y="2669868"/>
          <a:ext cx="2438640" cy="1520038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98B1A5-6EE5-48F7-A24F-79F628B741E2}">
      <dsp:nvSpPr>
        <dsp:cNvPr id="0" name=""/>
        <dsp:cNvSpPr/>
      </dsp:nvSpPr>
      <dsp:spPr>
        <a:xfrm>
          <a:off x="62415" y="4278058"/>
          <a:ext cx="3162096" cy="865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kern="1200" dirty="0" smtClean="0"/>
            <a:t>Spanish Festivals</a:t>
          </a:r>
          <a:endParaRPr lang="en-IE" sz="2400" kern="1200" dirty="0"/>
        </a:p>
      </dsp:txBody>
      <dsp:txXfrm>
        <a:off x="62415" y="4278058"/>
        <a:ext cx="3162096" cy="8654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8D5EE-40A1-4EEF-90C6-289FD243C95E}" type="datetimeFigureOut">
              <a:rPr lang="en-US" smtClean="0"/>
              <a:pPr/>
              <a:t>7/23/2015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650E-0626-446E-AC2C-EB8D421945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8D5EE-40A1-4EEF-90C6-289FD243C95E}" type="datetimeFigureOut">
              <a:rPr lang="en-US" smtClean="0"/>
              <a:pPr/>
              <a:t>7/23/2015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650E-0626-446E-AC2C-EB8D421945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8D5EE-40A1-4EEF-90C6-289FD243C95E}" type="datetimeFigureOut">
              <a:rPr lang="en-US" smtClean="0"/>
              <a:pPr/>
              <a:t>7/23/2015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650E-0626-446E-AC2C-EB8D421945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8D5EE-40A1-4EEF-90C6-289FD243C95E}" type="datetimeFigureOut">
              <a:rPr lang="en-US" smtClean="0"/>
              <a:pPr/>
              <a:t>7/23/2015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650E-0626-446E-AC2C-EB8D421945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8D5EE-40A1-4EEF-90C6-289FD243C95E}" type="datetimeFigureOut">
              <a:rPr lang="en-US" smtClean="0"/>
              <a:pPr/>
              <a:t>7/23/2015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650E-0626-446E-AC2C-EB8D421945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8D5EE-40A1-4EEF-90C6-289FD243C95E}" type="datetimeFigureOut">
              <a:rPr lang="en-US" smtClean="0"/>
              <a:pPr/>
              <a:t>7/23/2015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650E-0626-446E-AC2C-EB8D421945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8D5EE-40A1-4EEF-90C6-289FD243C95E}" type="datetimeFigureOut">
              <a:rPr lang="en-US" smtClean="0"/>
              <a:pPr/>
              <a:t>7/23/2015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650E-0626-446E-AC2C-EB8D421945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8D5EE-40A1-4EEF-90C6-289FD243C95E}" type="datetimeFigureOut">
              <a:rPr lang="en-US" smtClean="0"/>
              <a:pPr/>
              <a:t>7/23/2015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650E-0626-446E-AC2C-EB8D421945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8D5EE-40A1-4EEF-90C6-289FD243C95E}" type="datetimeFigureOut">
              <a:rPr lang="en-US" smtClean="0"/>
              <a:pPr/>
              <a:t>7/23/2015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650E-0626-446E-AC2C-EB8D421945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8D5EE-40A1-4EEF-90C6-289FD243C95E}" type="datetimeFigureOut">
              <a:rPr lang="en-US" smtClean="0"/>
              <a:pPr/>
              <a:t>7/23/2015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650E-0626-446E-AC2C-EB8D421945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8D5EE-40A1-4EEF-90C6-289FD243C95E}" type="datetimeFigureOut">
              <a:rPr lang="en-US" smtClean="0"/>
              <a:pPr/>
              <a:t>7/23/2015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650E-0626-446E-AC2C-EB8D42194566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8D5EE-40A1-4EEF-90C6-289FD243C95E}" type="datetimeFigureOut">
              <a:rPr lang="en-US" smtClean="0"/>
              <a:pPr/>
              <a:t>7/23/2015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6650E-0626-446E-AC2C-EB8D42194566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Tkhz6f9Gv4w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23teachme.com/learn_spanish/spanish_for_children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imeforkids.com/destination/spain/day-in-life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Spain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en-IE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en-IE" dirty="0"/>
          </a:p>
        </p:txBody>
      </p:sp>
      <p:pic>
        <p:nvPicPr>
          <p:cNvPr id="11" name="Picture 10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357166"/>
            <a:ext cx="3286148" cy="2500330"/>
          </a:xfrm>
          <a:prstGeom prst="rect">
            <a:avLst/>
          </a:prstGeom>
        </p:spPr>
      </p:pic>
      <p:pic>
        <p:nvPicPr>
          <p:cNvPr id="12" name="Picture 11" descr="21021213-Seafood-Paella-in-black-pan-traditional-spanish-rice-dish-Stock-Pho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6" y="285728"/>
            <a:ext cx="3462334" cy="2643206"/>
          </a:xfrm>
          <a:prstGeom prst="rect">
            <a:avLst/>
          </a:prstGeom>
        </p:spPr>
      </p:pic>
      <p:pic>
        <p:nvPicPr>
          <p:cNvPr id="15" name="Picture 14" descr="1280px-Beach_Sitges_Spa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3571876"/>
            <a:ext cx="3619493" cy="2714620"/>
          </a:xfrm>
          <a:prstGeom prst="rect">
            <a:avLst/>
          </a:prstGeom>
        </p:spPr>
      </p:pic>
      <p:pic>
        <p:nvPicPr>
          <p:cNvPr id="16" name="Picture 15" descr="bull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3571876"/>
            <a:ext cx="3750909" cy="271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E" dirty="0" smtClean="0"/>
              <a:t>  </a:t>
            </a:r>
            <a:r>
              <a:rPr lang="en-IE" sz="6000" dirty="0" smtClean="0"/>
              <a:t>K				W 				L</a:t>
            </a:r>
            <a:endParaRPr lang="en-IE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pPr algn="ctr"/>
            <a:r>
              <a:rPr lang="en-IE" dirty="0" smtClean="0"/>
              <a:t>Discuss and make note in your copies.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Where is Spain located?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4" name="Content Placeholder 3" descr="spain_small_ma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714488"/>
            <a:ext cx="7715304" cy="3143272"/>
          </a:xfrm>
        </p:spPr>
      </p:pic>
      <p:sp>
        <p:nvSpPr>
          <p:cNvPr id="5" name="TextBox 4"/>
          <p:cNvSpPr txBox="1"/>
          <p:nvPr/>
        </p:nvSpPr>
        <p:spPr>
          <a:xfrm>
            <a:off x="857224" y="5214950"/>
            <a:ext cx="7715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>
                <a:latin typeface="Comic Sans MS" pitchFamily="66" charset="0"/>
              </a:rPr>
              <a:t>Spain is a country in Europe. It is bordered by Portugal and France.</a:t>
            </a:r>
            <a:endParaRPr lang="en-IE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Spain’s Capital.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86412"/>
          </a:xfrm>
        </p:spPr>
        <p:txBody>
          <a:bodyPr/>
          <a:lstStyle/>
          <a:p>
            <a:pPr algn="just">
              <a:buNone/>
            </a:pPr>
            <a:r>
              <a:rPr lang="en-IE" dirty="0" smtClean="0"/>
              <a:t>    The capital city of Spain is </a:t>
            </a:r>
            <a:r>
              <a:rPr lang="en-IE" dirty="0" smtClean="0">
                <a:solidFill>
                  <a:schemeClr val="accent6"/>
                </a:solidFill>
              </a:rPr>
              <a:t>Madrid</a:t>
            </a:r>
            <a:r>
              <a:rPr lang="en-IE" dirty="0" smtClean="0"/>
              <a:t>.  It is the largest city of Spain and is built on the </a:t>
            </a:r>
            <a:r>
              <a:rPr lang="en-IE" dirty="0" smtClean="0">
                <a:solidFill>
                  <a:schemeClr val="accent6"/>
                </a:solidFill>
              </a:rPr>
              <a:t>River </a:t>
            </a:r>
            <a:r>
              <a:rPr lang="en-IE" dirty="0" err="1" smtClean="0">
                <a:solidFill>
                  <a:schemeClr val="accent6"/>
                </a:solidFill>
              </a:rPr>
              <a:t>Manzanares</a:t>
            </a:r>
            <a:r>
              <a:rPr lang="en-IE" dirty="0" smtClean="0">
                <a:solidFill>
                  <a:schemeClr val="accent6"/>
                </a:solidFill>
              </a:rPr>
              <a:t>. </a:t>
            </a:r>
            <a:r>
              <a:rPr lang="en-IE" dirty="0" smtClean="0"/>
              <a:t> The symbol of Madrid is 'a bear eating from a strawberry tree'.</a:t>
            </a:r>
            <a:br>
              <a:rPr lang="en-IE" dirty="0" smtClean="0"/>
            </a:br>
            <a:r>
              <a:rPr lang="en-IE" dirty="0" smtClean="0"/>
              <a:t>   </a:t>
            </a:r>
            <a:endParaRPr lang="en-IE" dirty="0"/>
          </a:p>
        </p:txBody>
      </p:sp>
      <p:pic>
        <p:nvPicPr>
          <p:cNvPr id="4" name="Picture 3" descr="275px-Escudo_de_Madrid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4000504"/>
            <a:ext cx="3357586" cy="25630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The Spanish flag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E" dirty="0" smtClean="0"/>
          </a:p>
          <a:p>
            <a:r>
              <a:rPr lang="en-IE" dirty="0" smtClean="0">
                <a:latin typeface="Comic Sans MS" pitchFamily="66" charset="0"/>
              </a:rPr>
              <a:t>The Spanish flag has three horizontal stripes: red, yellow and red. </a:t>
            </a:r>
            <a:br>
              <a:rPr lang="en-IE" dirty="0" smtClean="0">
                <a:latin typeface="Comic Sans MS" pitchFamily="66" charset="0"/>
              </a:rPr>
            </a:br>
            <a:endParaRPr lang="en-IE" dirty="0" smtClean="0">
              <a:latin typeface="Comic Sans MS" pitchFamily="66" charset="0"/>
            </a:endParaRPr>
          </a:p>
          <a:p>
            <a:r>
              <a:rPr lang="en-IE" dirty="0" smtClean="0">
                <a:latin typeface="Comic Sans MS" pitchFamily="66" charset="0"/>
              </a:rPr>
              <a:t>The meaning of the two colours of the flag of Spain could be: </a:t>
            </a:r>
            <a:br>
              <a:rPr lang="en-IE" dirty="0" smtClean="0">
                <a:latin typeface="Comic Sans MS" pitchFamily="66" charset="0"/>
              </a:rPr>
            </a:br>
            <a:r>
              <a:rPr lang="en-IE" dirty="0" smtClean="0">
                <a:latin typeface="Comic Sans MS" pitchFamily="66" charset="0"/>
              </a:rPr>
              <a:t>- Yellow - symbol of generosity </a:t>
            </a:r>
            <a:br>
              <a:rPr lang="en-IE" dirty="0" smtClean="0">
                <a:latin typeface="Comic Sans MS" pitchFamily="66" charset="0"/>
              </a:rPr>
            </a:br>
            <a:r>
              <a:rPr lang="en-IE" dirty="0" smtClean="0">
                <a:latin typeface="Comic Sans MS" pitchFamily="66" charset="0"/>
              </a:rPr>
              <a:t>- Red – symbol of bravery or strength. 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4" name="Picture 3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6" y="285728"/>
            <a:ext cx="2095500" cy="1390650"/>
          </a:xfrm>
          <a:prstGeom prst="rect">
            <a:avLst/>
          </a:prstGeom>
        </p:spPr>
      </p:pic>
      <p:pic>
        <p:nvPicPr>
          <p:cNvPr id="6" name="Picture 5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2095500" cy="1390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Some Spanish food.</a:t>
            </a:r>
            <a:endParaRPr lang="en-IE" dirty="0"/>
          </a:p>
        </p:txBody>
      </p:sp>
      <p:pic>
        <p:nvPicPr>
          <p:cNvPr id="4" name="Content Placeholder 3" descr="gazpach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428736"/>
            <a:ext cx="3929090" cy="2143140"/>
          </a:xfrm>
        </p:spPr>
      </p:pic>
      <p:pic>
        <p:nvPicPr>
          <p:cNvPr id="5" name="Picture 4" descr="churro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4071942"/>
            <a:ext cx="4000528" cy="2428892"/>
          </a:xfrm>
          <a:prstGeom prst="rect">
            <a:avLst/>
          </a:prstGeom>
        </p:spPr>
      </p:pic>
      <p:pic>
        <p:nvPicPr>
          <p:cNvPr id="6" name="Picture 5" descr="paella9finis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4071942"/>
            <a:ext cx="4000528" cy="2428892"/>
          </a:xfrm>
          <a:prstGeom prst="rect">
            <a:avLst/>
          </a:prstGeom>
        </p:spPr>
      </p:pic>
      <p:pic>
        <p:nvPicPr>
          <p:cNvPr id="7" name="Picture 6" descr="download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1571612"/>
            <a:ext cx="4071966" cy="22145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1538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/>
          </a:p>
        </p:txBody>
      </p:sp>
      <p:sp>
        <p:nvSpPr>
          <p:cNvPr id="10" name="TextBox 9"/>
          <p:cNvSpPr txBox="1"/>
          <p:nvPr/>
        </p:nvSpPr>
        <p:spPr>
          <a:xfrm>
            <a:off x="714348" y="1643050"/>
            <a:ext cx="22268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 err="1" smtClean="0"/>
              <a:t>Gazpacho</a:t>
            </a:r>
            <a:endParaRPr lang="en-IE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4929190" y="1643050"/>
            <a:ext cx="36107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 smtClean="0"/>
              <a:t>Spanish </a:t>
            </a:r>
            <a:r>
              <a:rPr lang="en-IE" sz="4000" dirty="0" err="1" smtClean="0"/>
              <a:t>Omlette</a:t>
            </a:r>
            <a:endParaRPr lang="en-IE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500034" y="5786454"/>
            <a:ext cx="14175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 smtClean="0"/>
              <a:t>Paella</a:t>
            </a:r>
            <a:endParaRPr lang="en-IE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4857752" y="6000768"/>
            <a:ext cx="1653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dirty="0" err="1" smtClean="0"/>
              <a:t>Churros</a:t>
            </a:r>
            <a:endParaRPr lang="en-IE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4" name="Content Placeholder 3" descr="download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357166"/>
            <a:ext cx="3500462" cy="5000660"/>
          </a:xfrm>
        </p:spPr>
      </p:pic>
      <p:pic>
        <p:nvPicPr>
          <p:cNvPr id="5" name="Picture 4" descr="download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357166"/>
            <a:ext cx="3857652" cy="48577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58" y="5643578"/>
            <a:ext cx="4405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latin typeface="Comic Sans MS" pitchFamily="66" charset="0"/>
              </a:rPr>
              <a:t>Chorizo- Spanish sausage</a:t>
            </a:r>
            <a:endParaRPr lang="en-IE" sz="28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29256" y="5643578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err="1" smtClean="0">
                <a:latin typeface="Comic Sans MS" pitchFamily="66" charset="0"/>
              </a:rPr>
              <a:t>Patata</a:t>
            </a:r>
            <a:r>
              <a:rPr lang="en-IE" sz="2800" dirty="0" smtClean="0">
                <a:latin typeface="Comic Sans MS" pitchFamily="66" charset="0"/>
              </a:rPr>
              <a:t> </a:t>
            </a:r>
            <a:r>
              <a:rPr lang="en-IE" sz="2800" dirty="0" err="1" smtClean="0">
                <a:latin typeface="Comic Sans MS" pitchFamily="66" charset="0"/>
              </a:rPr>
              <a:t>Bravas</a:t>
            </a:r>
            <a:endParaRPr lang="en-IE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Eating in Spain.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en-IE" b="1" dirty="0" smtClean="0"/>
              <a:t>Spanish people eat many times throughout the day.</a:t>
            </a:r>
          </a:p>
          <a:p>
            <a:pPr fontAlgn="base">
              <a:buNone/>
            </a:pPr>
            <a:endParaRPr lang="en-IE" b="1" dirty="0" smtClean="0"/>
          </a:p>
          <a:p>
            <a:pPr algn="just" fontAlgn="base"/>
            <a:r>
              <a:rPr lang="en-IE" b="1" dirty="0" smtClean="0">
                <a:solidFill>
                  <a:schemeClr val="accent6"/>
                </a:solidFill>
              </a:rPr>
              <a:t>Breakfast (El </a:t>
            </a:r>
            <a:r>
              <a:rPr lang="en-IE" b="1" dirty="0" err="1" smtClean="0">
                <a:solidFill>
                  <a:schemeClr val="accent6"/>
                </a:solidFill>
              </a:rPr>
              <a:t>Desayuno</a:t>
            </a:r>
            <a:r>
              <a:rPr lang="en-IE" b="1" dirty="0" smtClean="0">
                <a:solidFill>
                  <a:schemeClr val="accent6"/>
                </a:solidFill>
              </a:rPr>
              <a:t>)</a:t>
            </a:r>
            <a:r>
              <a:rPr lang="en-IE" dirty="0" smtClean="0"/>
              <a:t> Around 7:30 am. Right before going to work a typical Spaniard might have a cup of coffee and perhaps a small piece of toast with butter and jam or a small bowl of cereal. Some don’t eat at all.</a:t>
            </a:r>
          </a:p>
          <a:p>
            <a:pPr algn="just" fontAlgn="base">
              <a:buNone/>
            </a:pPr>
            <a:endParaRPr lang="en-IE" dirty="0" smtClean="0"/>
          </a:p>
          <a:p>
            <a:pPr fontAlgn="base"/>
            <a:r>
              <a:rPr lang="en-IE" b="1" dirty="0" smtClean="0">
                <a:solidFill>
                  <a:schemeClr val="accent6"/>
                </a:solidFill>
              </a:rPr>
              <a:t>Mid-morning Snack/The “Real” Breakfast</a:t>
            </a:r>
            <a:r>
              <a:rPr lang="en-IE" b="1" dirty="0" smtClean="0"/>
              <a:t>. </a:t>
            </a:r>
            <a:r>
              <a:rPr lang="en-IE" dirty="0" smtClean="0"/>
              <a:t>At 10.00 am.</a:t>
            </a: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77500" lnSpcReduction="20000"/>
          </a:bodyPr>
          <a:lstStyle/>
          <a:p>
            <a:pPr fontAlgn="base"/>
            <a:endParaRPr lang="en-IE" b="1" dirty="0" smtClean="0">
              <a:solidFill>
                <a:schemeClr val="accent6"/>
              </a:solidFill>
            </a:endParaRPr>
          </a:p>
          <a:p>
            <a:pPr marL="0" indent="0" fontAlgn="base">
              <a:buNone/>
            </a:pPr>
            <a:endParaRPr lang="en-IE" b="1" dirty="0" smtClean="0">
              <a:solidFill>
                <a:schemeClr val="accent6"/>
              </a:solidFill>
            </a:endParaRPr>
          </a:p>
          <a:p>
            <a:pPr fontAlgn="base"/>
            <a:endParaRPr lang="en-IE" b="1" dirty="0" smtClean="0">
              <a:solidFill>
                <a:schemeClr val="accent6"/>
              </a:solidFill>
            </a:endParaRPr>
          </a:p>
          <a:p>
            <a:pPr algn="just" fontAlgn="base"/>
            <a:r>
              <a:rPr lang="en-IE" b="1" dirty="0" smtClean="0">
                <a:solidFill>
                  <a:schemeClr val="accent6"/>
                </a:solidFill>
              </a:rPr>
              <a:t>Lunch (La Comida):</a:t>
            </a:r>
            <a:r>
              <a:rPr lang="en-IE" dirty="0" smtClean="0">
                <a:solidFill>
                  <a:schemeClr val="accent6"/>
                </a:solidFill>
              </a:rPr>
              <a:t> </a:t>
            </a:r>
            <a:r>
              <a:rPr lang="en-IE" dirty="0" smtClean="0"/>
              <a:t>Lunch is almost always a hot meal and many restaurants offer a menu of the day (</a:t>
            </a:r>
            <a:r>
              <a:rPr lang="en-IE" i="1" dirty="0" err="1" smtClean="0"/>
              <a:t>menú</a:t>
            </a:r>
            <a:r>
              <a:rPr lang="en-IE" i="1" dirty="0" smtClean="0"/>
              <a:t> del </a:t>
            </a:r>
            <a:r>
              <a:rPr lang="en-IE" i="1" dirty="0" err="1" smtClean="0"/>
              <a:t>día</a:t>
            </a:r>
            <a:r>
              <a:rPr lang="en-IE" dirty="0" smtClean="0"/>
              <a:t>) that consists of an appetizer, main dish, drink, and dessert.</a:t>
            </a:r>
          </a:p>
          <a:p>
            <a:pPr algn="just" fontAlgn="base"/>
            <a:endParaRPr lang="en-IE" dirty="0" smtClean="0"/>
          </a:p>
          <a:p>
            <a:pPr algn="just"/>
            <a:r>
              <a:rPr lang="en-IE" b="1" dirty="0" smtClean="0">
                <a:solidFill>
                  <a:schemeClr val="accent6"/>
                </a:solidFill>
              </a:rPr>
              <a:t>Afternoon Snack (</a:t>
            </a:r>
            <a:r>
              <a:rPr lang="en-IE" b="1" i="1" dirty="0" smtClean="0">
                <a:solidFill>
                  <a:schemeClr val="accent6"/>
                </a:solidFill>
              </a:rPr>
              <a:t>La </a:t>
            </a:r>
            <a:r>
              <a:rPr lang="en-IE" b="1" i="1" dirty="0" err="1" smtClean="0">
                <a:solidFill>
                  <a:schemeClr val="accent6"/>
                </a:solidFill>
              </a:rPr>
              <a:t>Merienda</a:t>
            </a:r>
            <a:r>
              <a:rPr lang="en-IE" b="1" dirty="0" smtClean="0">
                <a:solidFill>
                  <a:schemeClr val="accent6"/>
                </a:solidFill>
              </a:rPr>
              <a:t>)</a:t>
            </a:r>
            <a:r>
              <a:rPr lang="en-IE" b="1" dirty="0" smtClean="0"/>
              <a:t>:</a:t>
            </a:r>
            <a:r>
              <a:rPr lang="en-IE" dirty="0" smtClean="0"/>
              <a:t>  Usually people have it between 5:00 and 6:30 in the evening. Typical afternoon snacks  can be coffee and a pastry, a yogurt, or fruit, but can also be savoury snacks like a small sandwich and soda, or some cheese and Serrano ham or chorizo.</a:t>
            </a:r>
          </a:p>
          <a:p>
            <a:pPr algn="just"/>
            <a:r>
              <a:rPr lang="en-IE" dirty="0" smtClean="0">
                <a:solidFill>
                  <a:schemeClr val="accent6"/>
                </a:solidFill>
              </a:rPr>
              <a:t/>
            </a:r>
            <a:br>
              <a:rPr lang="en-IE" dirty="0" smtClean="0">
                <a:solidFill>
                  <a:schemeClr val="accent6"/>
                </a:solidFill>
              </a:rPr>
            </a:br>
            <a:r>
              <a:rPr lang="en-IE" b="1" dirty="0" smtClean="0">
                <a:solidFill>
                  <a:schemeClr val="accent6"/>
                </a:solidFill>
              </a:rPr>
              <a:t>Dinner (</a:t>
            </a:r>
            <a:r>
              <a:rPr lang="en-IE" b="1" i="1" dirty="0" smtClean="0">
                <a:solidFill>
                  <a:schemeClr val="accent6"/>
                </a:solidFill>
              </a:rPr>
              <a:t>La </a:t>
            </a:r>
            <a:r>
              <a:rPr lang="en-IE" b="1" i="1" dirty="0" err="1" smtClean="0">
                <a:solidFill>
                  <a:schemeClr val="accent6"/>
                </a:solidFill>
              </a:rPr>
              <a:t>Cena</a:t>
            </a:r>
            <a:r>
              <a:rPr lang="en-IE" b="1" dirty="0" smtClean="0">
                <a:solidFill>
                  <a:schemeClr val="accent6"/>
                </a:solidFill>
              </a:rPr>
              <a:t>):</a:t>
            </a:r>
            <a:r>
              <a:rPr lang="en-IE" dirty="0" smtClean="0"/>
              <a:t> Depending on the person, dinner may be yogurt and some fruit or a salad. Some may have  heavier meals. In the south people love to go for  tapas.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Festivals in Spain.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E" b="1" dirty="0" smtClean="0">
                <a:solidFill>
                  <a:srgbClr val="FF0000"/>
                </a:solidFill>
              </a:rPr>
              <a:t>La </a:t>
            </a:r>
            <a:r>
              <a:rPr lang="en-IE" b="1" dirty="0" err="1" smtClean="0">
                <a:solidFill>
                  <a:srgbClr val="FF0000"/>
                </a:solidFill>
              </a:rPr>
              <a:t>Tomatina</a:t>
            </a:r>
            <a:r>
              <a:rPr lang="en-IE" b="1" dirty="0" smtClean="0">
                <a:solidFill>
                  <a:srgbClr val="FF0000"/>
                </a:solidFill>
              </a:rPr>
              <a:t>¨ - Valencia Tomato Fight Festival</a:t>
            </a:r>
            <a:r>
              <a:rPr lang="en-IE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en-IE" dirty="0" smtClean="0"/>
              <a:t>Every year in August around 30,000 people in the Spanish town of </a:t>
            </a:r>
            <a:r>
              <a:rPr lang="en-IE" dirty="0" err="1" smtClean="0"/>
              <a:t>Bunol</a:t>
            </a:r>
            <a:r>
              <a:rPr lang="en-IE" dirty="0" smtClean="0"/>
              <a:t> in Valencia throw more than 240,000 pounds of tomatoes at each other as part of the La </a:t>
            </a:r>
            <a:r>
              <a:rPr lang="en-IE" dirty="0" err="1" smtClean="0"/>
              <a:t>Tomatina</a:t>
            </a:r>
            <a:r>
              <a:rPr lang="en-IE" dirty="0" smtClean="0"/>
              <a:t> festival.</a:t>
            </a:r>
          </a:p>
          <a:p>
            <a:pPr>
              <a:buNone/>
            </a:pPr>
            <a:endParaRPr lang="en-IE" dirty="0"/>
          </a:p>
        </p:txBody>
      </p:sp>
      <p:pic>
        <p:nvPicPr>
          <p:cNvPr id="4" name="Picture 3" descr="download 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4429132"/>
            <a:ext cx="6000792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  <a:latin typeface="Comic Sans MS" pitchFamily="66" charset="0"/>
              </a:rPr>
              <a:t>La </a:t>
            </a:r>
            <a:r>
              <a:rPr lang="en-IE" dirty="0" err="1" smtClean="0">
                <a:solidFill>
                  <a:srgbClr val="FF0000"/>
                </a:solidFill>
                <a:latin typeface="Comic Sans MS" pitchFamily="66" charset="0"/>
              </a:rPr>
              <a:t>Tomatina</a:t>
            </a:r>
            <a:r>
              <a:rPr lang="en-IE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  <a:endParaRPr lang="en-IE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" name="Content Placeholder 3" descr="download (5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571612"/>
            <a:ext cx="7358114" cy="478634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 descr="images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290"/>
            <a:ext cx="6500858" cy="3643338"/>
          </a:xfrm>
        </p:spPr>
      </p:pic>
      <p:pic>
        <p:nvPicPr>
          <p:cNvPr id="5" name="Picture 4" descr="images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488" y="3357562"/>
            <a:ext cx="5857916" cy="32861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7158" y="4429132"/>
            <a:ext cx="2143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 smtClean="0">
                <a:latin typeface="Comic Sans MS" pitchFamily="66" charset="0"/>
                <a:hlinkClick r:id="rId4"/>
              </a:rPr>
              <a:t>https://www.youtube.com/watch?v=Tkhz6f9Gv4w</a:t>
            </a:r>
            <a:r>
              <a:rPr lang="en-IE" b="1" dirty="0" smtClean="0">
                <a:latin typeface="Comic Sans MS" pitchFamily="66" charset="0"/>
              </a:rPr>
              <a:t>  </a:t>
            </a:r>
            <a:endParaRPr lang="en-IE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Bull Running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txBody>
          <a:bodyPr>
            <a:noAutofit/>
          </a:bodyPr>
          <a:lstStyle/>
          <a:p>
            <a:pPr algn="just"/>
            <a:r>
              <a:rPr lang="en-IE" sz="1800" dirty="0" smtClean="0">
                <a:latin typeface="Comic Sans MS" pitchFamily="66" charset="0"/>
              </a:rPr>
              <a:t>Every year from July 7th-14th thousands pack into Pamplona to start Spain's most famous bull-running fiesta to honour Saint San </a:t>
            </a:r>
            <a:r>
              <a:rPr lang="en-IE" sz="1800" dirty="0" err="1" smtClean="0">
                <a:latin typeface="Comic Sans MS" pitchFamily="66" charset="0"/>
              </a:rPr>
              <a:t>Fermin</a:t>
            </a:r>
            <a:r>
              <a:rPr lang="en-IE" sz="1800" dirty="0" smtClean="0">
                <a:latin typeface="Comic Sans MS" pitchFamily="66" charset="0"/>
              </a:rPr>
              <a:t>. </a:t>
            </a:r>
          </a:p>
          <a:p>
            <a:pPr algn="just"/>
            <a:endParaRPr lang="en-IE" sz="1800" dirty="0" smtClean="0">
              <a:latin typeface="Comic Sans MS" pitchFamily="66" charset="0"/>
            </a:endParaRPr>
          </a:p>
          <a:p>
            <a:pPr algn="just"/>
            <a:r>
              <a:rPr lang="en-IE" sz="1800" dirty="0" smtClean="0">
                <a:latin typeface="Comic Sans MS" pitchFamily="66" charset="0"/>
              </a:rPr>
              <a:t>After daybreak on July 7th, runners gather at the bottom of Santo Domingo, which is the starting line. They crowd together and sing to the image of San </a:t>
            </a:r>
            <a:r>
              <a:rPr lang="en-IE" sz="1800" dirty="0" err="1" smtClean="0">
                <a:latin typeface="Comic Sans MS" pitchFamily="66" charset="0"/>
              </a:rPr>
              <a:t>Fermin</a:t>
            </a:r>
            <a:r>
              <a:rPr lang="en-IE" sz="1800" dirty="0" smtClean="0">
                <a:latin typeface="Comic Sans MS" pitchFamily="66" charset="0"/>
              </a:rPr>
              <a:t>.</a:t>
            </a:r>
          </a:p>
          <a:p>
            <a:pPr algn="just"/>
            <a:endParaRPr lang="en-IE" sz="1800" dirty="0" smtClean="0">
              <a:latin typeface="Comic Sans MS" pitchFamily="66" charset="0"/>
            </a:endParaRPr>
          </a:p>
          <a:p>
            <a:pPr algn="just"/>
            <a:r>
              <a:rPr lang="en-IE" sz="1800" dirty="0" smtClean="0">
                <a:latin typeface="Comic Sans MS" pitchFamily="66" charset="0"/>
              </a:rPr>
              <a:t>Then, as a rocket goes off, a number of fighting bulls are let out onto the streets. A second rocket is then let off to make sure everyone knows the bulls are loose in the street. The bulls run along the narrow street to a bull ring. The runners dash along in front of the bulls.</a:t>
            </a:r>
          </a:p>
          <a:p>
            <a:pPr algn="just">
              <a:buNone/>
            </a:pPr>
            <a:endParaRPr lang="en-IE" sz="1800" dirty="0" smtClean="0">
              <a:latin typeface="Comic Sans MS" pitchFamily="66" charset="0"/>
            </a:endParaRPr>
          </a:p>
          <a:p>
            <a:pPr algn="just"/>
            <a:r>
              <a:rPr lang="en-IE" sz="1800" dirty="0" smtClean="0">
                <a:latin typeface="Comic Sans MS" pitchFamily="66" charset="0"/>
              </a:rPr>
              <a:t>People now journey from all around the world to run with the bulls.</a:t>
            </a:r>
          </a:p>
          <a:p>
            <a:pPr algn="just"/>
            <a:endParaRPr lang="en-IE" sz="1800" dirty="0">
              <a:latin typeface="Comic Sans MS" pitchFamily="66" charset="0"/>
            </a:endParaRPr>
          </a:p>
        </p:txBody>
      </p:sp>
      <p:pic>
        <p:nvPicPr>
          <p:cNvPr id="4" name="Content Placeholder 3" descr="download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142852"/>
            <a:ext cx="2500330" cy="1415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 descr="download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357166"/>
            <a:ext cx="4500594" cy="2786082"/>
          </a:xfrm>
        </p:spPr>
      </p:pic>
      <p:pic>
        <p:nvPicPr>
          <p:cNvPr id="5" name="Picture 4" descr="download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285728"/>
            <a:ext cx="3538544" cy="2857520"/>
          </a:xfrm>
          <a:prstGeom prst="rect">
            <a:avLst/>
          </a:prstGeom>
        </p:spPr>
      </p:pic>
      <p:pic>
        <p:nvPicPr>
          <p:cNvPr id="6" name="Picture 5" descr="download (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3714752"/>
            <a:ext cx="4500594" cy="2500330"/>
          </a:xfrm>
          <a:prstGeom prst="rect">
            <a:avLst/>
          </a:prstGeom>
        </p:spPr>
      </p:pic>
      <p:pic>
        <p:nvPicPr>
          <p:cNvPr id="7" name="Picture 6" descr="images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818" y="3714752"/>
            <a:ext cx="3500462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Opinion Writing.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IE" dirty="0" smtClean="0"/>
              <a:t>The yearly bull run in Pamplona…….</a:t>
            </a:r>
          </a:p>
          <a:p>
            <a:pPr>
              <a:buNone/>
            </a:pPr>
            <a:endParaRPr lang="en-IE" dirty="0" smtClean="0"/>
          </a:p>
          <a:p>
            <a:pPr algn="just">
              <a:buNone/>
            </a:pPr>
            <a:r>
              <a:rPr lang="en-IE" dirty="0" smtClean="0"/>
              <a:t>     </a:t>
            </a:r>
            <a:r>
              <a:rPr lang="en-IE" b="1" dirty="0" smtClean="0">
                <a:solidFill>
                  <a:srgbClr val="FFC000"/>
                </a:solidFill>
              </a:rPr>
              <a:t>Should it continue to take place? Consider the safety issues for people. Is the event really fun? Consider the welfare of the animals involved? Is it a pointless event? Think about tourism in the area if the event were to be cancelled.</a:t>
            </a:r>
          </a:p>
          <a:p>
            <a:pPr>
              <a:buNone/>
            </a:pPr>
            <a:endParaRPr lang="en-IE" b="1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IE" b="1" dirty="0" smtClean="0">
                <a:solidFill>
                  <a:srgbClr val="FFC000"/>
                </a:solidFill>
              </a:rPr>
              <a:t>Task : THINK- PAIR- SHARE</a:t>
            </a:r>
          </a:p>
          <a:p>
            <a:pPr>
              <a:buNone/>
            </a:pPr>
            <a:endParaRPr lang="en-IE" dirty="0" smtClean="0"/>
          </a:p>
          <a:p>
            <a:pPr>
              <a:buNone/>
            </a:pPr>
            <a:r>
              <a:rPr lang="en-IE" b="1" dirty="0" smtClean="0"/>
              <a:t>Activity: Research the topic and write a piece either for</a:t>
            </a:r>
          </a:p>
          <a:p>
            <a:pPr>
              <a:buNone/>
            </a:pPr>
            <a:r>
              <a:rPr lang="en-IE" b="1" dirty="0" smtClean="0"/>
              <a:t>or against bull running.</a:t>
            </a:r>
            <a:endParaRPr lang="en-IE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Sport in Spain.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>
                <a:latin typeface="Comic Sans MS" pitchFamily="66" charset="0"/>
              </a:rPr>
              <a:t>Sports are a passion in Spain. Spain has some really talented ‘</a:t>
            </a:r>
            <a:r>
              <a:rPr lang="en-IE" dirty="0" err="1" smtClean="0">
                <a:latin typeface="Comic Sans MS" pitchFamily="66" charset="0"/>
              </a:rPr>
              <a:t>futbol</a:t>
            </a:r>
            <a:r>
              <a:rPr lang="en-IE" dirty="0" smtClean="0">
                <a:latin typeface="Comic Sans MS" pitchFamily="66" charset="0"/>
              </a:rPr>
              <a:t>’ teams such as Real Madrid and Barcelona</a:t>
            </a:r>
            <a:r>
              <a:rPr lang="en-IE" dirty="0" smtClean="0"/>
              <a:t>.</a:t>
            </a:r>
          </a:p>
          <a:p>
            <a:pPr>
              <a:buNone/>
            </a:pPr>
            <a:endParaRPr lang="en-IE" dirty="0"/>
          </a:p>
        </p:txBody>
      </p:sp>
      <p:pic>
        <p:nvPicPr>
          <p:cNvPr id="4" name="Picture 3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3214686"/>
            <a:ext cx="4034146" cy="15716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0100" y="4929198"/>
            <a:ext cx="7572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dirty="0" smtClean="0">
                <a:latin typeface="Comic Sans MS" pitchFamily="66" charset="0"/>
              </a:rPr>
              <a:t>Other popular sports include skiing, motor sport, basketball and tennis.</a:t>
            </a:r>
            <a:endParaRPr lang="en-IE" sz="32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Famous Spanish People</a:t>
            </a:r>
            <a:br>
              <a:rPr lang="en-IE" dirty="0" smtClean="0"/>
            </a:br>
            <a:r>
              <a:rPr lang="en-IE" sz="3100" dirty="0" smtClean="0">
                <a:solidFill>
                  <a:srgbClr val="FF0000"/>
                </a:solidFill>
              </a:rPr>
              <a:t>Can you name any of them?</a:t>
            </a:r>
            <a:endParaRPr lang="en-IE" sz="31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download (9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4000504"/>
            <a:ext cx="2500330" cy="2280225"/>
          </a:xfrm>
        </p:spPr>
      </p:pic>
      <p:pic>
        <p:nvPicPr>
          <p:cNvPr id="5" name="Picture 4" descr="download (7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428736"/>
            <a:ext cx="2714644" cy="2286016"/>
          </a:xfrm>
          <a:prstGeom prst="rect">
            <a:avLst/>
          </a:prstGeom>
        </p:spPr>
      </p:pic>
      <p:pic>
        <p:nvPicPr>
          <p:cNvPr id="7" name="Picture 6" descr="javier_barde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322" y="1428736"/>
            <a:ext cx="2807740" cy="2428892"/>
          </a:xfrm>
          <a:prstGeom prst="rect">
            <a:avLst/>
          </a:prstGeom>
        </p:spPr>
      </p:pic>
      <p:pic>
        <p:nvPicPr>
          <p:cNvPr id="8" name="Picture 7" descr="downloa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6116" y="1428736"/>
            <a:ext cx="2324797" cy="4786346"/>
          </a:xfrm>
          <a:prstGeom prst="rect">
            <a:avLst/>
          </a:prstGeom>
        </p:spPr>
      </p:pic>
      <p:pic>
        <p:nvPicPr>
          <p:cNvPr id="9" name="Picture 8" descr="899407-soccer_g_xavi_mb_-143367306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446" y="4000504"/>
            <a:ext cx="2643206" cy="22367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85852" y="6215082"/>
            <a:ext cx="7358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 smtClean="0"/>
              <a:t>Choose any famous Spanish person and create a fact file on them.</a:t>
            </a:r>
            <a:endParaRPr lang="en-IE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Artists Corner- Joan Miro</a:t>
            </a:r>
            <a:endParaRPr lang="en-IE" dirty="0"/>
          </a:p>
        </p:txBody>
      </p:sp>
      <p:pic>
        <p:nvPicPr>
          <p:cNvPr id="4" name="Content Placeholder 3" descr="download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500174"/>
            <a:ext cx="3786214" cy="4857784"/>
          </a:xfrm>
        </p:spPr>
      </p:pic>
      <p:sp>
        <p:nvSpPr>
          <p:cNvPr id="5" name="TextBox 4"/>
          <p:cNvSpPr txBox="1"/>
          <p:nvPr/>
        </p:nvSpPr>
        <p:spPr>
          <a:xfrm>
            <a:off x="4643438" y="1500174"/>
            <a:ext cx="407196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latin typeface="Comic Sans MS" pitchFamily="66" charset="0"/>
              </a:rPr>
              <a:t>Joan Miro (1893-1983) was a Spanish painter and sculptor who produced vivid abstract works of art during much of the 1900s. </a:t>
            </a:r>
          </a:p>
          <a:p>
            <a:endParaRPr lang="en-IE" sz="2400" dirty="0" smtClean="0">
              <a:latin typeface="Comic Sans MS" pitchFamily="66" charset="0"/>
            </a:endParaRPr>
          </a:p>
          <a:p>
            <a:r>
              <a:rPr lang="en-IE" sz="2400" dirty="0" smtClean="0">
                <a:latin typeface="Comic Sans MS" pitchFamily="66" charset="0"/>
              </a:rPr>
              <a:t>His works often have very descriptive titles.</a:t>
            </a:r>
          </a:p>
          <a:p>
            <a:endParaRPr lang="en-IE" sz="2400" dirty="0" smtClean="0">
              <a:latin typeface="Comic Sans MS" pitchFamily="66" charset="0"/>
            </a:endParaRPr>
          </a:p>
          <a:p>
            <a:r>
              <a:rPr lang="en-IE" sz="2400" dirty="0" smtClean="0">
                <a:latin typeface="Comic Sans MS" pitchFamily="66" charset="0"/>
              </a:rPr>
              <a:t>Joan Miro's name is pronounced </a:t>
            </a:r>
            <a:r>
              <a:rPr lang="en-IE" sz="2400" b="1" dirty="0" err="1" smtClean="0">
                <a:latin typeface="Comic Sans MS" pitchFamily="66" charset="0"/>
              </a:rPr>
              <a:t>hoän</a:t>
            </a:r>
            <a:r>
              <a:rPr lang="en-IE" sz="2400" b="1" dirty="0" smtClean="0">
                <a:latin typeface="Comic Sans MS" pitchFamily="66" charset="0"/>
              </a:rPr>
              <a:t> </a:t>
            </a:r>
            <a:r>
              <a:rPr lang="en-IE" sz="2400" b="1" dirty="0" err="1" smtClean="0">
                <a:latin typeface="Comic Sans MS" pitchFamily="66" charset="0"/>
              </a:rPr>
              <a:t>mro</a:t>
            </a:r>
            <a:r>
              <a:rPr lang="en-IE" sz="2400" dirty="0" smtClean="0">
                <a:latin typeface="Comic Sans MS" pitchFamily="66" charset="0"/>
              </a:rPr>
              <a:t>.</a:t>
            </a: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 </a:t>
            </a:r>
            <a:endParaRPr lang="en-IE" dirty="0"/>
          </a:p>
        </p:txBody>
      </p:sp>
      <p:pic>
        <p:nvPicPr>
          <p:cNvPr id="4" name="Content Placeholder 3" descr="downloa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85728"/>
            <a:ext cx="3500462" cy="4000528"/>
          </a:xfrm>
        </p:spPr>
      </p:pic>
      <p:pic>
        <p:nvPicPr>
          <p:cNvPr id="5" name="Picture 4" descr="download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285728"/>
            <a:ext cx="4048137" cy="4429156"/>
          </a:xfrm>
          <a:prstGeom prst="rect">
            <a:avLst/>
          </a:prstGeom>
        </p:spPr>
      </p:pic>
      <p:pic>
        <p:nvPicPr>
          <p:cNvPr id="6" name="Picture 5" descr="download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3643314"/>
            <a:ext cx="4572032" cy="2928958"/>
          </a:xfrm>
          <a:prstGeom prst="rect">
            <a:avLst/>
          </a:prstGeom>
        </p:spPr>
      </p:pic>
      <p:pic>
        <p:nvPicPr>
          <p:cNvPr id="7" name="Picture 6" descr="May-1968-197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380" y="3786190"/>
            <a:ext cx="3500462" cy="2782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Some Spanish Phrases.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IE" dirty="0" smtClean="0"/>
              <a:t>Hello- </a:t>
            </a:r>
            <a:r>
              <a:rPr lang="en-IE" dirty="0" err="1" smtClean="0"/>
              <a:t>Hola</a:t>
            </a:r>
            <a:endParaRPr lang="en-IE" dirty="0" smtClean="0"/>
          </a:p>
          <a:p>
            <a:pPr algn="ctr">
              <a:buNone/>
            </a:pPr>
            <a:r>
              <a:rPr lang="en-IE" dirty="0" smtClean="0"/>
              <a:t>Please- </a:t>
            </a:r>
            <a:r>
              <a:rPr lang="en-IE" dirty="0" err="1" smtClean="0"/>
              <a:t>Por</a:t>
            </a:r>
            <a:r>
              <a:rPr lang="en-IE" dirty="0" smtClean="0"/>
              <a:t> </a:t>
            </a:r>
            <a:r>
              <a:rPr lang="en-IE" dirty="0" err="1" smtClean="0"/>
              <a:t>favor</a:t>
            </a:r>
            <a:endParaRPr lang="en-IE" dirty="0" smtClean="0"/>
          </a:p>
          <a:p>
            <a:pPr algn="ctr">
              <a:buNone/>
            </a:pPr>
            <a:r>
              <a:rPr lang="en-IE" dirty="0" smtClean="0"/>
              <a:t>Thank you- </a:t>
            </a:r>
            <a:r>
              <a:rPr lang="en-IE" dirty="0" err="1" smtClean="0"/>
              <a:t>Gracias</a:t>
            </a:r>
            <a:endParaRPr lang="en-IE" dirty="0" smtClean="0"/>
          </a:p>
          <a:p>
            <a:pPr algn="ctr">
              <a:buNone/>
            </a:pPr>
            <a:r>
              <a:rPr lang="en-IE" dirty="0" smtClean="0"/>
              <a:t>You’re welcome- De nada</a:t>
            </a:r>
          </a:p>
          <a:p>
            <a:pPr algn="ctr">
              <a:buNone/>
            </a:pPr>
            <a:r>
              <a:rPr lang="en-IE" dirty="0" smtClean="0"/>
              <a:t>Excuse me- </a:t>
            </a:r>
            <a:r>
              <a:rPr lang="en-IE" dirty="0" err="1" smtClean="0"/>
              <a:t>Perdon</a:t>
            </a:r>
            <a:endParaRPr lang="en-IE" dirty="0" smtClean="0"/>
          </a:p>
          <a:p>
            <a:pPr>
              <a:buNone/>
            </a:pPr>
            <a:endParaRPr lang="en-IE" dirty="0" smtClean="0"/>
          </a:p>
          <a:p>
            <a:pPr>
              <a:buNone/>
            </a:pPr>
            <a:r>
              <a:rPr lang="en-IE" dirty="0" smtClean="0">
                <a:hlinkClick r:id="rId2"/>
              </a:rPr>
              <a:t>http://www.123teachme.com/learn_spanish/spanish_for_children</a:t>
            </a:r>
            <a:endParaRPr lang="en-IE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A Day in Spain.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What is it like to grow up in Spain? Find out how one Spanish girl spends her day.</a:t>
            </a:r>
            <a:endParaRPr lang="en-IE" dirty="0" smtClean="0">
              <a:hlinkClick r:id="rId2"/>
            </a:endParaRPr>
          </a:p>
          <a:p>
            <a:endParaRPr lang="en-IE" dirty="0" smtClean="0">
              <a:hlinkClick r:id="rId2"/>
            </a:endParaRPr>
          </a:p>
          <a:p>
            <a:r>
              <a:rPr lang="en-IE" dirty="0" smtClean="0">
                <a:hlinkClick r:id="rId2"/>
              </a:rPr>
              <a:t>http://www.timeforkids.com/destination/spain/day-in-life</a:t>
            </a:r>
            <a:endParaRPr lang="en-IE" dirty="0" smtClean="0"/>
          </a:p>
          <a:p>
            <a:pPr>
              <a:buNone/>
            </a:pPr>
            <a:endParaRPr lang="en-IE" dirty="0" smtClean="0"/>
          </a:p>
          <a:p>
            <a:pPr>
              <a:buNone/>
            </a:pP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Your name in Spain.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dirty="0" smtClean="0"/>
              <a:t>In Spain, everyone has two surnames. </a:t>
            </a:r>
          </a:p>
          <a:p>
            <a:endParaRPr lang="en-IE" dirty="0" smtClean="0"/>
          </a:p>
          <a:p>
            <a:r>
              <a:rPr lang="en-IE" dirty="0" smtClean="0"/>
              <a:t>The first is your father's first surname and the   second is your mother's first surname.</a:t>
            </a:r>
          </a:p>
          <a:p>
            <a:endParaRPr lang="en-IE" dirty="0"/>
          </a:p>
          <a:p>
            <a:r>
              <a:rPr lang="en-IE" dirty="0" smtClean="0"/>
              <a:t>Your father's surname is considered to be more important and that is why it is positioned first. </a:t>
            </a:r>
          </a:p>
          <a:p>
            <a:endParaRPr lang="en-IE" dirty="0" smtClean="0"/>
          </a:p>
          <a:p>
            <a:r>
              <a:rPr lang="en-IE" b="1" dirty="0" smtClean="0">
                <a:solidFill>
                  <a:srgbClr val="FFC000"/>
                </a:solidFill>
              </a:rPr>
              <a:t>What would your name be if you lived in Spain? </a:t>
            </a:r>
            <a:br>
              <a:rPr lang="en-IE" b="1" dirty="0" smtClean="0">
                <a:solidFill>
                  <a:srgbClr val="FFC000"/>
                </a:solidFill>
              </a:rPr>
            </a:br>
            <a:endParaRPr lang="en-IE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Spanish Stations</a:t>
            </a:r>
            <a:endParaRPr lang="en-IE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28596" y="1428736"/>
          <a:ext cx="8429684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1472" y="6286520"/>
            <a:ext cx="853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 smtClean="0">
                <a:solidFill>
                  <a:srgbClr val="FFC000"/>
                </a:solidFill>
              </a:rPr>
              <a:t>Complete the activity at each station . You will have 15 minutes to work at each station</a:t>
            </a:r>
            <a:r>
              <a:rPr lang="en-IE" dirty="0" smtClean="0"/>
              <a:t>.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593</Words>
  <Application>Microsoft Office PowerPoint</Application>
  <PresentationFormat>On-screen Show (4:3)</PresentationFormat>
  <Paragraphs>94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Comic Sans MS</vt:lpstr>
      <vt:lpstr>Office Theme</vt:lpstr>
      <vt:lpstr>Spain</vt:lpstr>
      <vt:lpstr>  K    W     L</vt:lpstr>
      <vt:lpstr>Where is Spain located?</vt:lpstr>
      <vt:lpstr>Spain’s Capital.</vt:lpstr>
      <vt:lpstr>The Spanish flag</vt:lpstr>
      <vt:lpstr>Some Spanish food.</vt:lpstr>
      <vt:lpstr>PowerPoint Presentation</vt:lpstr>
      <vt:lpstr>Eating in Spain.</vt:lpstr>
      <vt:lpstr>PowerPoint Presentation</vt:lpstr>
      <vt:lpstr>Festivals in Spain.</vt:lpstr>
      <vt:lpstr>La Tomatina.</vt:lpstr>
      <vt:lpstr>PowerPoint Presentation</vt:lpstr>
      <vt:lpstr>Bull Running</vt:lpstr>
      <vt:lpstr>PowerPoint Presentation</vt:lpstr>
      <vt:lpstr>Opinion Writing.</vt:lpstr>
      <vt:lpstr>Sport in Spain.</vt:lpstr>
      <vt:lpstr>Famous Spanish People Can you name any of them?</vt:lpstr>
      <vt:lpstr>Artists Corner- Joan Miro</vt:lpstr>
      <vt:lpstr> </vt:lpstr>
      <vt:lpstr>Some Spanish Phrases.</vt:lpstr>
      <vt:lpstr>A Day in Spain.</vt:lpstr>
      <vt:lpstr>Your name in Spain.</vt:lpstr>
      <vt:lpstr>Spanish Stations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Spain</dc:title>
  <dc:creator>teacher</dc:creator>
  <cp:lastModifiedBy>Karl</cp:lastModifiedBy>
  <cp:revision>36</cp:revision>
  <dcterms:created xsi:type="dcterms:W3CDTF">2013-11-23T11:21:25Z</dcterms:created>
  <dcterms:modified xsi:type="dcterms:W3CDTF">2015-07-23T14:34:07Z</dcterms:modified>
</cp:coreProperties>
</file>