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9"/>
  </p:notesMasterIdLst>
  <p:sldIdLst>
    <p:sldId id="256" r:id="rId2"/>
    <p:sldId id="260" r:id="rId3"/>
    <p:sldId id="259" r:id="rId4"/>
    <p:sldId id="261" r:id="rId5"/>
    <p:sldId id="257" r:id="rId6"/>
    <p:sldId id="258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3680A-F9B3-4E06-AA60-714E54702765}" type="datetimeFigureOut">
              <a:rPr lang="en-US" smtClean="0"/>
              <a:pPr/>
              <a:t>7/24/2015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669ADE-D5B2-420C-95AC-F765F4D05539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03835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87889B-E1E4-4E96-9FEC-79D125D91361}" type="datetimeFigureOut">
              <a:rPr lang="en-US" smtClean="0"/>
              <a:pPr/>
              <a:t>7/24/2015</a:t>
            </a:fld>
            <a:endParaRPr lang="en-IE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E07B57-E16A-4A22-98A1-78564C731101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87889B-E1E4-4E96-9FEC-79D125D91361}" type="datetimeFigureOut">
              <a:rPr lang="en-US" smtClean="0"/>
              <a:pPr/>
              <a:t>7/24/2015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E07B57-E16A-4A22-98A1-78564C731101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87889B-E1E4-4E96-9FEC-79D125D91361}" type="datetimeFigureOut">
              <a:rPr lang="en-US" smtClean="0"/>
              <a:pPr/>
              <a:t>7/24/2015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E07B57-E16A-4A22-98A1-78564C731101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87889B-E1E4-4E96-9FEC-79D125D91361}" type="datetimeFigureOut">
              <a:rPr lang="en-US" smtClean="0"/>
              <a:pPr/>
              <a:t>7/24/2015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E07B57-E16A-4A22-98A1-78564C731101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87889B-E1E4-4E96-9FEC-79D125D91361}" type="datetimeFigureOut">
              <a:rPr lang="en-US" smtClean="0"/>
              <a:pPr/>
              <a:t>7/24/2015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E07B57-E16A-4A22-98A1-78564C731101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87889B-E1E4-4E96-9FEC-79D125D91361}" type="datetimeFigureOut">
              <a:rPr lang="en-US" smtClean="0"/>
              <a:pPr/>
              <a:t>7/24/2015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E07B57-E16A-4A22-98A1-78564C731101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87889B-E1E4-4E96-9FEC-79D125D91361}" type="datetimeFigureOut">
              <a:rPr lang="en-US" smtClean="0"/>
              <a:pPr/>
              <a:t>7/24/2015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E07B57-E16A-4A22-98A1-78564C731101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87889B-E1E4-4E96-9FEC-79D125D91361}" type="datetimeFigureOut">
              <a:rPr lang="en-US" smtClean="0"/>
              <a:pPr/>
              <a:t>7/24/2015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E07B57-E16A-4A22-98A1-78564C731101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87889B-E1E4-4E96-9FEC-79D125D91361}" type="datetimeFigureOut">
              <a:rPr lang="en-US" smtClean="0"/>
              <a:pPr/>
              <a:t>7/24/2015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E07B57-E16A-4A22-98A1-78564C731101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87889B-E1E4-4E96-9FEC-79D125D91361}" type="datetimeFigureOut">
              <a:rPr lang="en-US" smtClean="0"/>
              <a:pPr/>
              <a:t>7/24/2015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E07B57-E16A-4A22-98A1-78564C731101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87889B-E1E4-4E96-9FEC-79D125D91361}" type="datetimeFigureOut">
              <a:rPr lang="en-US" smtClean="0"/>
              <a:pPr/>
              <a:t>7/24/2015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E07B57-E16A-4A22-98A1-78564C731101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8D87889B-E1E4-4E96-9FEC-79D125D91361}" type="datetimeFigureOut">
              <a:rPr lang="en-US" smtClean="0"/>
              <a:pPr/>
              <a:t>7/24/2015</a:t>
            </a:fld>
            <a:endParaRPr lang="en-IE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IE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66E07B57-E16A-4A22-98A1-78564C731101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prezi.com/rpqgwjjeeonb/untitled-prezi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IE" dirty="0" smtClean="0"/>
              <a:t>Procedure Writing</a:t>
            </a:r>
            <a:endParaRPr lang="en-I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E" dirty="0" smtClean="0">
                <a:latin typeface="Comic Sans MS" pitchFamily="66" charset="0"/>
              </a:rPr>
              <a:t>Can you remember any important points when writing instructions or a procedure</a:t>
            </a:r>
            <a:r>
              <a:rPr lang="en-IE" dirty="0" smtClean="0">
                <a:latin typeface="Comic Sans MS" pitchFamily="66" charset="0"/>
              </a:rPr>
              <a:t>?</a:t>
            </a:r>
            <a:endParaRPr lang="en-IE" dirty="0">
              <a:latin typeface="Comic Sans MS" pitchFamily="66" charset="0"/>
            </a:endParaRPr>
          </a:p>
        </p:txBody>
      </p:sp>
      <p:pic>
        <p:nvPicPr>
          <p:cNvPr id="4" name="Picture 3" descr="downloa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3571876"/>
            <a:ext cx="8286808" cy="285752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IE" dirty="0" err="1" smtClean="0"/>
              <a:t>L.Flanagan</a:t>
            </a:r>
            <a:r>
              <a:rPr lang="en-IE" dirty="0" smtClean="0"/>
              <a:t> 2013</a:t>
            </a:r>
            <a:endParaRPr lang="en-I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What is procedure writing?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053034"/>
          </a:xfrm>
        </p:spPr>
        <p:txBody>
          <a:bodyPr>
            <a:normAutofit fontScale="62500" lnSpcReduction="20000"/>
          </a:bodyPr>
          <a:lstStyle/>
          <a:p>
            <a:endParaRPr lang="en-IE" dirty="0" smtClean="0"/>
          </a:p>
          <a:p>
            <a:pPr marL="82296" indent="0" algn="just">
              <a:buNone/>
            </a:pPr>
            <a:r>
              <a:rPr lang="en-IE" sz="4000" dirty="0">
                <a:latin typeface="Comic Sans MS" pitchFamily="66" charset="0"/>
              </a:rPr>
              <a:t>P</a:t>
            </a:r>
            <a:r>
              <a:rPr lang="en-IE" sz="4000" dirty="0" smtClean="0">
                <a:latin typeface="Comic Sans MS" pitchFamily="66" charset="0"/>
              </a:rPr>
              <a:t>rocedural </a:t>
            </a:r>
            <a:r>
              <a:rPr lang="en-IE" sz="4000" dirty="0" smtClean="0">
                <a:latin typeface="Comic Sans MS" pitchFamily="66" charset="0"/>
              </a:rPr>
              <a:t>writing provides the reader with instructions or directions for doing something. A ‘How To’ document is procedural writing. </a:t>
            </a:r>
          </a:p>
          <a:p>
            <a:pPr algn="just">
              <a:buNone/>
            </a:pPr>
            <a:endParaRPr lang="en-IE" sz="4000" dirty="0" smtClean="0">
              <a:latin typeface="Comic Sans MS" pitchFamily="66" charset="0"/>
            </a:endParaRPr>
          </a:p>
          <a:p>
            <a:r>
              <a:rPr lang="en-IE" sz="4000" dirty="0" smtClean="0">
                <a:latin typeface="Comic Sans MS" pitchFamily="66" charset="0"/>
              </a:rPr>
              <a:t>Examples of procedural writing include: </a:t>
            </a:r>
          </a:p>
          <a:p>
            <a:r>
              <a:rPr lang="en-IE" sz="4000" dirty="0" smtClean="0">
                <a:latin typeface="Comic Sans MS" pitchFamily="66" charset="0"/>
              </a:rPr>
              <a:t> ~ recipes </a:t>
            </a:r>
          </a:p>
          <a:p>
            <a:r>
              <a:rPr lang="en-IE" sz="4000" dirty="0" smtClean="0">
                <a:latin typeface="Comic Sans MS" pitchFamily="66" charset="0"/>
              </a:rPr>
              <a:t> ~ experiments </a:t>
            </a:r>
          </a:p>
          <a:p>
            <a:r>
              <a:rPr lang="en-IE" sz="4000" dirty="0" smtClean="0">
                <a:latin typeface="Comic Sans MS" pitchFamily="66" charset="0"/>
              </a:rPr>
              <a:t> ~ directions to locations </a:t>
            </a:r>
          </a:p>
          <a:p>
            <a:r>
              <a:rPr lang="en-IE" sz="4000" dirty="0" smtClean="0">
                <a:latin typeface="Comic Sans MS" pitchFamily="66" charset="0"/>
              </a:rPr>
              <a:t> ~ how to (how to build a snowman)</a:t>
            </a:r>
          </a:p>
          <a:p>
            <a:r>
              <a:rPr lang="en-IE" sz="4000" dirty="0" smtClean="0">
                <a:latin typeface="Comic Sans MS" pitchFamily="66" charset="0"/>
              </a:rPr>
              <a:t> ~ give rules for board games, sports, home, school etc. </a:t>
            </a:r>
          </a:p>
          <a:p>
            <a:r>
              <a:rPr lang="en-IE" sz="4000" dirty="0" smtClean="0">
                <a:latin typeface="Comic Sans MS" pitchFamily="66" charset="0"/>
              </a:rPr>
              <a:t> ~ how to make or play something </a:t>
            </a:r>
          </a:p>
          <a:p>
            <a:endParaRPr lang="en-IE" sz="4000" dirty="0" smtClean="0">
              <a:latin typeface="Comic Sans MS" pitchFamily="66" charset="0"/>
            </a:endParaRPr>
          </a:p>
          <a:p>
            <a:endParaRPr lang="en-IE" sz="40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 smtClean="0"/>
              <a:t>Procedural Writing Needs To: </a:t>
            </a:r>
            <a:br>
              <a:rPr lang="en-IE" dirty="0" smtClean="0"/>
            </a:b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IE" dirty="0" smtClean="0">
                <a:latin typeface="Comic Sans MS" pitchFamily="66" charset="0"/>
              </a:rPr>
              <a:t> </a:t>
            </a:r>
          </a:p>
          <a:p>
            <a:r>
              <a:rPr lang="en-IE" dirty="0" smtClean="0">
                <a:latin typeface="Comic Sans MS" pitchFamily="66" charset="0"/>
              </a:rPr>
              <a:t>Clearly state a goal or objective. </a:t>
            </a:r>
          </a:p>
          <a:p>
            <a:r>
              <a:rPr lang="en-IE" dirty="0" smtClean="0">
                <a:latin typeface="Comic Sans MS" pitchFamily="66" charset="0"/>
              </a:rPr>
              <a:t>Provide an overview or a list of materials or resources needed. </a:t>
            </a:r>
          </a:p>
          <a:p>
            <a:r>
              <a:rPr lang="en-IE" dirty="0" smtClean="0">
                <a:latin typeface="Comic Sans MS" pitchFamily="66" charset="0"/>
              </a:rPr>
              <a:t>Address any safety procedures that need to be followed. </a:t>
            </a:r>
          </a:p>
          <a:p>
            <a:r>
              <a:rPr lang="en-IE" dirty="0" smtClean="0">
                <a:latin typeface="Comic Sans MS" pitchFamily="66" charset="0"/>
              </a:rPr>
              <a:t>Include all the steps for the procedure. </a:t>
            </a:r>
          </a:p>
          <a:p>
            <a:r>
              <a:rPr lang="en-IE" dirty="0" smtClean="0">
                <a:latin typeface="Comic Sans MS" pitchFamily="66" charset="0"/>
              </a:rPr>
              <a:t>State instructions in a step by step pattern leaving nothing out. Use words like, first, next, then, finally…</a:t>
            </a:r>
          </a:p>
          <a:p>
            <a:r>
              <a:rPr lang="en-IE" dirty="0" smtClean="0">
                <a:latin typeface="Comic Sans MS" pitchFamily="66" charset="0"/>
              </a:rPr>
              <a:t>The reader needs to be able to follow the procedural writing fully without having to make any assumptions. </a:t>
            </a:r>
            <a:endParaRPr lang="en-IE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 smtClean="0"/>
              <a:t>Today’s procedure is…..</a:t>
            </a:r>
            <a:r>
              <a:rPr lang="en-IE" b="1" dirty="0" smtClean="0"/>
              <a:t>How to </a:t>
            </a:r>
            <a:r>
              <a:rPr lang="en-IE" dirty="0" smtClean="0"/>
              <a:t>make chocolate chip cookies!</a:t>
            </a:r>
            <a:endParaRPr lang="en-IE" dirty="0"/>
          </a:p>
        </p:txBody>
      </p:sp>
      <p:pic>
        <p:nvPicPr>
          <p:cNvPr id="4" name="Content Placeholder 3" descr="download (1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7290" y="1928802"/>
            <a:ext cx="3571900" cy="2214578"/>
          </a:xfrm>
        </p:spPr>
      </p:pic>
      <p:pic>
        <p:nvPicPr>
          <p:cNvPr id="5" name="Picture 4" descr="DSC_00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3504" y="1857364"/>
            <a:ext cx="3500438" cy="4714908"/>
          </a:xfrm>
          <a:prstGeom prst="rect">
            <a:avLst/>
          </a:prstGeom>
        </p:spPr>
      </p:pic>
      <p:pic>
        <p:nvPicPr>
          <p:cNvPr id="6" name="Picture 5" descr="SugaryWinzy-Soft-and-Chewy-Chocolate-Chip-Cookies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7290" y="4357694"/>
            <a:ext cx="3571900" cy="2262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7998170" cy="611335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IE" b="1" dirty="0" smtClean="0">
                <a:latin typeface="Comic Sans MS" pitchFamily="66" charset="0"/>
              </a:rPr>
              <a:t>Chocolate chip cookies.</a:t>
            </a:r>
          </a:p>
          <a:p>
            <a:pPr>
              <a:buNone/>
            </a:pPr>
            <a:r>
              <a:rPr lang="en-IE" b="1" dirty="0" smtClean="0">
                <a:latin typeface="Comic Sans MS" pitchFamily="66" charset="0"/>
              </a:rPr>
              <a:t>Ingredients.</a:t>
            </a:r>
          </a:p>
          <a:p>
            <a:pPr>
              <a:buFont typeface="Arial" pitchFamily="34" charset="0"/>
              <a:buChar char="•"/>
            </a:pPr>
            <a:r>
              <a:rPr lang="en-IE" dirty="0" smtClean="0">
                <a:latin typeface="Comic Sans MS" pitchFamily="66" charset="0"/>
              </a:rPr>
              <a:t>85g butter </a:t>
            </a:r>
          </a:p>
          <a:p>
            <a:pPr>
              <a:buFont typeface="Arial" pitchFamily="34" charset="0"/>
              <a:buChar char="•"/>
            </a:pPr>
            <a:r>
              <a:rPr lang="en-IE" dirty="0" smtClean="0">
                <a:latin typeface="Comic Sans MS" pitchFamily="66" charset="0"/>
              </a:rPr>
              <a:t>85g granulated sugar </a:t>
            </a:r>
          </a:p>
          <a:p>
            <a:pPr>
              <a:buFont typeface="Arial" pitchFamily="34" charset="0"/>
              <a:buChar char="•"/>
            </a:pPr>
            <a:r>
              <a:rPr lang="en-IE" dirty="0" smtClean="0">
                <a:latin typeface="Comic Sans MS" pitchFamily="66" charset="0"/>
              </a:rPr>
              <a:t>85g brown sugar </a:t>
            </a:r>
          </a:p>
          <a:p>
            <a:pPr>
              <a:buFont typeface="Arial" pitchFamily="34" charset="0"/>
              <a:buChar char="•"/>
            </a:pPr>
            <a:r>
              <a:rPr lang="en-IE" dirty="0" smtClean="0">
                <a:latin typeface="Comic Sans MS" pitchFamily="66" charset="0"/>
              </a:rPr>
              <a:t>Few drops vanilla essence </a:t>
            </a:r>
          </a:p>
          <a:p>
            <a:pPr>
              <a:buFont typeface="Arial" pitchFamily="34" charset="0"/>
              <a:buChar char="•"/>
            </a:pPr>
            <a:r>
              <a:rPr lang="en-IE" dirty="0" smtClean="0">
                <a:latin typeface="Comic Sans MS" pitchFamily="66" charset="0"/>
              </a:rPr>
              <a:t>1 egg </a:t>
            </a:r>
          </a:p>
          <a:p>
            <a:pPr>
              <a:buFont typeface="Arial" pitchFamily="34" charset="0"/>
              <a:buChar char="•"/>
            </a:pPr>
            <a:r>
              <a:rPr lang="en-IE" dirty="0" smtClean="0">
                <a:latin typeface="Comic Sans MS" pitchFamily="66" charset="0"/>
              </a:rPr>
              <a:t>170g self raising flour, sifted. </a:t>
            </a:r>
          </a:p>
          <a:p>
            <a:pPr>
              <a:buFont typeface="Arial" pitchFamily="34" charset="0"/>
              <a:buChar char="•"/>
            </a:pPr>
            <a:r>
              <a:rPr lang="en-IE" dirty="0" smtClean="0">
                <a:latin typeface="Comic Sans MS" pitchFamily="66" charset="0"/>
              </a:rPr>
              <a:t>Pinch of salt </a:t>
            </a:r>
          </a:p>
          <a:p>
            <a:pPr>
              <a:buFont typeface="Arial" pitchFamily="34" charset="0"/>
              <a:buChar char="•"/>
            </a:pPr>
            <a:r>
              <a:rPr lang="en-IE" dirty="0" smtClean="0">
                <a:latin typeface="Comic Sans MS" pitchFamily="66" charset="0"/>
              </a:rPr>
              <a:t>60g walnuts (optional) </a:t>
            </a:r>
          </a:p>
          <a:p>
            <a:pPr>
              <a:buFont typeface="Arial" pitchFamily="34" charset="0"/>
              <a:buChar char="•"/>
            </a:pPr>
            <a:r>
              <a:rPr lang="en-IE" dirty="0" smtClean="0">
                <a:latin typeface="Comic Sans MS" pitchFamily="66" charset="0"/>
              </a:rPr>
              <a:t>60-120g chocolate chips</a:t>
            </a:r>
          </a:p>
          <a:p>
            <a:endParaRPr lang="en-IE" b="1" dirty="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756168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en-IE" sz="5100" b="1" dirty="0" smtClean="0">
                <a:latin typeface="Comic Sans MS" pitchFamily="66" charset="0"/>
              </a:rPr>
              <a:t>Method</a:t>
            </a:r>
          </a:p>
          <a:p>
            <a:pPr>
              <a:buFont typeface="Wingdings" pitchFamily="2" charset="2"/>
              <a:buChar char="§"/>
            </a:pPr>
            <a:endParaRPr lang="en-IE" sz="5100" b="1" dirty="0" smtClean="0"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n-IE" sz="5100" dirty="0" smtClean="0">
                <a:latin typeface="Comic Sans MS" pitchFamily="66" charset="0"/>
              </a:rPr>
              <a:t>Grease two baking trays. </a:t>
            </a:r>
          </a:p>
          <a:p>
            <a:pPr>
              <a:buFont typeface="Arial" pitchFamily="34" charset="0"/>
              <a:buChar char="•"/>
            </a:pPr>
            <a:endParaRPr lang="en-IE" sz="5100" dirty="0" smtClean="0"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n-IE" sz="5100" dirty="0" smtClean="0">
                <a:latin typeface="Comic Sans MS" pitchFamily="66" charset="0"/>
              </a:rPr>
              <a:t>Cream the butter with the sugar and vanilla essence. </a:t>
            </a:r>
            <a:br>
              <a:rPr lang="en-IE" sz="5100" dirty="0" smtClean="0">
                <a:latin typeface="Comic Sans MS" pitchFamily="66" charset="0"/>
              </a:rPr>
            </a:br>
            <a:endParaRPr lang="en-IE" sz="5100" dirty="0" smtClean="0"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n-IE" sz="5100" dirty="0" smtClean="0">
                <a:latin typeface="Comic Sans MS" pitchFamily="66" charset="0"/>
              </a:rPr>
              <a:t>Beat in the egg. </a:t>
            </a:r>
            <a:br>
              <a:rPr lang="en-IE" sz="5100" dirty="0" smtClean="0">
                <a:latin typeface="Comic Sans MS" pitchFamily="66" charset="0"/>
              </a:rPr>
            </a:br>
            <a:endParaRPr lang="en-IE" sz="5100" dirty="0" smtClean="0"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n-IE" sz="5100" dirty="0" smtClean="0">
                <a:latin typeface="Comic Sans MS" pitchFamily="66" charset="0"/>
              </a:rPr>
              <a:t>Fold in the flour and salt with the nuts and chocolate chips. </a:t>
            </a:r>
            <a:br>
              <a:rPr lang="en-IE" sz="5100" dirty="0" smtClean="0">
                <a:latin typeface="Comic Sans MS" pitchFamily="66" charset="0"/>
              </a:rPr>
            </a:br>
            <a:endParaRPr lang="en-IE" sz="5100" dirty="0" smtClean="0"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n-IE" sz="5100" dirty="0" smtClean="0">
                <a:latin typeface="Comic Sans MS" pitchFamily="66" charset="0"/>
              </a:rPr>
              <a:t>Drop spoonfuls of mixture onto the baking trays and bake the cookies at 175°C, Gas Mark 4 for 12-15 minutes. </a:t>
            </a:r>
            <a:br>
              <a:rPr lang="en-IE" sz="5100" dirty="0" smtClean="0">
                <a:latin typeface="Comic Sans MS" pitchFamily="66" charset="0"/>
              </a:rPr>
            </a:br>
            <a:endParaRPr lang="en-IE" sz="5100" dirty="0" smtClean="0"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n-IE" sz="5100" dirty="0" smtClean="0">
                <a:latin typeface="Comic Sans MS" pitchFamily="66" charset="0"/>
              </a:rPr>
              <a:t>Stand for 1 minute then place chocolate chip cookies on a wire rack to cool.</a:t>
            </a:r>
          </a:p>
          <a:p>
            <a:endParaRPr lang="en-I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326416"/>
            <a:ext cx="7498080" cy="1143000"/>
          </a:xfrm>
        </p:spPr>
        <p:txBody>
          <a:bodyPr/>
          <a:lstStyle/>
          <a:p>
            <a:r>
              <a:rPr lang="en-IE" dirty="0" smtClean="0">
                <a:solidFill>
                  <a:srgbClr val="FF0000"/>
                </a:solidFill>
              </a:rPr>
              <a:t>Pasta and tomato sauce recipe</a:t>
            </a:r>
            <a:endParaRPr lang="en-IE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Follow the link below for another recipe procedure.  </a:t>
            </a:r>
          </a:p>
          <a:p>
            <a:r>
              <a:rPr lang="en-IE" dirty="0">
                <a:hlinkClick r:id="rId2"/>
              </a:rPr>
              <a:t>https://prezi.com/rpqgwjjeeonb/untitled-prezi</a:t>
            </a:r>
            <a:r>
              <a:rPr lang="en-IE" dirty="0" smtClean="0">
                <a:hlinkClick r:id="rId2"/>
              </a:rPr>
              <a:t>/#</a:t>
            </a:r>
            <a:r>
              <a:rPr lang="en-IE" dirty="0" smtClean="0"/>
              <a:t> </a:t>
            </a:r>
            <a:endParaRPr lang="en-IE" dirty="0"/>
          </a:p>
          <a:p>
            <a:pPr marL="82296" indent="0">
              <a:buNone/>
            </a:pP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9722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186</TotalTime>
  <Words>225</Words>
  <Application>Microsoft Office PowerPoint</Application>
  <PresentationFormat>On-screen Show (4:3)</PresentationFormat>
  <Paragraphs>46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Calibri</vt:lpstr>
      <vt:lpstr>Comic Sans MS</vt:lpstr>
      <vt:lpstr>Gill Sans MT</vt:lpstr>
      <vt:lpstr>Verdana</vt:lpstr>
      <vt:lpstr>Wingdings</vt:lpstr>
      <vt:lpstr>Wingdings 2</vt:lpstr>
      <vt:lpstr>Solstice</vt:lpstr>
      <vt:lpstr>Procedure Writing</vt:lpstr>
      <vt:lpstr>What is procedure writing?</vt:lpstr>
      <vt:lpstr>Procedural Writing Needs To:  </vt:lpstr>
      <vt:lpstr>Today’s procedure is…..How to make chocolate chip cookies!</vt:lpstr>
      <vt:lpstr>PowerPoint Presentation</vt:lpstr>
      <vt:lpstr>PowerPoint Presentation</vt:lpstr>
      <vt:lpstr>Pasta and tomato sauce recipe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Procedure Writing</dc:title>
  <dc:creator>teacher</dc:creator>
  <cp:lastModifiedBy>Karl</cp:lastModifiedBy>
  <cp:revision>9</cp:revision>
  <dcterms:created xsi:type="dcterms:W3CDTF">2013-11-18T21:43:37Z</dcterms:created>
  <dcterms:modified xsi:type="dcterms:W3CDTF">2015-07-24T13:39:49Z</dcterms:modified>
</cp:coreProperties>
</file>