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69" r:id="rId4"/>
    <p:sldId id="258" r:id="rId5"/>
    <p:sldId id="259" r:id="rId6"/>
    <p:sldId id="261" r:id="rId7"/>
    <p:sldId id="262" r:id="rId8"/>
    <p:sldId id="263" r:id="rId9"/>
    <p:sldId id="264" r:id="rId10"/>
    <p:sldId id="265" r:id="rId11"/>
    <p:sldId id="270" r:id="rId12"/>
    <p:sldId id="268" r:id="rId13"/>
    <p:sldId id="271" r:id="rId14"/>
    <p:sldId id="266" r:id="rId15"/>
    <p:sldId id="272" r:id="rId16"/>
    <p:sldId id="274" r:id="rId17"/>
    <p:sldId id="267" r:id="rId18"/>
    <p:sldId id="273"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5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D4DCC9-2579-431D-A935-DE8637119554}" type="datetimeFigureOut">
              <a:rPr lang="en-US" smtClean="0"/>
              <a:pPr/>
              <a:t>12/16/2008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52EC73-5709-4E11-B3E2-75C13958411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52EC73-5709-4E11-B3E2-75C139584117}"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6E9C1CE-3135-4459-A6F8-E45A5F24F3ED}"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9C1CE-3135-4459-A6F8-E45A5F24F3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6E9C1CE-3135-4459-A6F8-E45A5F24F3E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9C1CE-3135-4459-A6F8-E45A5F24F3E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9C1CE-3135-4459-A6F8-E45A5F24F3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9C1CE-3135-4459-A6F8-E45A5F24F3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9C1CE-3135-4459-A6F8-E45A5F24F3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9C1CE-3135-4459-A6F8-E45A5F24F3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9C1CE-3135-4459-A6F8-E45A5F24F3E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9C1CE-3135-4459-A6F8-E45A5F24F3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FCCD5C-4A6B-43C3-A52F-91DD48FF67FF}" type="datetimeFigureOut">
              <a:rPr lang="en-US" smtClean="0"/>
              <a:pPr/>
              <a:t>12/16/2008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9C1CE-3135-4459-A6F8-E45A5F24F3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CFCCD5C-4A6B-43C3-A52F-91DD48FF67FF}" type="datetimeFigureOut">
              <a:rPr lang="en-US" smtClean="0"/>
              <a:pPr/>
              <a:t>12/16/2008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6E9C1CE-3135-4459-A6F8-E45A5F24F3E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14876" y="1500174"/>
            <a:ext cx="4143372" cy="2862322"/>
          </a:xfrm>
          <a:prstGeom prst="rect">
            <a:avLst/>
          </a:prstGeom>
          <a:noFill/>
        </p:spPr>
        <p:txBody>
          <a:bodyPr wrap="square" rtlCol="0">
            <a:spAutoFit/>
          </a:bodyPr>
          <a:lstStyle/>
          <a:p>
            <a:pPr algn="ctr"/>
            <a:r>
              <a:rPr lang="en-GB" sz="6000" b="1" dirty="0" smtClean="0">
                <a:solidFill>
                  <a:srgbClr val="FF0000"/>
                </a:solidFill>
                <a:latin typeface="Comic Sans MS" pitchFamily="66" charset="0"/>
              </a:rPr>
              <a:t>The History of Christmas</a:t>
            </a:r>
            <a:endParaRPr lang="en-US" sz="6000" b="1" dirty="0">
              <a:solidFill>
                <a:srgbClr val="FF0000"/>
              </a:solidFill>
              <a:latin typeface="Comic Sans MS" pitchFamily="66" charset="0"/>
            </a:endParaRPr>
          </a:p>
        </p:txBody>
      </p:sp>
      <p:pic>
        <p:nvPicPr>
          <p:cNvPr id="1026" name="Picture 2" descr="C:\Documents and Settings\teacher\Local Settings\Temporary Internet Files\Content.IE5\IJOLA5U7\MMj02889390000[1].gif"/>
          <p:cNvPicPr>
            <a:picLocks noChangeAspect="1" noChangeArrowheads="1" noCrop="1"/>
          </p:cNvPicPr>
          <p:nvPr/>
        </p:nvPicPr>
        <p:blipFill>
          <a:blip r:embed="rId3"/>
          <a:srcRect/>
          <a:stretch>
            <a:fillRect/>
          </a:stretch>
        </p:blipFill>
        <p:spPr bwMode="auto">
          <a:xfrm>
            <a:off x="0" y="1898429"/>
            <a:ext cx="4786346" cy="495957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omic Sans MS" pitchFamily="66" charset="0"/>
              </a:rPr>
              <a:t>What do we mean by Christmas?</a:t>
            </a:r>
            <a:endParaRPr lang="en-US" dirty="0">
              <a:latin typeface="Comic Sans MS" pitchFamily="66" charset="0"/>
            </a:endParaRPr>
          </a:p>
        </p:txBody>
      </p:sp>
      <p:sp>
        <p:nvSpPr>
          <p:cNvPr id="3" name="Content Placeholder 2"/>
          <p:cNvSpPr>
            <a:spLocks noGrp="1"/>
          </p:cNvSpPr>
          <p:nvPr>
            <p:ph idx="1"/>
          </p:nvPr>
        </p:nvSpPr>
        <p:spPr/>
        <p:txBody>
          <a:bodyPr>
            <a:normAutofit/>
          </a:bodyPr>
          <a:lstStyle/>
          <a:p>
            <a:pPr>
              <a:buNone/>
            </a:pPr>
            <a:r>
              <a:rPr lang="en-GB" sz="3200" dirty="0" smtClean="0">
                <a:solidFill>
                  <a:schemeClr val="bg1">
                    <a:lumMod val="95000"/>
                    <a:lumOff val="5000"/>
                  </a:schemeClr>
                </a:solidFill>
                <a:latin typeface="Comic Sans MS" pitchFamily="66" charset="0"/>
              </a:rPr>
              <a:t>	Every </a:t>
            </a:r>
            <a:r>
              <a:rPr lang="en-GB" sz="3200" dirty="0" smtClean="0">
                <a:solidFill>
                  <a:schemeClr val="bg1">
                    <a:lumMod val="95000"/>
                    <a:lumOff val="5000"/>
                  </a:schemeClr>
                </a:solidFill>
                <a:latin typeface="Comic Sans MS" pitchFamily="66" charset="0"/>
              </a:rPr>
              <a:t>December we celebrate the birthday of Jesus Christ. This is why we call this time Christmas – because we celebrate the Mass for Christ.</a:t>
            </a:r>
          </a:p>
          <a:p>
            <a:endParaRPr lang="en-GB" sz="3200" dirty="0" smtClean="0">
              <a:solidFill>
                <a:schemeClr val="bg1">
                  <a:lumMod val="95000"/>
                  <a:lumOff val="5000"/>
                </a:schemeClr>
              </a:solidFill>
              <a:latin typeface="Comic Sans MS" pitchFamily="66" charset="0"/>
            </a:endParaRPr>
          </a:p>
        </p:txBody>
      </p:sp>
      <p:pic>
        <p:nvPicPr>
          <p:cNvPr id="28674" name="Picture 2" descr="http://newsimg.bbc.co.uk/media/images/44320000/jpg/_44320658_gaza416afp.jpg"/>
          <p:cNvPicPr>
            <a:picLocks noChangeAspect="1" noChangeArrowheads="1"/>
          </p:cNvPicPr>
          <p:nvPr/>
        </p:nvPicPr>
        <p:blipFill>
          <a:blip r:embed="rId3"/>
          <a:srcRect/>
          <a:stretch>
            <a:fillRect/>
          </a:stretch>
        </p:blipFill>
        <p:spPr bwMode="auto">
          <a:xfrm>
            <a:off x="2428860" y="3786190"/>
            <a:ext cx="3962400" cy="28575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737880"/>
          </a:xfrm>
        </p:spPr>
        <p:txBody>
          <a:bodyPr/>
          <a:lstStyle/>
          <a:p>
            <a:pPr>
              <a:buNone/>
            </a:pPr>
            <a:r>
              <a:rPr lang="en-GB" dirty="0" smtClean="0">
                <a:solidFill>
                  <a:schemeClr val="bg1">
                    <a:lumMod val="95000"/>
                    <a:lumOff val="5000"/>
                  </a:schemeClr>
                </a:solidFill>
                <a:latin typeface="Comic Sans MS" pitchFamily="66" charset="0"/>
              </a:rPr>
              <a:t>Jesus was born nearly 2000 years ago. </a:t>
            </a:r>
            <a:endParaRPr lang="en-GB" dirty="0" smtClean="0">
              <a:solidFill>
                <a:schemeClr val="bg1">
                  <a:lumMod val="95000"/>
                  <a:lumOff val="5000"/>
                </a:schemeClr>
              </a:solidFill>
              <a:latin typeface="Comic Sans MS" pitchFamily="66" charset="0"/>
            </a:endParaRPr>
          </a:p>
          <a:p>
            <a:pPr>
              <a:buNone/>
            </a:pPr>
            <a:endParaRPr lang="en-GB" dirty="0" smtClean="0">
              <a:solidFill>
                <a:schemeClr val="bg1">
                  <a:lumMod val="95000"/>
                  <a:lumOff val="5000"/>
                </a:schemeClr>
              </a:solidFill>
              <a:latin typeface="Comic Sans MS" pitchFamily="66" charset="0"/>
            </a:endParaRPr>
          </a:p>
          <a:p>
            <a:pPr>
              <a:buFont typeface="Arial" pitchFamily="34" charset="0"/>
              <a:buChar char="•"/>
            </a:pPr>
            <a:endParaRPr lang="en-GB" dirty="0" smtClean="0">
              <a:solidFill>
                <a:schemeClr val="bg1">
                  <a:lumMod val="95000"/>
                  <a:lumOff val="5000"/>
                </a:schemeClr>
              </a:solidFill>
              <a:latin typeface="Comic Sans MS" pitchFamily="66" charset="0"/>
            </a:endParaRPr>
          </a:p>
          <a:p>
            <a:pPr>
              <a:buFont typeface="Arial" pitchFamily="34" charset="0"/>
              <a:buChar char="•"/>
            </a:pPr>
            <a:endParaRPr lang="en-GB" dirty="0" smtClean="0">
              <a:solidFill>
                <a:schemeClr val="bg1">
                  <a:lumMod val="95000"/>
                  <a:lumOff val="5000"/>
                </a:schemeClr>
              </a:solidFill>
              <a:latin typeface="Comic Sans MS" pitchFamily="66" charset="0"/>
            </a:endParaRPr>
          </a:p>
          <a:p>
            <a:pPr>
              <a:buFont typeface="Arial" pitchFamily="34" charset="0"/>
              <a:buChar char="•"/>
            </a:pPr>
            <a:endParaRPr lang="en-GB" dirty="0" smtClean="0">
              <a:solidFill>
                <a:schemeClr val="bg1">
                  <a:lumMod val="95000"/>
                  <a:lumOff val="5000"/>
                </a:schemeClr>
              </a:solidFill>
              <a:latin typeface="Comic Sans MS" pitchFamily="66" charset="0"/>
            </a:endParaRPr>
          </a:p>
          <a:p>
            <a:pPr>
              <a:buNone/>
            </a:pPr>
            <a:r>
              <a:rPr lang="en-GB" dirty="0" smtClean="0">
                <a:solidFill>
                  <a:schemeClr val="bg1">
                    <a:lumMod val="95000"/>
                    <a:lumOff val="5000"/>
                  </a:schemeClr>
                </a:solidFill>
                <a:latin typeface="Comic Sans MS" pitchFamily="66" charset="0"/>
              </a:rPr>
              <a:t>We </a:t>
            </a:r>
            <a:r>
              <a:rPr lang="en-GB" dirty="0" smtClean="0">
                <a:solidFill>
                  <a:schemeClr val="bg1">
                    <a:lumMod val="95000"/>
                    <a:lumOff val="5000"/>
                  </a:schemeClr>
                </a:solidFill>
                <a:latin typeface="Comic Sans MS" pitchFamily="66" charset="0"/>
              </a:rPr>
              <a:t>celebrate his birthday on the 25</a:t>
            </a:r>
            <a:r>
              <a:rPr lang="en-GB" baseline="30000" dirty="0" smtClean="0">
                <a:solidFill>
                  <a:schemeClr val="bg1">
                    <a:lumMod val="95000"/>
                    <a:lumOff val="5000"/>
                  </a:schemeClr>
                </a:solidFill>
                <a:latin typeface="Comic Sans MS" pitchFamily="66" charset="0"/>
              </a:rPr>
              <a:t>th</a:t>
            </a:r>
            <a:r>
              <a:rPr lang="en-GB" dirty="0" smtClean="0">
                <a:solidFill>
                  <a:schemeClr val="bg1">
                    <a:lumMod val="95000"/>
                    <a:lumOff val="5000"/>
                  </a:schemeClr>
                </a:solidFill>
                <a:latin typeface="Comic Sans MS" pitchFamily="66" charset="0"/>
              </a:rPr>
              <a:t> of December.</a:t>
            </a:r>
            <a:endParaRPr lang="en-US" dirty="0" smtClean="0">
              <a:solidFill>
                <a:schemeClr val="bg1">
                  <a:lumMod val="95000"/>
                  <a:lumOff val="5000"/>
                </a:schemeClr>
              </a:solidFill>
              <a:latin typeface="Comic Sans MS" pitchFamily="66" charset="0"/>
            </a:endParaRPr>
          </a:p>
          <a:p>
            <a:endParaRPr lang="en-US" dirty="0"/>
          </a:p>
        </p:txBody>
      </p:sp>
      <p:pic>
        <p:nvPicPr>
          <p:cNvPr id="4" name="Picture 4" descr="http://copyservices.tamu.edu/clipart/clip28/fsl1766.gif"/>
          <p:cNvPicPr>
            <a:picLocks noChangeAspect="1" noChangeArrowheads="1"/>
          </p:cNvPicPr>
          <p:nvPr/>
        </p:nvPicPr>
        <p:blipFill>
          <a:blip r:embed="rId3"/>
          <a:srcRect/>
          <a:stretch>
            <a:fillRect/>
          </a:stretch>
        </p:blipFill>
        <p:spPr bwMode="auto">
          <a:xfrm>
            <a:off x="1928794" y="4357694"/>
            <a:ext cx="3119426" cy="2252226"/>
          </a:xfrm>
          <a:prstGeom prst="rect">
            <a:avLst/>
          </a:prstGeom>
          <a:noFill/>
        </p:spPr>
      </p:pic>
      <p:pic>
        <p:nvPicPr>
          <p:cNvPr id="5" name="Picture 2" descr="C:\Documents and Settings\teacher\Local Settings\Temporary Internet Files\Content.IE5\2XCDIHAD\MMj01724860000[1].gif"/>
          <p:cNvPicPr>
            <a:picLocks noChangeAspect="1" noChangeArrowheads="1" noCrop="1"/>
          </p:cNvPicPr>
          <p:nvPr/>
        </p:nvPicPr>
        <p:blipFill>
          <a:blip r:embed="rId4"/>
          <a:srcRect/>
          <a:stretch>
            <a:fillRect/>
          </a:stretch>
        </p:blipFill>
        <p:spPr bwMode="auto">
          <a:xfrm>
            <a:off x="6500826" y="3857628"/>
            <a:ext cx="1307978" cy="1112928"/>
          </a:xfrm>
          <a:prstGeom prst="rect">
            <a:avLst/>
          </a:prstGeom>
          <a:noFill/>
        </p:spPr>
      </p:pic>
      <p:pic>
        <p:nvPicPr>
          <p:cNvPr id="6" name="Picture 5" descr="http://www.vigoudan.com/mes%20images/coeurdamour/baby%20jesus%20&amp;%20bluebird.jpg"/>
          <p:cNvPicPr/>
          <p:nvPr/>
        </p:nvPicPr>
        <p:blipFill>
          <a:blip r:embed="rId5" cstate="print"/>
          <a:srcRect/>
          <a:stretch>
            <a:fillRect/>
          </a:stretch>
        </p:blipFill>
        <p:spPr bwMode="auto">
          <a:xfrm>
            <a:off x="3571868" y="1285860"/>
            <a:ext cx="2151026" cy="15453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71546"/>
          </a:xfrm>
        </p:spPr>
        <p:txBody>
          <a:bodyPr/>
          <a:lstStyle/>
          <a:p>
            <a:r>
              <a:rPr lang="en-GB" dirty="0" smtClean="0">
                <a:latin typeface="Comic Sans MS" pitchFamily="66" charset="0"/>
              </a:rPr>
              <a:t>Why do we have a crib?</a:t>
            </a:r>
            <a:endParaRPr lang="en-US" dirty="0">
              <a:latin typeface="Comic Sans MS" pitchFamily="66" charset="0"/>
            </a:endParaRPr>
          </a:p>
        </p:txBody>
      </p:sp>
      <p:sp>
        <p:nvSpPr>
          <p:cNvPr id="3" name="Content Placeholder 2"/>
          <p:cNvSpPr>
            <a:spLocks noGrp="1"/>
          </p:cNvSpPr>
          <p:nvPr>
            <p:ph idx="1"/>
          </p:nvPr>
        </p:nvSpPr>
        <p:spPr>
          <a:xfrm>
            <a:off x="457200" y="857232"/>
            <a:ext cx="5329246" cy="5452128"/>
          </a:xfrm>
        </p:spPr>
        <p:txBody>
          <a:bodyPr>
            <a:noAutofit/>
          </a:bodyPr>
          <a:lstStyle/>
          <a:p>
            <a:pPr>
              <a:buNone/>
            </a:pPr>
            <a:r>
              <a:rPr lang="en-GB" sz="3200" dirty="0" smtClean="0">
                <a:solidFill>
                  <a:schemeClr val="bg1">
                    <a:lumMod val="95000"/>
                    <a:lumOff val="5000"/>
                  </a:schemeClr>
                </a:solidFill>
                <a:latin typeface="Comic Sans MS" pitchFamily="66" charset="0"/>
              </a:rPr>
              <a:t>	At </a:t>
            </a:r>
            <a:r>
              <a:rPr lang="en-GB" sz="3200" dirty="0" smtClean="0">
                <a:solidFill>
                  <a:schemeClr val="bg1">
                    <a:lumMod val="95000"/>
                    <a:lumOff val="5000"/>
                  </a:schemeClr>
                </a:solidFill>
                <a:latin typeface="Comic Sans MS" pitchFamily="66" charset="0"/>
              </a:rPr>
              <a:t>Christmas time we make cribs to remember the story of </a:t>
            </a:r>
            <a:r>
              <a:rPr lang="en-GB" sz="3200" dirty="0" smtClean="0">
                <a:solidFill>
                  <a:schemeClr val="bg1">
                    <a:lumMod val="95000"/>
                    <a:lumOff val="5000"/>
                  </a:schemeClr>
                </a:solidFill>
                <a:latin typeface="Comic Sans MS" pitchFamily="66" charset="0"/>
              </a:rPr>
              <a:t>Christmas.</a:t>
            </a:r>
          </a:p>
          <a:p>
            <a:endParaRPr lang="en-GB" sz="3200" dirty="0" smtClean="0">
              <a:solidFill>
                <a:schemeClr val="bg1">
                  <a:lumMod val="95000"/>
                  <a:lumOff val="5000"/>
                </a:schemeClr>
              </a:solidFill>
              <a:latin typeface="Comic Sans MS" pitchFamily="66" charset="0"/>
            </a:endParaRPr>
          </a:p>
          <a:p>
            <a:pPr>
              <a:buNone/>
            </a:pPr>
            <a:r>
              <a:rPr lang="en-GB" sz="3200" dirty="0" smtClean="0">
                <a:solidFill>
                  <a:schemeClr val="bg1">
                    <a:lumMod val="95000"/>
                    <a:lumOff val="5000"/>
                  </a:schemeClr>
                </a:solidFill>
                <a:latin typeface="Comic Sans MS" pitchFamily="66" charset="0"/>
              </a:rPr>
              <a:t>	The </a:t>
            </a:r>
            <a:r>
              <a:rPr lang="en-GB" sz="3200" dirty="0" smtClean="0">
                <a:solidFill>
                  <a:schemeClr val="bg1">
                    <a:lumMod val="95000"/>
                    <a:lumOff val="5000"/>
                  </a:schemeClr>
                </a:solidFill>
                <a:latin typeface="Comic Sans MS" pitchFamily="66" charset="0"/>
              </a:rPr>
              <a:t>most famous crib was made by St. Francis of Assisi, the good saint who was so kind to animals. </a:t>
            </a:r>
            <a:endParaRPr lang="en-US" sz="3200" dirty="0">
              <a:solidFill>
                <a:schemeClr val="bg1">
                  <a:lumMod val="95000"/>
                  <a:lumOff val="5000"/>
                </a:schemeClr>
              </a:solidFill>
              <a:latin typeface="Comic Sans MS" pitchFamily="66" charset="0"/>
            </a:endParaRPr>
          </a:p>
        </p:txBody>
      </p:sp>
      <p:pic>
        <p:nvPicPr>
          <p:cNvPr id="24578" name="Picture 2" descr="http://indiecitizen.files.wordpress.com/2008/04/st-francis-of-assisi.jpg"/>
          <p:cNvPicPr>
            <a:picLocks noChangeAspect="1" noChangeArrowheads="1"/>
          </p:cNvPicPr>
          <p:nvPr/>
        </p:nvPicPr>
        <p:blipFill>
          <a:blip r:embed="rId3"/>
          <a:srcRect/>
          <a:stretch>
            <a:fillRect/>
          </a:stretch>
        </p:blipFill>
        <p:spPr bwMode="auto">
          <a:xfrm>
            <a:off x="6143636" y="1857364"/>
            <a:ext cx="2828925" cy="397192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ed.examiner.ie/archives/images/front_991220.jpg"/>
          <p:cNvPicPr>
            <a:picLocks noChangeAspect="1" noChangeArrowheads="1"/>
          </p:cNvPicPr>
          <p:nvPr/>
        </p:nvPicPr>
        <p:blipFill>
          <a:blip r:embed="rId3"/>
          <a:srcRect/>
          <a:stretch>
            <a:fillRect/>
          </a:stretch>
        </p:blipFill>
        <p:spPr bwMode="auto">
          <a:xfrm>
            <a:off x="428596" y="1428736"/>
            <a:ext cx="3955934" cy="3050136"/>
          </a:xfrm>
          <a:prstGeom prst="rect">
            <a:avLst/>
          </a:prstGeom>
          <a:noFill/>
        </p:spPr>
      </p:pic>
      <p:sp>
        <p:nvSpPr>
          <p:cNvPr id="3" name="Rectangle 2"/>
          <p:cNvSpPr/>
          <p:nvPr/>
        </p:nvSpPr>
        <p:spPr>
          <a:xfrm>
            <a:off x="4643438" y="714356"/>
            <a:ext cx="3500462" cy="5016758"/>
          </a:xfrm>
          <a:prstGeom prst="rect">
            <a:avLst/>
          </a:prstGeom>
        </p:spPr>
        <p:txBody>
          <a:bodyPr wrap="square">
            <a:spAutoFit/>
          </a:bodyPr>
          <a:lstStyle/>
          <a:p>
            <a:r>
              <a:rPr lang="en-GB" sz="3200" dirty="0" smtClean="0">
                <a:solidFill>
                  <a:schemeClr val="bg1">
                    <a:lumMod val="95000"/>
                    <a:lumOff val="5000"/>
                  </a:schemeClr>
                </a:solidFill>
                <a:latin typeface="Comic Sans MS" pitchFamily="66" charset="0"/>
              </a:rPr>
              <a:t>He wanted people to understand how hard it was to live in a poor manger. So he arranged to have  a real crib with people and animals. </a:t>
            </a:r>
            <a:endParaRPr lang="en-US" sz="3200" dirty="0">
              <a:solidFill>
                <a:schemeClr val="bg1">
                  <a:lumMod val="95000"/>
                  <a:lumOff val="5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omic Sans MS" pitchFamily="66" charset="0"/>
              </a:rPr>
              <a:t>What about the Christmas Tree?</a:t>
            </a:r>
            <a:endParaRPr lang="en-US" dirty="0">
              <a:latin typeface="Comic Sans MS" pitchFamily="66" charset="0"/>
            </a:endParaRPr>
          </a:p>
        </p:txBody>
      </p:sp>
      <p:sp>
        <p:nvSpPr>
          <p:cNvPr id="3" name="Content Placeholder 2"/>
          <p:cNvSpPr>
            <a:spLocks noGrp="1"/>
          </p:cNvSpPr>
          <p:nvPr>
            <p:ph idx="1"/>
          </p:nvPr>
        </p:nvSpPr>
        <p:spPr>
          <a:xfrm>
            <a:off x="457200" y="1600200"/>
            <a:ext cx="5329246" cy="4709160"/>
          </a:xfrm>
        </p:spPr>
        <p:txBody>
          <a:bodyPr/>
          <a:lstStyle/>
          <a:p>
            <a:pPr>
              <a:buNone/>
            </a:pPr>
            <a:r>
              <a:rPr lang="en-GB" sz="3200" dirty="0" smtClean="0">
                <a:solidFill>
                  <a:schemeClr val="bg1">
                    <a:lumMod val="95000"/>
                    <a:lumOff val="5000"/>
                  </a:schemeClr>
                </a:solidFill>
                <a:latin typeface="Comic Sans MS" pitchFamily="66" charset="0"/>
              </a:rPr>
              <a:t>	There </a:t>
            </a:r>
            <a:r>
              <a:rPr lang="en-GB" sz="3200" dirty="0" smtClean="0">
                <a:solidFill>
                  <a:schemeClr val="bg1">
                    <a:lumMod val="95000"/>
                    <a:lumOff val="5000"/>
                  </a:schemeClr>
                </a:solidFill>
                <a:latin typeface="Comic Sans MS" pitchFamily="66" charset="0"/>
              </a:rPr>
              <a:t>is an old German legend which tells us how a Spruce Fir Tree became the first Christmas Tree....</a:t>
            </a:r>
          </a:p>
          <a:p>
            <a:endParaRPr lang="en-GB" dirty="0" smtClean="0"/>
          </a:p>
          <a:p>
            <a:endParaRPr lang="en-US" dirty="0"/>
          </a:p>
        </p:txBody>
      </p:sp>
      <p:pic>
        <p:nvPicPr>
          <p:cNvPr id="20481" name="Picture 1" descr="C:\Documents and Settings\teacher\Local Settings\Temporary Internet Files\Content.IE5\DEQ8TXAR\MMj03157600000[1].gif"/>
          <p:cNvPicPr>
            <a:picLocks noChangeAspect="1" noChangeArrowheads="1" noCrop="1"/>
          </p:cNvPicPr>
          <p:nvPr/>
        </p:nvPicPr>
        <p:blipFill>
          <a:blip r:embed="rId3"/>
          <a:srcRect/>
          <a:stretch>
            <a:fillRect/>
          </a:stretch>
        </p:blipFill>
        <p:spPr bwMode="auto">
          <a:xfrm>
            <a:off x="6072197" y="2857496"/>
            <a:ext cx="2865243" cy="378621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itchFamily="66" charset="0"/>
              </a:rPr>
              <a:t>Christmas Pudding!</a:t>
            </a:r>
            <a:endParaRPr lang="en-US" dirty="0">
              <a:latin typeface="Comic Sans MS" pitchFamily="66" charset="0"/>
            </a:endParaRPr>
          </a:p>
        </p:txBody>
      </p:sp>
      <p:sp>
        <p:nvSpPr>
          <p:cNvPr id="3" name="Content Placeholder 2"/>
          <p:cNvSpPr>
            <a:spLocks noGrp="1"/>
          </p:cNvSpPr>
          <p:nvPr>
            <p:ph idx="1"/>
          </p:nvPr>
        </p:nvSpPr>
        <p:spPr>
          <a:xfrm>
            <a:off x="457200" y="1285860"/>
            <a:ext cx="8229600" cy="5429288"/>
          </a:xfrm>
        </p:spPr>
        <p:txBody>
          <a:bodyPr>
            <a:normAutofit/>
          </a:bodyPr>
          <a:lstStyle/>
          <a:p>
            <a:r>
              <a:rPr lang="en-GB" sz="3200" dirty="0" smtClean="0">
                <a:solidFill>
                  <a:schemeClr val="bg1"/>
                </a:solidFill>
                <a:latin typeface="Comic Sans MS" pitchFamily="66" charset="0"/>
              </a:rPr>
              <a:t>We usually eat Christmas Pudding at the end of our Christmas dinner. But what we think of Christmas Pudding is not what it was like when it first began</a:t>
            </a:r>
            <a:r>
              <a:rPr lang="en-GB" sz="3200" dirty="0" smtClean="0">
                <a:solidFill>
                  <a:schemeClr val="bg1"/>
                </a:solidFill>
                <a:latin typeface="Comic Sans MS" pitchFamily="66" charset="0"/>
              </a:rPr>
              <a:t>!</a:t>
            </a:r>
          </a:p>
          <a:p>
            <a:pPr>
              <a:buNone/>
            </a:pPr>
            <a:endParaRPr lang="en-GB" sz="3200" dirty="0" smtClean="0">
              <a:solidFill>
                <a:schemeClr val="bg1"/>
              </a:solidFill>
              <a:latin typeface="Comic Sans MS" pitchFamily="66" charset="0"/>
            </a:endParaRPr>
          </a:p>
          <a:p>
            <a:r>
              <a:rPr lang="en-GB" sz="3200" dirty="0" smtClean="0">
                <a:solidFill>
                  <a:schemeClr val="bg1"/>
                </a:solidFill>
                <a:latin typeface="Comic Sans MS" pitchFamily="66" charset="0"/>
              </a:rPr>
              <a:t>It started in the 1300’s as a porridge called ‘frumenty’ which was made from beef with raisins, currants, prunes, wines and spices.</a:t>
            </a:r>
            <a:endParaRPr lang="en-US" sz="32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24-7pressrelease.com/attachments/031996/gluten-free-christmas-pudding.jpg"/>
          <p:cNvPicPr>
            <a:picLocks noChangeAspect="1" noChangeArrowheads="1"/>
          </p:cNvPicPr>
          <p:nvPr/>
        </p:nvPicPr>
        <p:blipFill>
          <a:blip r:embed="rId3"/>
          <a:srcRect/>
          <a:stretch>
            <a:fillRect/>
          </a:stretch>
        </p:blipFill>
        <p:spPr bwMode="auto">
          <a:xfrm>
            <a:off x="4714876" y="1142984"/>
            <a:ext cx="4143404" cy="5342032"/>
          </a:xfrm>
          <a:prstGeom prst="rect">
            <a:avLst/>
          </a:prstGeom>
          <a:noFill/>
        </p:spPr>
      </p:pic>
      <p:pic>
        <p:nvPicPr>
          <p:cNvPr id="2052" name="Picture 4" descr="http://img.tfd.com/wn/89/66B6B-hot-cereal.jpg"/>
          <p:cNvPicPr>
            <a:picLocks noChangeAspect="1" noChangeArrowheads="1"/>
          </p:cNvPicPr>
          <p:nvPr/>
        </p:nvPicPr>
        <p:blipFill>
          <a:blip r:embed="rId4"/>
          <a:srcRect/>
          <a:stretch>
            <a:fillRect/>
          </a:stretch>
        </p:blipFill>
        <p:spPr bwMode="auto">
          <a:xfrm>
            <a:off x="500034" y="857232"/>
            <a:ext cx="3189595" cy="321471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357166"/>
            <a:ext cx="8229600" cy="6809450"/>
          </a:xfrm>
        </p:spPr>
        <p:txBody>
          <a:bodyPr>
            <a:normAutofit/>
          </a:bodyPr>
          <a:lstStyle/>
          <a:p>
            <a:pPr>
              <a:buNone/>
            </a:pPr>
            <a:r>
              <a:rPr lang="en-GB" sz="3200" dirty="0" smtClean="0">
                <a:solidFill>
                  <a:schemeClr val="bg1"/>
                </a:solidFill>
                <a:latin typeface="Comic Sans MS" pitchFamily="66" charset="0"/>
              </a:rPr>
              <a:t>	Some people say that the Christmas Pudding should be made with 13 ingredients to represent Jesus and His Apostles and that every person in the house should stir the pudding with a wooden spoon from east to west , in honour of the Wise Men!</a:t>
            </a:r>
          </a:p>
          <a:p>
            <a:endParaRPr lang="en-US" sz="3200" dirty="0">
              <a:solidFill>
                <a:schemeClr val="bg1"/>
              </a:solidFill>
              <a:latin typeface="Comic Sans MS" pitchFamily="66" charset="0"/>
            </a:endParaRPr>
          </a:p>
        </p:txBody>
      </p:sp>
      <p:pic>
        <p:nvPicPr>
          <p:cNvPr id="5" name="Picture 4" descr="http://gospelgifs.com/clips/clips7/images/3wise01.gif"/>
          <p:cNvPicPr>
            <a:picLocks noChangeAspect="1" noChangeArrowheads="1"/>
          </p:cNvPicPr>
          <p:nvPr/>
        </p:nvPicPr>
        <p:blipFill>
          <a:blip r:embed="rId3"/>
          <a:srcRect/>
          <a:stretch>
            <a:fillRect/>
          </a:stretch>
        </p:blipFill>
        <p:spPr bwMode="auto">
          <a:xfrm>
            <a:off x="5072066" y="4000504"/>
            <a:ext cx="3797494" cy="271464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Christmas in other countries!</a:t>
            </a:r>
            <a:endParaRPr lang="en-US" dirty="0"/>
          </a:p>
        </p:txBody>
      </p:sp>
      <p:pic>
        <p:nvPicPr>
          <p:cNvPr id="4" name="Content Placeholder 3" descr="http://www.virtualpt.net/dating/_server/vacations/world_map_political.gif"/>
          <p:cNvPicPr>
            <a:picLocks noGrp="1"/>
          </p:cNvPicPr>
          <p:nvPr>
            <p:ph idx="1"/>
          </p:nvPr>
        </p:nvPicPr>
        <p:blipFill>
          <a:blip r:embed="rId3"/>
          <a:srcRect/>
          <a:stretch>
            <a:fillRect/>
          </a:stretch>
        </p:blipFill>
        <p:spPr bwMode="auto">
          <a:xfrm>
            <a:off x="1019175" y="1504156"/>
            <a:ext cx="7105650" cy="451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big-italy-map.co.uk/maps/italy%20400.jpg"/>
          <p:cNvPicPr>
            <a:picLocks noChangeAspect="1" noChangeArrowheads="1"/>
          </p:cNvPicPr>
          <p:nvPr/>
        </p:nvPicPr>
        <p:blipFill>
          <a:blip r:embed="rId3"/>
          <a:srcRect/>
          <a:stretch>
            <a:fillRect/>
          </a:stretch>
        </p:blipFill>
        <p:spPr bwMode="auto">
          <a:xfrm>
            <a:off x="928661" y="428604"/>
            <a:ext cx="5053693" cy="578647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880756"/>
          </a:xfrm>
        </p:spPr>
        <p:txBody>
          <a:bodyPr/>
          <a:lstStyle/>
          <a:p>
            <a:endParaRPr lang="en-GB" dirty="0" smtClean="0">
              <a:solidFill>
                <a:schemeClr val="bg1"/>
              </a:solidFill>
              <a:latin typeface="Comic Sans MS" pitchFamily="66" charset="0"/>
            </a:endParaRPr>
          </a:p>
          <a:p>
            <a:pPr>
              <a:buNone/>
            </a:pPr>
            <a:r>
              <a:rPr lang="en-GB" dirty="0" smtClean="0">
                <a:solidFill>
                  <a:schemeClr val="bg1"/>
                </a:solidFill>
                <a:latin typeface="Comic Sans MS" pitchFamily="66" charset="0"/>
              </a:rPr>
              <a:t>	In </a:t>
            </a:r>
            <a:r>
              <a:rPr lang="en-GB" dirty="0" smtClean="0">
                <a:solidFill>
                  <a:srgbClr val="FFFF00"/>
                </a:solidFill>
                <a:latin typeface="Comic Sans MS" pitchFamily="66" charset="0"/>
              </a:rPr>
              <a:t>Italy</a:t>
            </a:r>
            <a:r>
              <a:rPr lang="en-GB" dirty="0" smtClean="0">
                <a:solidFill>
                  <a:schemeClr val="bg1"/>
                </a:solidFill>
                <a:latin typeface="Comic Sans MS" pitchFamily="66" charset="0"/>
              </a:rPr>
              <a:t>, on the evening of the day after Christmas, children are visited by a good witch named </a:t>
            </a:r>
            <a:r>
              <a:rPr lang="en-GB" dirty="0" err="1" smtClean="0">
                <a:solidFill>
                  <a:srgbClr val="C00000"/>
                </a:solidFill>
                <a:latin typeface="Comic Sans MS" pitchFamily="66" charset="0"/>
              </a:rPr>
              <a:t>Strega</a:t>
            </a:r>
            <a:r>
              <a:rPr lang="en-GB" dirty="0" smtClean="0">
                <a:solidFill>
                  <a:srgbClr val="C00000"/>
                </a:solidFill>
                <a:latin typeface="Comic Sans MS" pitchFamily="66" charset="0"/>
              </a:rPr>
              <a:t> </a:t>
            </a:r>
            <a:r>
              <a:rPr lang="en-GB" dirty="0" err="1" smtClean="0">
                <a:solidFill>
                  <a:srgbClr val="C00000"/>
                </a:solidFill>
                <a:latin typeface="Comic Sans MS" pitchFamily="66" charset="0"/>
              </a:rPr>
              <a:t>Buffana</a:t>
            </a:r>
            <a:r>
              <a:rPr lang="en-GB" dirty="0" smtClean="0">
                <a:solidFill>
                  <a:schemeClr val="bg1"/>
                </a:solidFill>
                <a:latin typeface="Comic Sans MS" pitchFamily="66" charset="0"/>
              </a:rPr>
              <a:t>. She flies around Italy on a broom and leaves treats for good children and coal for naughty children!</a:t>
            </a:r>
            <a:endParaRPr lang="en-US" dirty="0" smtClean="0">
              <a:solidFill>
                <a:schemeClr val="bg1"/>
              </a:solidFill>
              <a:latin typeface="Comic Sans MS" pitchFamily="66" charset="0"/>
            </a:endParaRPr>
          </a:p>
          <a:p>
            <a:endParaRPr lang="en-US" dirty="0"/>
          </a:p>
        </p:txBody>
      </p:sp>
      <p:pic>
        <p:nvPicPr>
          <p:cNvPr id="6146" name="Picture 2" descr="http://xoomer.alice.it/bellelettere1/karacsonyfa_file/image008.gif"/>
          <p:cNvPicPr>
            <a:picLocks noChangeAspect="1" noChangeArrowheads="1"/>
          </p:cNvPicPr>
          <p:nvPr/>
        </p:nvPicPr>
        <p:blipFill>
          <a:blip r:embed="rId3"/>
          <a:srcRect/>
          <a:stretch>
            <a:fillRect/>
          </a:stretch>
        </p:blipFill>
        <p:spPr bwMode="auto">
          <a:xfrm>
            <a:off x="4143372" y="3929066"/>
            <a:ext cx="2689715" cy="271462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geographicguide.net/europe/maps-europe/maps/europe-political.jpg"/>
          <p:cNvPicPr/>
          <p:nvPr/>
        </p:nvPicPr>
        <p:blipFill>
          <a:blip r:embed="rId3"/>
          <a:srcRect/>
          <a:stretch>
            <a:fillRect/>
          </a:stretch>
        </p:blipFill>
        <p:spPr bwMode="auto">
          <a:xfrm>
            <a:off x="1500166" y="0"/>
            <a:ext cx="5929354" cy="6572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952194"/>
          </a:xfrm>
        </p:spPr>
        <p:txBody>
          <a:bodyPr>
            <a:normAutofit/>
          </a:bodyPr>
          <a:lstStyle/>
          <a:p>
            <a:pPr>
              <a:buNone/>
            </a:pPr>
            <a:r>
              <a:rPr lang="en-GB" sz="3200" dirty="0" smtClean="0">
                <a:solidFill>
                  <a:schemeClr val="bg1"/>
                </a:solidFill>
                <a:latin typeface="Comic Sans MS" pitchFamily="66" charset="0"/>
              </a:rPr>
              <a:t>	In </a:t>
            </a:r>
            <a:r>
              <a:rPr lang="en-GB" sz="3200" dirty="0" smtClean="0">
                <a:solidFill>
                  <a:srgbClr val="FFFF00"/>
                </a:solidFill>
                <a:latin typeface="Comic Sans MS" pitchFamily="66" charset="0"/>
              </a:rPr>
              <a:t>France</a:t>
            </a:r>
            <a:r>
              <a:rPr lang="en-GB" sz="3200" dirty="0" smtClean="0">
                <a:solidFill>
                  <a:schemeClr val="bg1"/>
                </a:solidFill>
                <a:latin typeface="Comic Sans MS" pitchFamily="66" charset="0"/>
              </a:rPr>
              <a:t>, young children leave their shoes by the fire on Christmas Eve for a gift from “le </a:t>
            </a:r>
            <a:r>
              <a:rPr lang="en-GB" sz="3200" dirty="0" err="1" smtClean="0">
                <a:solidFill>
                  <a:schemeClr val="bg1"/>
                </a:solidFill>
                <a:latin typeface="Comic Sans MS" pitchFamily="66" charset="0"/>
              </a:rPr>
              <a:t>Pere</a:t>
            </a:r>
            <a:r>
              <a:rPr lang="en-GB" sz="3200" dirty="0" smtClean="0">
                <a:solidFill>
                  <a:schemeClr val="bg1"/>
                </a:solidFill>
                <a:latin typeface="Comic Sans MS" pitchFamily="66" charset="0"/>
              </a:rPr>
              <a:t> Noel”.</a:t>
            </a:r>
          </a:p>
          <a:p>
            <a:pPr>
              <a:buNone/>
            </a:pPr>
            <a:endParaRPr lang="en-GB" sz="3200" dirty="0" smtClean="0">
              <a:solidFill>
                <a:schemeClr val="bg1"/>
              </a:solidFill>
              <a:latin typeface="Comic Sans MS" pitchFamily="66" charset="0"/>
            </a:endParaRPr>
          </a:p>
        </p:txBody>
      </p:sp>
      <p:pic>
        <p:nvPicPr>
          <p:cNvPr id="10242" name="Picture 2" descr="http://www.ace-clipart.com/clipart/holiday_clipart/fireplace.gif"/>
          <p:cNvPicPr>
            <a:picLocks noChangeAspect="1" noChangeArrowheads="1"/>
          </p:cNvPicPr>
          <p:nvPr/>
        </p:nvPicPr>
        <p:blipFill>
          <a:blip r:embed="rId3"/>
          <a:srcRect/>
          <a:stretch>
            <a:fillRect/>
          </a:stretch>
        </p:blipFill>
        <p:spPr bwMode="auto">
          <a:xfrm>
            <a:off x="2071670" y="2428868"/>
            <a:ext cx="4762533" cy="35719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4290"/>
            <a:ext cx="4471990" cy="6429420"/>
          </a:xfrm>
        </p:spPr>
        <p:txBody>
          <a:bodyPr>
            <a:normAutofit fontScale="92500" lnSpcReduction="10000"/>
          </a:bodyPr>
          <a:lstStyle/>
          <a:p>
            <a:endParaRPr lang="en-GB" dirty="0" smtClean="0">
              <a:solidFill>
                <a:schemeClr val="bg1"/>
              </a:solidFill>
              <a:latin typeface="Comic Sans MS" pitchFamily="66" charset="0"/>
            </a:endParaRPr>
          </a:p>
          <a:p>
            <a:pPr>
              <a:buNone/>
            </a:pPr>
            <a:r>
              <a:rPr lang="en-GB" dirty="0" smtClean="0">
                <a:solidFill>
                  <a:schemeClr val="bg1"/>
                </a:solidFill>
                <a:latin typeface="Comic Sans MS" pitchFamily="66" charset="0"/>
              </a:rPr>
              <a:t>	</a:t>
            </a:r>
            <a:r>
              <a:rPr lang="en-GB" sz="3500" dirty="0" smtClean="0">
                <a:solidFill>
                  <a:schemeClr val="bg1"/>
                </a:solidFill>
                <a:latin typeface="Comic Sans MS" pitchFamily="66" charset="0"/>
              </a:rPr>
              <a:t>In </a:t>
            </a:r>
            <a:r>
              <a:rPr lang="en-GB" sz="3500" dirty="0" smtClean="0">
                <a:solidFill>
                  <a:srgbClr val="FFFF00"/>
                </a:solidFill>
                <a:latin typeface="Comic Sans MS" pitchFamily="66" charset="0"/>
              </a:rPr>
              <a:t>Germany</a:t>
            </a:r>
            <a:r>
              <a:rPr lang="en-GB" sz="3500" dirty="0" smtClean="0">
                <a:solidFill>
                  <a:schemeClr val="bg1"/>
                </a:solidFill>
                <a:latin typeface="Comic Sans MS" pitchFamily="66" charset="0"/>
              </a:rPr>
              <a:t>, children decorate their Christmas lists with pictures and then leave them on the windowsill overnight, weighed down with some sugar so they won’t be missed by Santa.</a:t>
            </a:r>
            <a:endParaRPr lang="en-US" sz="3500" dirty="0" smtClean="0">
              <a:solidFill>
                <a:schemeClr val="bg1"/>
              </a:solidFill>
              <a:latin typeface="Comic Sans MS" pitchFamily="66" charset="0"/>
            </a:endParaRPr>
          </a:p>
          <a:p>
            <a:endParaRPr lang="en-US" dirty="0"/>
          </a:p>
        </p:txBody>
      </p:sp>
      <p:pic>
        <p:nvPicPr>
          <p:cNvPr id="46082" name="Picture 2" descr="http://wwwdelivery.superstock.com/WI/223/1598/PreviewComp/SuperStock_1598R-198026.jpg"/>
          <p:cNvPicPr>
            <a:picLocks noChangeAspect="1" noChangeArrowheads="1"/>
          </p:cNvPicPr>
          <p:nvPr/>
        </p:nvPicPr>
        <p:blipFill>
          <a:blip r:embed="rId3"/>
          <a:srcRect/>
          <a:stretch>
            <a:fillRect/>
          </a:stretch>
        </p:blipFill>
        <p:spPr bwMode="auto">
          <a:xfrm>
            <a:off x="5286380" y="1214421"/>
            <a:ext cx="3714776" cy="401802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welt-atlas.de/datenbank/karten/en/karte-0-9024-en.gif"/>
          <p:cNvPicPr/>
          <p:nvPr/>
        </p:nvPicPr>
        <p:blipFill>
          <a:blip r:embed="rId3"/>
          <a:srcRect/>
          <a:stretch>
            <a:fillRect/>
          </a:stretch>
        </p:blipFill>
        <p:spPr bwMode="auto">
          <a:xfrm>
            <a:off x="1428728" y="714356"/>
            <a:ext cx="6072230" cy="57150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4744" y="214290"/>
            <a:ext cx="4972056" cy="6095070"/>
          </a:xfrm>
        </p:spPr>
        <p:txBody>
          <a:bodyPr>
            <a:noAutofit/>
          </a:bodyPr>
          <a:lstStyle/>
          <a:p>
            <a:pPr>
              <a:buNone/>
            </a:pPr>
            <a:r>
              <a:rPr lang="en-GB" sz="3200" dirty="0" smtClean="0">
                <a:solidFill>
                  <a:schemeClr val="bg1"/>
                </a:solidFill>
                <a:latin typeface="Comic Sans MS" pitchFamily="66" charset="0"/>
              </a:rPr>
              <a:t>	In </a:t>
            </a:r>
            <a:r>
              <a:rPr lang="en-GB" sz="3200" dirty="0" smtClean="0">
                <a:solidFill>
                  <a:srgbClr val="FFFF00"/>
                </a:solidFill>
                <a:latin typeface="Comic Sans MS" pitchFamily="66" charset="0"/>
              </a:rPr>
              <a:t>New Zealand</a:t>
            </a:r>
            <a:r>
              <a:rPr lang="en-GB" sz="3200" dirty="0" smtClean="0">
                <a:solidFill>
                  <a:schemeClr val="bg1"/>
                </a:solidFill>
                <a:latin typeface="Comic Sans MS" pitchFamily="66" charset="0"/>
              </a:rPr>
              <a:t>, it is the middle of summer at Christmas time. Instead of a hot drink for Santa, he often gets a cold drink to cool him down! On Christmas Day families often have a picnic or go to the beach for Christmas dinner!</a:t>
            </a:r>
          </a:p>
          <a:p>
            <a:endParaRPr lang="en-GB" sz="3200" dirty="0" smtClean="0">
              <a:solidFill>
                <a:schemeClr val="bg1"/>
              </a:solidFill>
              <a:latin typeface="Comic Sans MS" pitchFamily="66" charset="0"/>
            </a:endParaRPr>
          </a:p>
        </p:txBody>
      </p:sp>
      <p:pic>
        <p:nvPicPr>
          <p:cNvPr id="4" name="Picture 3" descr="http://www.sanibelliving.com/upload/_3_1120064363.jpg"/>
          <p:cNvPicPr/>
          <p:nvPr/>
        </p:nvPicPr>
        <p:blipFill>
          <a:blip r:embed="rId3"/>
          <a:srcRect/>
          <a:stretch>
            <a:fillRect/>
          </a:stretch>
        </p:blipFill>
        <p:spPr bwMode="auto">
          <a:xfrm>
            <a:off x="642910" y="1214422"/>
            <a:ext cx="3071834" cy="45005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4186238" cy="6309360"/>
          </a:xfrm>
        </p:spPr>
        <p:txBody>
          <a:bodyPr>
            <a:normAutofit lnSpcReduction="10000"/>
          </a:bodyPr>
          <a:lstStyle/>
          <a:p>
            <a:endParaRPr lang="en-GB" dirty="0" smtClean="0">
              <a:solidFill>
                <a:schemeClr val="bg1"/>
              </a:solidFill>
              <a:latin typeface="Comic Sans MS" pitchFamily="66" charset="0"/>
            </a:endParaRPr>
          </a:p>
          <a:p>
            <a:endParaRPr lang="en-GB" dirty="0" smtClean="0">
              <a:solidFill>
                <a:schemeClr val="bg1"/>
              </a:solidFill>
              <a:latin typeface="Comic Sans MS" pitchFamily="66" charset="0"/>
            </a:endParaRPr>
          </a:p>
          <a:p>
            <a:pPr>
              <a:buNone/>
            </a:pPr>
            <a:r>
              <a:rPr lang="en-GB" dirty="0" smtClean="0">
                <a:solidFill>
                  <a:schemeClr val="bg1"/>
                </a:solidFill>
                <a:latin typeface="Comic Sans MS" pitchFamily="66" charset="0"/>
              </a:rPr>
              <a:t>	</a:t>
            </a:r>
            <a:r>
              <a:rPr lang="en-GB" sz="3200" dirty="0" smtClean="0">
                <a:solidFill>
                  <a:schemeClr val="bg1"/>
                </a:solidFill>
                <a:latin typeface="Comic Sans MS" pitchFamily="66" charset="0"/>
              </a:rPr>
              <a:t>In </a:t>
            </a:r>
            <a:r>
              <a:rPr lang="en-GB" sz="3200" dirty="0" smtClean="0">
                <a:solidFill>
                  <a:srgbClr val="FFFF00"/>
                </a:solidFill>
                <a:latin typeface="Comic Sans MS" pitchFamily="66" charset="0"/>
              </a:rPr>
              <a:t>Iceland</a:t>
            </a:r>
            <a:r>
              <a:rPr lang="en-GB" sz="3200" dirty="0" smtClean="0">
                <a:solidFill>
                  <a:schemeClr val="bg1"/>
                </a:solidFill>
                <a:latin typeface="Comic Sans MS" pitchFamily="66" charset="0"/>
              </a:rPr>
              <a:t>, people believe in 13 different </a:t>
            </a:r>
            <a:r>
              <a:rPr lang="en-GB" sz="3200" dirty="0" err="1" smtClean="0">
                <a:solidFill>
                  <a:schemeClr val="bg1"/>
                </a:solidFill>
                <a:latin typeface="Comic Sans MS" pitchFamily="66" charset="0"/>
              </a:rPr>
              <a:t>Santas</a:t>
            </a:r>
            <a:r>
              <a:rPr lang="en-GB" sz="3200" dirty="0" smtClean="0">
                <a:solidFill>
                  <a:schemeClr val="bg1"/>
                </a:solidFill>
                <a:latin typeface="Comic Sans MS" pitchFamily="66" charset="0"/>
              </a:rPr>
              <a:t>! Each of the 13 </a:t>
            </a:r>
            <a:r>
              <a:rPr lang="en-GB" sz="3200" dirty="0" err="1" smtClean="0">
                <a:solidFill>
                  <a:schemeClr val="bg1"/>
                </a:solidFill>
                <a:latin typeface="Comic Sans MS" pitchFamily="66" charset="0"/>
              </a:rPr>
              <a:t>Santas</a:t>
            </a:r>
            <a:r>
              <a:rPr lang="en-GB" sz="3200" dirty="0" smtClean="0">
                <a:solidFill>
                  <a:schemeClr val="bg1"/>
                </a:solidFill>
                <a:latin typeface="Comic Sans MS" pitchFamily="66" charset="0"/>
              </a:rPr>
              <a:t> begin visiting their homes on December 12</a:t>
            </a:r>
            <a:r>
              <a:rPr lang="en-GB" sz="3200" baseline="30000" dirty="0" smtClean="0">
                <a:solidFill>
                  <a:schemeClr val="bg1"/>
                </a:solidFill>
                <a:latin typeface="Comic Sans MS" pitchFamily="66" charset="0"/>
              </a:rPr>
              <a:t>th</a:t>
            </a:r>
            <a:r>
              <a:rPr lang="en-GB" sz="3200" dirty="0" smtClean="0">
                <a:solidFill>
                  <a:schemeClr val="bg1"/>
                </a:solidFill>
                <a:latin typeface="Comic Sans MS" pitchFamily="66" charset="0"/>
              </a:rPr>
              <a:t> and by Christmas Day, they’ve all arrived!</a:t>
            </a:r>
            <a:endParaRPr lang="en-US" sz="3200" dirty="0" smtClean="0">
              <a:solidFill>
                <a:schemeClr val="bg1"/>
              </a:solidFill>
              <a:latin typeface="Comic Sans MS" pitchFamily="66" charset="0"/>
            </a:endParaRPr>
          </a:p>
          <a:p>
            <a:endParaRPr lang="en-US" dirty="0"/>
          </a:p>
        </p:txBody>
      </p:sp>
      <p:pic>
        <p:nvPicPr>
          <p:cNvPr id="4" name="Picture 3" descr="image of Jola Sveinar, Iceland"/>
          <p:cNvPicPr/>
          <p:nvPr/>
        </p:nvPicPr>
        <p:blipFill>
          <a:blip r:embed="rId3"/>
          <a:srcRect/>
          <a:stretch>
            <a:fillRect/>
          </a:stretch>
        </p:blipFill>
        <p:spPr bwMode="auto">
          <a:xfrm>
            <a:off x="5214942" y="642918"/>
            <a:ext cx="2928958" cy="5357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dirty="0" err="1" smtClean="0">
                <a:solidFill>
                  <a:srgbClr val="C00000"/>
                </a:solidFill>
                <a:latin typeface="Comic Sans MS" pitchFamily="66" charset="0"/>
              </a:rPr>
              <a:t>Nollaig</a:t>
            </a:r>
            <a:r>
              <a:rPr lang="en-GB" sz="6600" dirty="0" smtClean="0">
                <a:solidFill>
                  <a:srgbClr val="C00000"/>
                </a:solidFill>
                <a:latin typeface="Comic Sans MS" pitchFamily="66" charset="0"/>
              </a:rPr>
              <a:t> </a:t>
            </a:r>
            <a:r>
              <a:rPr lang="en-GB" sz="6600" dirty="0" err="1" smtClean="0">
                <a:solidFill>
                  <a:srgbClr val="C00000"/>
                </a:solidFill>
                <a:latin typeface="Comic Sans MS" pitchFamily="66" charset="0"/>
              </a:rPr>
              <a:t>Shona</a:t>
            </a:r>
            <a:r>
              <a:rPr lang="en-GB" sz="6600" dirty="0" smtClean="0">
                <a:solidFill>
                  <a:srgbClr val="C00000"/>
                </a:solidFill>
                <a:latin typeface="Comic Sans MS" pitchFamily="66" charset="0"/>
              </a:rPr>
              <a:t> </a:t>
            </a:r>
            <a:r>
              <a:rPr lang="en-GB" sz="6600" dirty="0" err="1" smtClean="0">
                <a:solidFill>
                  <a:srgbClr val="C00000"/>
                </a:solidFill>
                <a:latin typeface="Comic Sans MS" pitchFamily="66" charset="0"/>
              </a:rPr>
              <a:t>Duit</a:t>
            </a:r>
            <a:r>
              <a:rPr lang="en-GB" sz="6600" dirty="0" smtClean="0">
                <a:solidFill>
                  <a:srgbClr val="C00000"/>
                </a:solidFill>
                <a:latin typeface="Comic Sans MS" pitchFamily="66" charset="0"/>
              </a:rPr>
              <a:t>!</a:t>
            </a:r>
            <a:endParaRPr lang="en-US" sz="6600" dirty="0">
              <a:solidFill>
                <a:srgbClr val="C00000"/>
              </a:solidFill>
              <a:latin typeface="Comic Sans MS" pitchFamily="66" charset="0"/>
            </a:endParaRPr>
          </a:p>
        </p:txBody>
      </p:sp>
      <p:sp>
        <p:nvSpPr>
          <p:cNvPr id="3" name="Content Placeholder 2"/>
          <p:cNvSpPr>
            <a:spLocks noGrp="1"/>
          </p:cNvSpPr>
          <p:nvPr>
            <p:ph idx="1"/>
          </p:nvPr>
        </p:nvSpPr>
        <p:spPr>
          <a:xfrm>
            <a:off x="1643042" y="2357430"/>
            <a:ext cx="5572164" cy="3951930"/>
          </a:xfrm>
        </p:spPr>
        <p:txBody>
          <a:bodyPr/>
          <a:lstStyle/>
          <a:p>
            <a:endParaRPr lang="en-US" dirty="0"/>
          </a:p>
        </p:txBody>
      </p:sp>
      <p:pic>
        <p:nvPicPr>
          <p:cNvPr id="53250" name="Picture 2" descr="C:\Documents and Settings\teacher\Local Settings\Temporary Internet Files\Content.IE5\2R18I5M6\MMj03365290000[1].gif"/>
          <p:cNvPicPr>
            <a:picLocks noChangeAspect="1" noChangeArrowheads="1" noCrop="1"/>
          </p:cNvPicPr>
          <p:nvPr/>
        </p:nvPicPr>
        <p:blipFill>
          <a:blip r:embed="rId3"/>
          <a:srcRect/>
          <a:stretch>
            <a:fillRect/>
          </a:stretch>
        </p:blipFill>
        <p:spPr bwMode="auto">
          <a:xfrm>
            <a:off x="2357422" y="2714620"/>
            <a:ext cx="3883625" cy="2847992"/>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ustom 2">
      <a:dk1>
        <a:sysClr val="windowText" lastClr="000000"/>
      </a:dk1>
      <a:lt1>
        <a:sysClr val="window" lastClr="FFFFFF"/>
      </a:lt1>
      <a:dk2>
        <a:srgbClr val="00B050"/>
      </a:dk2>
      <a:lt2>
        <a:srgbClr val="00B050"/>
      </a:lt2>
      <a:accent1>
        <a:srgbClr val="00B050"/>
      </a:accent1>
      <a:accent2>
        <a:srgbClr val="00B050"/>
      </a:accent2>
      <a:accent3>
        <a:srgbClr val="00B050"/>
      </a:accent3>
      <a:accent4>
        <a:srgbClr val="10CF9B"/>
      </a:accent4>
      <a:accent5>
        <a:srgbClr val="7CCA62"/>
      </a:accent5>
      <a:accent6>
        <a:srgbClr val="A5C249"/>
      </a:accent6>
      <a:hlink>
        <a:srgbClr val="E2D7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129</TotalTime>
  <Words>161</Words>
  <Application>Microsoft Office PowerPoint</Application>
  <PresentationFormat>On-screen Show (4:3)</PresentationFormat>
  <Paragraphs>51</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Apex</vt:lpstr>
      <vt:lpstr>Slide 1</vt:lpstr>
      <vt:lpstr>What do we mean by Christmas?</vt:lpstr>
      <vt:lpstr>Slide 3</vt:lpstr>
      <vt:lpstr>Why do we have a crib?</vt:lpstr>
      <vt:lpstr>Slide 5</vt:lpstr>
      <vt:lpstr>What about the Christmas Tree?</vt:lpstr>
      <vt:lpstr>Christmas Pudding!</vt:lpstr>
      <vt:lpstr>Slide 8</vt:lpstr>
      <vt:lpstr>Slide 9</vt:lpstr>
      <vt:lpstr>Christmas in other countries!</vt:lpstr>
      <vt:lpstr>Slide 11</vt:lpstr>
      <vt:lpstr>Slide 12</vt:lpstr>
      <vt:lpstr>Slide 13</vt:lpstr>
      <vt:lpstr>Slide 14</vt:lpstr>
      <vt:lpstr>Slide 15</vt:lpstr>
      <vt:lpstr>Slide 16</vt:lpstr>
      <vt:lpstr>Slide 17</vt:lpstr>
      <vt:lpstr>Slide 18</vt:lpstr>
      <vt:lpstr>Nollaig Shona Duit!</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teacher</dc:creator>
  <cp:lastModifiedBy>teacher</cp:lastModifiedBy>
  <cp:revision>5</cp:revision>
  <dcterms:created xsi:type="dcterms:W3CDTF">2008-12-15T14:15:40Z</dcterms:created>
  <dcterms:modified xsi:type="dcterms:W3CDTF">2008-12-16T20:49:22Z</dcterms:modified>
</cp:coreProperties>
</file>