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mp3" ContentType="audio/unknown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9821BE-D42E-4F57-B4A6-654C2F32234D}" type="datetimeFigureOut">
              <a:rPr lang="en-IE" smtClean="0"/>
              <a:pPr/>
              <a:t>20/08/2015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59E468-ED70-4694-B666-3443DFCFD8BF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3632177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9E468-ED70-4694-B666-3443DFCFD8BF}" type="slidenum">
              <a:rPr lang="en-IE" smtClean="0"/>
              <a:pPr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3151943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8D8BB-024F-495A-B2FE-07AE2095B635}" type="datetimeFigureOut">
              <a:rPr lang="en-IE" smtClean="0"/>
              <a:pPr/>
              <a:t>20/08/2015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6FFA4-A222-4C77-B97D-01DE3334405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2880190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8D8BB-024F-495A-B2FE-07AE2095B635}" type="datetimeFigureOut">
              <a:rPr lang="en-IE" smtClean="0"/>
              <a:pPr/>
              <a:t>20/08/2015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6FFA4-A222-4C77-B97D-01DE3334405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4085438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8D8BB-024F-495A-B2FE-07AE2095B635}" type="datetimeFigureOut">
              <a:rPr lang="en-IE" smtClean="0"/>
              <a:pPr/>
              <a:t>20/08/2015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6FFA4-A222-4C77-B97D-01DE3334405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727144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8D8BB-024F-495A-B2FE-07AE2095B635}" type="datetimeFigureOut">
              <a:rPr lang="en-IE" smtClean="0"/>
              <a:pPr/>
              <a:t>20/08/2015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6FFA4-A222-4C77-B97D-01DE3334405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3071852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8D8BB-024F-495A-B2FE-07AE2095B635}" type="datetimeFigureOut">
              <a:rPr lang="en-IE" smtClean="0"/>
              <a:pPr/>
              <a:t>20/08/2015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6FFA4-A222-4C77-B97D-01DE3334405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1850283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8D8BB-024F-495A-B2FE-07AE2095B635}" type="datetimeFigureOut">
              <a:rPr lang="en-IE" smtClean="0"/>
              <a:pPr/>
              <a:t>20/08/2015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6FFA4-A222-4C77-B97D-01DE3334405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4227585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8D8BB-024F-495A-B2FE-07AE2095B635}" type="datetimeFigureOut">
              <a:rPr lang="en-IE" smtClean="0"/>
              <a:pPr/>
              <a:t>20/08/2015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6FFA4-A222-4C77-B97D-01DE3334405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1710650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8D8BB-024F-495A-B2FE-07AE2095B635}" type="datetimeFigureOut">
              <a:rPr lang="en-IE" smtClean="0"/>
              <a:pPr/>
              <a:t>20/08/2015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6FFA4-A222-4C77-B97D-01DE3334405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80572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8D8BB-024F-495A-B2FE-07AE2095B635}" type="datetimeFigureOut">
              <a:rPr lang="en-IE" smtClean="0"/>
              <a:pPr/>
              <a:t>20/08/2015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6FFA4-A222-4C77-B97D-01DE3334405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8226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8D8BB-024F-495A-B2FE-07AE2095B635}" type="datetimeFigureOut">
              <a:rPr lang="en-IE" smtClean="0"/>
              <a:pPr/>
              <a:t>20/08/2015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6FFA4-A222-4C77-B97D-01DE3334405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4120585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8D8BB-024F-495A-B2FE-07AE2095B635}" type="datetimeFigureOut">
              <a:rPr lang="en-IE" smtClean="0"/>
              <a:pPr/>
              <a:t>20/08/2015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6FFA4-A222-4C77-B97D-01DE3334405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1978164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8D8BB-024F-495A-B2FE-07AE2095B635}" type="datetimeFigureOut">
              <a:rPr lang="en-IE" smtClean="0"/>
              <a:pPr/>
              <a:t>20/08/2015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6FFA4-A222-4C77-B97D-01DE3334405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1974491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microsoft.com/office/2007/relationships/media" Target="../media/media1.mp3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2.mp3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3.mp3"/><Relationship Id="rId6" Type="http://schemas.openxmlformats.org/officeDocument/2006/relationships/image" Target="../media/image3.png"/><Relationship Id="rId5" Type="http://schemas.microsoft.com/office/2007/relationships/media" Target="../media/media3.mp3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4.mp3"/><Relationship Id="rId5" Type="http://schemas.openxmlformats.org/officeDocument/2006/relationships/image" Target="../media/image3.png"/><Relationship Id="rId4" Type="http://schemas.microsoft.com/office/2007/relationships/media" Target="../media/media4.mp3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5.mp3"/><Relationship Id="rId5" Type="http://schemas.openxmlformats.org/officeDocument/2006/relationships/image" Target="../media/image3.png"/><Relationship Id="rId4" Type="http://schemas.microsoft.com/office/2007/relationships/media" Target="../media/media5.mp3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6.mp3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7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420888"/>
            <a:ext cx="7772400" cy="1470025"/>
          </a:xfrm>
        </p:spPr>
        <p:txBody>
          <a:bodyPr>
            <a:noAutofit/>
          </a:bodyPr>
          <a:lstStyle/>
          <a:p>
            <a:r>
              <a:rPr lang="en-IE" sz="8000" b="1" dirty="0" smtClean="0"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en-IE" sz="8000" b="1" dirty="0" smtClean="0">
                <a:latin typeface="Arabic Typesetting" pitchFamily="66" charset="-78"/>
                <a:cs typeface="Arabic Typesetting" pitchFamily="66" charset="-78"/>
              </a:rPr>
            </a:br>
            <a:r>
              <a:rPr lang="en-IE" sz="8000" b="1" dirty="0" smtClean="0">
                <a:latin typeface="Arabic Typesetting" pitchFamily="66" charset="-78"/>
                <a:cs typeface="Arabic Typesetting" pitchFamily="66" charset="-78"/>
              </a:rPr>
              <a:t>Woodland &amp; Garden Birds</a:t>
            </a:r>
            <a:endParaRPr lang="en-IE" sz="8000" b="1" dirty="0"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352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1" y="332656"/>
            <a:ext cx="8229600" cy="1143000"/>
          </a:xfrm>
        </p:spPr>
        <p:txBody>
          <a:bodyPr>
            <a:noAutofit/>
          </a:bodyPr>
          <a:lstStyle/>
          <a:p>
            <a:r>
              <a:rPr lang="en-IE" sz="7200" b="1" dirty="0" smtClean="0">
                <a:latin typeface="Arabic Typesetting" pitchFamily="66" charset="-78"/>
                <a:cs typeface="Arabic Typesetting" pitchFamily="66" charset="-78"/>
              </a:rPr>
              <a:t>The Cuckoo – An </a:t>
            </a:r>
            <a:r>
              <a:rPr lang="en-IE" sz="7200" b="1" dirty="0" err="1" smtClean="0">
                <a:latin typeface="Arabic Typesetting" pitchFamily="66" charset="-78"/>
                <a:cs typeface="Arabic Typesetting" pitchFamily="66" charset="-78"/>
              </a:rPr>
              <a:t>Chuach</a:t>
            </a:r>
            <a:endParaRPr lang="en-IE" sz="72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5144" y="2132856"/>
            <a:ext cx="4618856" cy="3298987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en-IE" sz="4000" b="1" dirty="0" smtClean="0">
                <a:latin typeface="Arabic Typesetting" pitchFamily="66" charset="-78"/>
                <a:cs typeface="Arabic Typesetting" pitchFamily="66" charset="-78"/>
              </a:rPr>
              <a:t>Visits Ireland from April to August</a:t>
            </a:r>
          </a:p>
          <a:p>
            <a:pPr>
              <a:buFontTx/>
              <a:buChar char="-"/>
            </a:pPr>
            <a:r>
              <a:rPr lang="en-IE" sz="4000" b="1" dirty="0" smtClean="0">
                <a:latin typeface="Arabic Typesetting" pitchFamily="66" charset="-78"/>
                <a:cs typeface="Arabic Typesetting" pitchFamily="66" charset="-78"/>
              </a:rPr>
              <a:t>Shy birds</a:t>
            </a:r>
          </a:p>
          <a:p>
            <a:pPr>
              <a:buFontTx/>
              <a:buChar char="-"/>
            </a:pPr>
            <a:r>
              <a:rPr lang="en-IE" sz="4000" b="1" dirty="0" smtClean="0">
                <a:latin typeface="Arabic Typesetting" pitchFamily="66" charset="-78"/>
                <a:cs typeface="Arabic Typesetting" pitchFamily="66" charset="-78"/>
              </a:rPr>
              <a:t>They lay their eggs in </a:t>
            </a:r>
            <a:r>
              <a:rPr lang="en-IE" sz="4000" b="1" dirty="0">
                <a:latin typeface="Arabic Typesetting" pitchFamily="66" charset="-78"/>
                <a:cs typeface="Arabic Typesetting" pitchFamily="66" charset="-78"/>
              </a:rPr>
              <a:t>o</a:t>
            </a:r>
            <a:r>
              <a:rPr lang="en-IE" sz="4000" b="1" dirty="0" smtClean="0">
                <a:latin typeface="Arabic Typesetting" pitchFamily="66" charset="-78"/>
                <a:cs typeface="Arabic Typesetting" pitchFamily="66" charset="-78"/>
              </a:rPr>
              <a:t>ther birds’ nests</a:t>
            </a:r>
            <a:endParaRPr lang="en-IE" sz="4000" b="1" dirty="0"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1026" name="Picture 2" descr="http://friendsoftheirishenvironment.net/cmsfiles/cucko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6"/>
            <a:ext cx="4176465" cy="3141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uckoo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>
                  <p14:trim end="42756.198"/>
                </p14:media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6300192" y="55557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2019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E" sz="7200" b="1" dirty="0" smtClean="0">
                <a:latin typeface="Arabic Typesetting" pitchFamily="66" charset="-78"/>
                <a:cs typeface="Arabic Typesetting" pitchFamily="66" charset="-78"/>
              </a:rPr>
              <a:t>The Robin – An </a:t>
            </a:r>
            <a:r>
              <a:rPr lang="en-IE" sz="7200" b="1" dirty="0" err="1" smtClean="0">
                <a:latin typeface="Arabic Typesetting" pitchFamily="66" charset="-78"/>
                <a:cs typeface="Arabic Typesetting" pitchFamily="66" charset="-78"/>
              </a:rPr>
              <a:t>Spideóg</a:t>
            </a:r>
            <a:endParaRPr lang="en-IE" sz="72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9992" y="1556792"/>
            <a:ext cx="4546848" cy="452596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IE" sz="4000" b="1" dirty="0" smtClean="0">
                <a:latin typeface="Arabic Typesetting" pitchFamily="66" charset="-78"/>
                <a:cs typeface="Arabic Typesetting" pitchFamily="66" charset="-78"/>
              </a:rPr>
              <a:t>Live in Ireland all year round</a:t>
            </a:r>
          </a:p>
          <a:p>
            <a:pPr>
              <a:buFontTx/>
              <a:buChar char="-"/>
            </a:pPr>
            <a:r>
              <a:rPr lang="en-IE" sz="4000" b="1" dirty="0" smtClean="0">
                <a:latin typeface="Arabic Typesetting" pitchFamily="66" charset="-78"/>
                <a:cs typeface="Arabic Typesetting" pitchFamily="66" charset="-78"/>
              </a:rPr>
              <a:t>They sing to protect their own territory</a:t>
            </a:r>
          </a:p>
          <a:p>
            <a:pPr>
              <a:buFontTx/>
              <a:buChar char="-"/>
            </a:pPr>
            <a:r>
              <a:rPr lang="en-IE" sz="4000" b="1" dirty="0" smtClean="0">
                <a:latin typeface="Arabic Typesetting" pitchFamily="66" charset="-78"/>
                <a:cs typeface="Arabic Typesetting" pitchFamily="66" charset="-78"/>
              </a:rPr>
              <a:t>Often seen ‘on guard’ perched on a branch</a:t>
            </a:r>
            <a:endParaRPr lang="en-IE" sz="4000" b="1" dirty="0"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2050" name="Picture 2" descr="http://www.birdwatchireland.ie/Portals/0/Irelands%20Birds/Robin%2025%20(Clive%20Timmons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3528392" cy="441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rdsong-Robin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>
                  <p14:trim st="60363.6608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444208" y="55933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443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E" sz="6500" b="1" dirty="0" smtClean="0">
                <a:latin typeface="Arabic Typesetting" pitchFamily="66" charset="-78"/>
                <a:cs typeface="Arabic Typesetting" pitchFamily="66" charset="-78"/>
              </a:rPr>
              <a:t>The Blackbird – An Lon </a:t>
            </a:r>
            <a:r>
              <a:rPr lang="en-IE" sz="6500" b="1" dirty="0" err="1" smtClean="0">
                <a:latin typeface="Arabic Typesetting" pitchFamily="66" charset="-78"/>
                <a:cs typeface="Arabic Typesetting" pitchFamily="66" charset="-78"/>
              </a:rPr>
              <a:t>Dubh</a:t>
            </a:r>
            <a:endParaRPr lang="en-IE" sz="65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4653136"/>
            <a:ext cx="7704856" cy="2044824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IE" sz="4000" b="1" dirty="0" smtClean="0">
                <a:latin typeface="Arabic Typesetting" pitchFamily="66" charset="-78"/>
                <a:cs typeface="Arabic Typesetting" pitchFamily="66" charset="-78"/>
              </a:rPr>
              <a:t>Males are fantastic singers</a:t>
            </a:r>
          </a:p>
          <a:p>
            <a:pPr>
              <a:buFontTx/>
              <a:buChar char="-"/>
            </a:pPr>
            <a:r>
              <a:rPr lang="en-IE" sz="4000" b="1" dirty="0" smtClean="0">
                <a:latin typeface="Arabic Typesetting" pitchFamily="66" charset="-78"/>
                <a:cs typeface="Arabic Typesetting" pitchFamily="66" charset="-78"/>
              </a:rPr>
              <a:t>They call ‘</a:t>
            </a:r>
            <a:r>
              <a:rPr lang="en-IE" sz="4000" b="1" dirty="0" err="1" smtClean="0">
                <a:latin typeface="Arabic Typesetting" pitchFamily="66" charset="-78"/>
                <a:cs typeface="Arabic Typesetting" pitchFamily="66" charset="-78"/>
              </a:rPr>
              <a:t>tchak</a:t>
            </a:r>
            <a:r>
              <a:rPr lang="en-IE" sz="4000" b="1" dirty="0" smtClean="0">
                <a:latin typeface="Arabic Typesetting" pitchFamily="66" charset="-78"/>
                <a:cs typeface="Arabic Typesetting" pitchFamily="66" charset="-78"/>
              </a:rPr>
              <a:t>, </a:t>
            </a:r>
            <a:r>
              <a:rPr lang="en-IE" sz="4000" b="1" dirty="0" err="1" smtClean="0">
                <a:latin typeface="Arabic Typesetting" pitchFamily="66" charset="-78"/>
                <a:cs typeface="Arabic Typesetting" pitchFamily="66" charset="-78"/>
              </a:rPr>
              <a:t>tchak</a:t>
            </a:r>
            <a:r>
              <a:rPr lang="en-IE" sz="4000" b="1" dirty="0" smtClean="0">
                <a:latin typeface="Arabic Typesetting" pitchFamily="66" charset="-78"/>
                <a:cs typeface="Arabic Typesetting" pitchFamily="66" charset="-78"/>
              </a:rPr>
              <a:t>’ if alarmed by a cat or other enemy </a:t>
            </a:r>
            <a:endParaRPr lang="en-IE" sz="4000" b="1" dirty="0"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3074" name="Picture 2" descr="http://www.birdwatchireland.ie/Portals/0/speciesprofiles_large/Blackbird%2001%20(J%20Cassidy)_lg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68760"/>
            <a:ext cx="3047560" cy="285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encrypted-tbn2.gstatic.com/images?q=tbn:ANd9GcQ2na-KQzkq04peZiLEBNsuU5Ccl6QIE7HqWHxviBvCy442PRWZmQ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105" r="4044"/>
          <a:stretch/>
        </p:blipFill>
        <p:spPr bwMode="auto">
          <a:xfrm>
            <a:off x="4572000" y="1268760"/>
            <a:ext cx="3394364" cy="285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15712" y="4123308"/>
            <a:ext cx="181171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000" b="1" dirty="0" smtClean="0">
                <a:latin typeface="Arabic Typesetting" pitchFamily="66" charset="-78"/>
                <a:cs typeface="Arabic Typesetting" pitchFamily="66" charset="-78"/>
              </a:rPr>
              <a:t>Male blackbird</a:t>
            </a:r>
            <a:endParaRPr lang="en-IE" sz="30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20072" y="4123308"/>
            <a:ext cx="25922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3000" b="1" dirty="0" smtClean="0">
                <a:latin typeface="Arabic Typesetting" pitchFamily="66" charset="-78"/>
                <a:cs typeface="Arabic Typesetting" pitchFamily="66" charset="-78"/>
              </a:rPr>
              <a:t>Female blackbird</a:t>
            </a:r>
            <a:endParaRPr lang="en-IE" sz="3000" b="1" dirty="0"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6" name="Birdsong-Blackbird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6364560" y="60490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565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1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E" sz="7200" b="1" dirty="0" smtClean="0">
                <a:latin typeface="Arabic Typesetting" pitchFamily="66" charset="-78"/>
                <a:cs typeface="Arabic Typesetting" pitchFamily="66" charset="-78"/>
              </a:rPr>
              <a:t>The Chaffinch – An </a:t>
            </a:r>
            <a:r>
              <a:rPr lang="en-IE" sz="7200" b="1" dirty="0" err="1" smtClean="0">
                <a:latin typeface="Arabic Typesetting" pitchFamily="66" charset="-78"/>
                <a:cs typeface="Arabic Typesetting" pitchFamily="66" charset="-78"/>
              </a:rPr>
              <a:t>Rí</a:t>
            </a:r>
            <a:r>
              <a:rPr lang="en-IE" sz="7200" b="1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en-IE" sz="7200" b="1" dirty="0" err="1" smtClean="0">
                <a:latin typeface="Arabic Typesetting" pitchFamily="66" charset="-78"/>
                <a:cs typeface="Arabic Typesetting" pitchFamily="66" charset="-78"/>
              </a:rPr>
              <a:t>Rua</a:t>
            </a:r>
            <a:endParaRPr lang="en-IE" sz="72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3" y="1916832"/>
            <a:ext cx="4176463" cy="3888432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IE" sz="3600" b="1" dirty="0" smtClean="0">
                <a:latin typeface="Arabic Typesetting" pitchFamily="66" charset="-78"/>
                <a:cs typeface="Arabic Typesetting" pitchFamily="66" charset="-78"/>
              </a:rPr>
              <a:t>Small and common bird</a:t>
            </a:r>
          </a:p>
          <a:p>
            <a:pPr>
              <a:buFontTx/>
              <a:buChar char="-"/>
            </a:pPr>
            <a:r>
              <a:rPr lang="en-IE" sz="3600" b="1" dirty="0" smtClean="0">
                <a:latin typeface="Arabic Typesetting" pitchFamily="66" charset="-78"/>
                <a:cs typeface="Arabic Typesetting" pitchFamily="66" charset="-78"/>
              </a:rPr>
              <a:t>Eat insects in summer when they are plentiful and seeds in winter</a:t>
            </a:r>
          </a:p>
          <a:p>
            <a:pPr>
              <a:buFontTx/>
              <a:buChar char="-"/>
            </a:pPr>
            <a:r>
              <a:rPr lang="en-IE" sz="3600" b="1" dirty="0" smtClean="0">
                <a:latin typeface="Arabic Typesetting" pitchFamily="66" charset="-78"/>
                <a:cs typeface="Arabic Typesetting" pitchFamily="66" charset="-78"/>
              </a:rPr>
              <a:t>You can hear them call ‘pink </a:t>
            </a:r>
            <a:r>
              <a:rPr lang="en-IE" sz="3600" b="1" dirty="0" err="1" smtClean="0">
                <a:latin typeface="Arabic Typesetting" pitchFamily="66" charset="-78"/>
                <a:cs typeface="Arabic Typesetting" pitchFamily="66" charset="-78"/>
              </a:rPr>
              <a:t>pink</a:t>
            </a:r>
            <a:r>
              <a:rPr lang="en-IE" b="1" dirty="0" smtClean="0">
                <a:latin typeface="Arabic Typesetting" pitchFamily="66" charset="-78"/>
                <a:cs typeface="Arabic Typesetting" pitchFamily="66" charset="-78"/>
              </a:rPr>
              <a:t>’</a:t>
            </a:r>
            <a:endParaRPr lang="en-IE" b="1" dirty="0"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4098" name="Picture 2" descr="Chaffinch Wexford Irela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988840"/>
            <a:ext cx="4591509" cy="344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rdsong-Chaffinch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680645" y="57332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762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8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E" sz="7200" b="1" dirty="0" smtClean="0">
                <a:latin typeface="Arabic Typesetting" pitchFamily="66" charset="-78"/>
                <a:cs typeface="Arabic Typesetting" pitchFamily="66" charset="-78"/>
              </a:rPr>
              <a:t>The Wren – An </a:t>
            </a:r>
            <a:r>
              <a:rPr lang="en-IE" sz="7200" b="1" dirty="0" err="1" smtClean="0">
                <a:latin typeface="Arabic Typesetting" pitchFamily="66" charset="-78"/>
                <a:cs typeface="Arabic Typesetting" pitchFamily="66" charset="-78"/>
              </a:rPr>
              <a:t>Dreoilín</a:t>
            </a:r>
            <a:endParaRPr lang="en-IE" sz="72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en-IE" sz="4000" b="1" dirty="0" smtClean="0">
                <a:latin typeface="Arabic Typesetting" pitchFamily="66" charset="-78"/>
                <a:cs typeface="Arabic Typesetting" pitchFamily="66" charset="-78"/>
              </a:rPr>
              <a:t>One of Ireland’s smallest birds, common throughout Ireland </a:t>
            </a:r>
          </a:p>
          <a:p>
            <a:pPr>
              <a:buFontTx/>
              <a:buChar char="-"/>
            </a:pPr>
            <a:r>
              <a:rPr lang="en-IE" sz="4000" b="1" dirty="0" smtClean="0">
                <a:latin typeface="Arabic Typesetting" pitchFamily="66" charset="-78"/>
                <a:cs typeface="Arabic Typesetting" pitchFamily="66" charset="-78"/>
              </a:rPr>
              <a:t>Eats small insects</a:t>
            </a:r>
          </a:p>
          <a:p>
            <a:pPr>
              <a:buFontTx/>
              <a:buChar char="-"/>
            </a:pPr>
            <a:r>
              <a:rPr lang="en-IE" sz="4000" b="1" dirty="0">
                <a:latin typeface="Arabic Typesetting" pitchFamily="66" charset="-78"/>
                <a:cs typeface="Arabic Typesetting" pitchFamily="66" charset="-78"/>
              </a:rPr>
              <a:t>Calls include an abrupt "check" or more prolonged "</a:t>
            </a:r>
            <a:r>
              <a:rPr lang="en-IE" sz="4000" b="1" dirty="0" err="1">
                <a:latin typeface="Arabic Typesetting" pitchFamily="66" charset="-78"/>
                <a:cs typeface="Arabic Typesetting" pitchFamily="66" charset="-78"/>
              </a:rPr>
              <a:t>churrrrr</a:t>
            </a:r>
            <a:r>
              <a:rPr lang="en-IE" sz="4000" b="1" dirty="0">
                <a:latin typeface="Arabic Typesetting" pitchFamily="66" charset="-78"/>
                <a:cs typeface="Arabic Typesetting" pitchFamily="66" charset="-78"/>
              </a:rPr>
              <a:t>.."</a:t>
            </a:r>
          </a:p>
        </p:txBody>
      </p:sp>
      <p:pic>
        <p:nvPicPr>
          <p:cNvPr id="5122" name="Picture 2" descr="http://www.birdwatchireland.ie/Portals/0/speciesprofiles_large/WREN%2006%20(JOHN%20CAREY)_l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1" y="1556792"/>
            <a:ext cx="3947645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rdsong-Wren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267744" y="58772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8528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8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E" sz="7200" b="1" dirty="0" smtClean="0">
                <a:latin typeface="Arabic Typesetting" pitchFamily="66" charset="-78"/>
                <a:cs typeface="Arabic Typesetting" pitchFamily="66" charset="-78"/>
              </a:rPr>
              <a:t>The Thrush – An </a:t>
            </a:r>
            <a:r>
              <a:rPr lang="en-IE" sz="7200" b="1" dirty="0" err="1" smtClean="0">
                <a:latin typeface="Arabic Typesetting" pitchFamily="66" charset="-78"/>
                <a:cs typeface="Arabic Typesetting" pitchFamily="66" charset="-78"/>
              </a:rPr>
              <a:t>Smólach</a:t>
            </a:r>
            <a:endParaRPr lang="en-IE" sz="72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4032448" cy="4525963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en-IE" b="1" dirty="0" smtClean="0">
                <a:latin typeface="Arabic Typesetting" pitchFamily="66" charset="-78"/>
                <a:cs typeface="Arabic Typesetting" pitchFamily="66" charset="-78"/>
              </a:rPr>
              <a:t>Common throughout Ireland</a:t>
            </a:r>
          </a:p>
          <a:p>
            <a:pPr>
              <a:buFontTx/>
              <a:buChar char="-"/>
            </a:pPr>
            <a:r>
              <a:rPr lang="en-IE" b="1" dirty="0" smtClean="0">
                <a:latin typeface="Arabic Typesetting" pitchFamily="66" charset="-78"/>
                <a:cs typeface="Arabic Typesetting" pitchFamily="66" charset="-78"/>
              </a:rPr>
              <a:t>Eats insects, worms, berries. Snails are a favourite!</a:t>
            </a:r>
          </a:p>
          <a:p>
            <a:pPr>
              <a:buFontTx/>
              <a:buChar char="-"/>
            </a:pPr>
            <a:r>
              <a:rPr lang="en-IE" b="1" dirty="0">
                <a:latin typeface="Arabic Typesetting" pitchFamily="66" charset="-78"/>
                <a:cs typeface="Arabic Typesetting" pitchFamily="66" charset="-78"/>
              </a:rPr>
              <a:t>Typical </a:t>
            </a:r>
            <a:r>
              <a:rPr lang="en-IE" b="1" dirty="0" smtClean="0">
                <a:latin typeface="Arabic Typesetting" pitchFamily="66" charset="-78"/>
                <a:cs typeface="Arabic Typesetting" pitchFamily="66" charset="-78"/>
              </a:rPr>
              <a:t>calls </a:t>
            </a:r>
            <a:r>
              <a:rPr lang="en-IE" b="1" dirty="0">
                <a:latin typeface="Arabic Typesetting" pitchFamily="66" charset="-78"/>
                <a:cs typeface="Arabic Typesetting" pitchFamily="66" charset="-78"/>
              </a:rPr>
              <a:t>include "cherry dew, cherry dew, cherry dew" and "knee-deep, knee-deep…."</a:t>
            </a:r>
          </a:p>
        </p:txBody>
      </p:sp>
      <p:pic>
        <p:nvPicPr>
          <p:cNvPr id="6146" name="Picture 2" descr="Song Thrush 36 (John Carey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7395" y="1772816"/>
            <a:ext cx="3845895" cy="410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rdsong-Song_Thrush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>
                  <p14:trim st="50238.6528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536807" y="557030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709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98113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E" sz="7200" b="1" dirty="0" smtClean="0">
                <a:latin typeface="Arabic Typesetting" pitchFamily="66" charset="-78"/>
                <a:cs typeface="Arabic Typesetting" pitchFamily="66" charset="-78"/>
              </a:rPr>
              <a:t>The Swallow - An </a:t>
            </a:r>
            <a:r>
              <a:rPr lang="en-IE" sz="7200" b="1" dirty="0" err="1" smtClean="0">
                <a:latin typeface="Arabic Typesetting" pitchFamily="66" charset="-78"/>
                <a:cs typeface="Arabic Typesetting" pitchFamily="66" charset="-78"/>
              </a:rPr>
              <a:t>Fáinleog</a:t>
            </a:r>
            <a:endParaRPr lang="en-IE" sz="72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 fontScale="92500"/>
          </a:bodyPr>
          <a:lstStyle/>
          <a:p>
            <a:pPr>
              <a:buFontTx/>
              <a:buChar char="-"/>
            </a:pPr>
            <a:r>
              <a:rPr lang="en-IE" sz="4000" b="1" dirty="0" smtClean="0">
                <a:latin typeface="Arabic Typesetting" pitchFamily="66" charset="-78"/>
                <a:cs typeface="Arabic Typesetting" pitchFamily="66" charset="-78"/>
              </a:rPr>
              <a:t>Swallows visits Ireland from mid-March to late September</a:t>
            </a:r>
          </a:p>
          <a:p>
            <a:pPr>
              <a:buFontTx/>
              <a:buChar char="-"/>
            </a:pPr>
            <a:r>
              <a:rPr lang="en-IE" sz="4000" b="1" dirty="0" smtClean="0">
                <a:latin typeface="Arabic Typesetting" pitchFamily="66" charset="-78"/>
                <a:cs typeface="Arabic Typesetting" pitchFamily="66" charset="-78"/>
              </a:rPr>
              <a:t>Feed almost exclusively on insects caught in flight</a:t>
            </a:r>
          </a:p>
          <a:p>
            <a:pPr>
              <a:buFontTx/>
              <a:buChar char="-"/>
            </a:pPr>
            <a:r>
              <a:rPr lang="en-IE" sz="4000" b="1" dirty="0" smtClean="0">
                <a:latin typeface="Arabic Typesetting" pitchFamily="66" charset="-78"/>
                <a:cs typeface="Arabic Typesetting" pitchFamily="66" charset="-78"/>
              </a:rPr>
              <a:t>They spend winter in Southern Africa</a:t>
            </a:r>
            <a:endParaRPr lang="en-IE" sz="4000" b="1" dirty="0"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7170" name="Picture 2" descr="http://phenology.biodiversityireland.ie/wp-content/uploads/2010/01/Barn_Swallow-on-wir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88305"/>
            <a:ext cx="3990975" cy="378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rdsong_swallow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>
                  <p14:trim st="39364.464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3851920" y="578032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824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207</Words>
  <Application>Microsoft Office PowerPoint</Application>
  <PresentationFormat>On-screen Show (4:3)</PresentationFormat>
  <Paragraphs>31</Paragraphs>
  <Slides>8</Slides>
  <Notes>1</Notes>
  <HiddenSlides>0</HiddenSlides>
  <MMClips>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 Woodland &amp; Garden Birds</vt:lpstr>
      <vt:lpstr>The Cuckoo – An Chuach</vt:lpstr>
      <vt:lpstr>The Robin – An Spideóg</vt:lpstr>
      <vt:lpstr>The Blackbird – An Lon Dubh</vt:lpstr>
      <vt:lpstr>The Chaffinch – An Rí Rua</vt:lpstr>
      <vt:lpstr>The Wren – An Dreoilín</vt:lpstr>
      <vt:lpstr>The Thrush – An Smólach</vt:lpstr>
      <vt:lpstr>The Swallow - An Fáinleog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Woodland &amp; Garden Birds</dc:title>
  <dc:creator>A Creavin</dc:creator>
  <cp:lastModifiedBy>Peggy</cp:lastModifiedBy>
  <cp:revision>11</cp:revision>
  <dcterms:created xsi:type="dcterms:W3CDTF">2012-10-15T14:21:51Z</dcterms:created>
  <dcterms:modified xsi:type="dcterms:W3CDTF">2015-08-20T19:48:16Z</dcterms:modified>
</cp:coreProperties>
</file>