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sldIdLst>
    <p:sldId id="256" r:id="rId2"/>
    <p:sldId id="262" r:id="rId3"/>
    <p:sldId id="273" r:id="rId4"/>
    <p:sldId id="267" r:id="rId5"/>
    <p:sldId id="274" r:id="rId6"/>
    <p:sldId id="257" r:id="rId7"/>
    <p:sldId id="275" r:id="rId8"/>
    <p:sldId id="276" r:id="rId9"/>
    <p:sldId id="277" r:id="rId10"/>
    <p:sldId id="263" r:id="rId11"/>
    <p:sldId id="258" r:id="rId12"/>
    <p:sldId id="278" r:id="rId13"/>
    <p:sldId id="285" r:id="rId14"/>
    <p:sldId id="260" r:id="rId15"/>
    <p:sldId id="280" r:id="rId16"/>
    <p:sldId id="268" r:id="rId17"/>
    <p:sldId id="281" r:id="rId18"/>
    <p:sldId id="265" r:id="rId19"/>
    <p:sldId id="282" r:id="rId20"/>
    <p:sldId id="261" r:id="rId21"/>
    <p:sldId id="271" r:id="rId22"/>
    <p:sldId id="264" r:id="rId23"/>
    <p:sldId id="283" r:id="rId24"/>
    <p:sldId id="272" r:id="rId25"/>
    <p:sldId id="259" r:id="rId26"/>
    <p:sldId id="284" r:id="rId27"/>
    <p:sldId id="266" r:id="rId28"/>
    <p:sldId id="269" r:id="rId29"/>
    <p:sldId id="286" r:id="rId30"/>
    <p:sldId id="270" r:id="rId31"/>
    <p:sldId id="28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 initials="u" lastIdx="1" clrIdx="0">
    <p:extLst>
      <p:ext uri="{19B8F6BF-5375-455C-9EA6-DF929625EA0E}">
        <p15:presenceInfo xmlns:p15="http://schemas.microsoft.com/office/powerpoint/2012/main" userId="u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29546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2768830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1465931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C5AB328-9B08-4541-8618-580A79ED2711}" type="datetimeFigureOut">
              <a:rPr lang="en-IE" smtClean="0"/>
              <a:t>06/12/2015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2866651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C5AB328-9B08-4541-8618-580A79ED2711}" type="datetimeFigureOut">
              <a:rPr lang="en-IE" smtClean="0"/>
              <a:t>06/12/2015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2802301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C5AB328-9B08-4541-8618-580A79ED2711}" type="datetimeFigureOut">
              <a:rPr lang="en-IE" smtClean="0"/>
              <a:t>06/12/2015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329369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AB328-9B08-4541-8618-580A79ED2711}" type="datetimeFigureOut">
              <a:rPr lang="en-IE" smtClean="0"/>
              <a:t>06/12/2015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3769777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5AB328-9B08-4541-8618-580A79ED2711}" type="datetimeFigureOut">
              <a:rPr lang="en-IE" smtClean="0"/>
              <a:t>06/12/2015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1451399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5AB328-9B08-4541-8618-580A79ED2711}" type="datetimeFigureOut">
              <a:rPr lang="en-IE" smtClean="0"/>
              <a:t>06/12/2015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1271631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360492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8518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1797708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47557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2780215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338666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5AB328-9B08-4541-8618-580A79ED2711}" type="datetimeFigureOut">
              <a:rPr lang="en-IE" smtClean="0"/>
              <a:t>06/12/2015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6E856E7-19B8-4DCA-B847-0B5FF5A10A4C}" type="slidenum">
              <a:rPr lang="en-IE" smtClean="0"/>
              <a:t>‹#›</a:t>
            </a:fld>
            <a:endParaRPr lang="en-IE"/>
          </a:p>
        </p:txBody>
      </p:sp>
    </p:spTree>
    <p:extLst>
      <p:ext uri="{BB962C8B-B14F-4D97-AF65-F5344CB8AC3E}">
        <p14:creationId xmlns:p14="http://schemas.microsoft.com/office/powerpoint/2010/main" val="287467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5AB328-9B08-4541-8618-580A79ED2711}" type="datetimeFigureOut">
              <a:rPr lang="en-IE" smtClean="0"/>
              <a:t>06/12/2015</a:t>
            </a:fld>
            <a:endParaRPr lang="en-I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6E856E7-19B8-4DCA-B847-0B5FF5A10A4C}" type="slidenum">
              <a:rPr lang="en-IE" smtClean="0"/>
              <a:t>‹#›</a:t>
            </a:fld>
            <a:endParaRPr lang="en-IE"/>
          </a:p>
        </p:txBody>
      </p:sp>
    </p:spTree>
    <p:extLst>
      <p:ext uri="{BB962C8B-B14F-4D97-AF65-F5344CB8AC3E}">
        <p14:creationId xmlns:p14="http://schemas.microsoft.com/office/powerpoint/2010/main" val="118471119"/>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li.ie/1916"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imr.inflandersfields.be/search.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cultura-project.eu/1916/?q=artefact/WS1413" TargetMode="External"/><Relationship Id="rId2" Type="http://schemas.openxmlformats.org/officeDocument/2006/relationships/hyperlink" Target="http://www.bureauofmilitaryhistory.i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9.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www.nli.ie/191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2" Type="http://schemas.openxmlformats.org/officeDocument/2006/relationships/hyperlink" Target="http://www.bureauofmilitaryhistory.ie/reels/bmh/BMH.WS0645.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theirishstory.com/2012/04/10/the-easter-rising-in-county-wexford"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theirishstory.co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18699"/>
          </a:xfrm>
        </p:spPr>
        <p:txBody>
          <a:bodyPr>
            <a:noAutofit/>
          </a:bodyPr>
          <a:lstStyle/>
          <a:p>
            <a:r>
              <a:rPr lang="en-IE" sz="4000" dirty="0" smtClean="0"/>
              <a:t> 1916 Uprising</a:t>
            </a:r>
            <a:endParaRPr lang="en-IE" sz="4000" dirty="0"/>
          </a:p>
        </p:txBody>
      </p:sp>
      <p:sp>
        <p:nvSpPr>
          <p:cNvPr id="3" name="Content Placeholder 2"/>
          <p:cNvSpPr>
            <a:spLocks noGrp="1"/>
          </p:cNvSpPr>
          <p:nvPr>
            <p:ph idx="1"/>
          </p:nvPr>
        </p:nvSpPr>
        <p:spPr>
          <a:xfrm>
            <a:off x="677333" y="1228299"/>
            <a:ext cx="11373639" cy="5336274"/>
          </a:xfrm>
        </p:spPr>
        <p:txBody>
          <a:bodyPr>
            <a:normAutofit lnSpcReduction="10000"/>
          </a:bodyPr>
          <a:lstStyle/>
          <a:p>
            <a:endParaRPr lang="en-IE" sz="2400" dirty="0" smtClean="0"/>
          </a:p>
          <a:p>
            <a:r>
              <a:rPr lang="en-IE" sz="2400" dirty="0" smtClean="0"/>
              <a:t>Assessing what the children already know :</a:t>
            </a:r>
          </a:p>
          <a:p>
            <a:endParaRPr lang="en-IE" sz="2400" dirty="0" smtClean="0"/>
          </a:p>
          <a:p>
            <a:r>
              <a:rPr lang="en-IE" sz="2400" dirty="0" smtClean="0"/>
              <a:t>When did the event take place?</a:t>
            </a:r>
          </a:p>
          <a:p>
            <a:r>
              <a:rPr lang="en-IE" sz="2400" dirty="0" smtClean="0"/>
              <a:t>Where did it take place? </a:t>
            </a:r>
          </a:p>
          <a:p>
            <a:r>
              <a:rPr lang="en-IE" sz="2400" dirty="0" smtClean="0"/>
              <a:t>Who participated?</a:t>
            </a:r>
          </a:p>
          <a:p>
            <a:r>
              <a:rPr lang="en-IE" sz="2400" dirty="0" smtClean="0"/>
              <a:t>Were they successful?</a:t>
            </a:r>
          </a:p>
          <a:p>
            <a:endParaRPr lang="en-IE" sz="2400" dirty="0"/>
          </a:p>
          <a:p>
            <a:r>
              <a:rPr lang="en-IE" sz="2400" dirty="0" smtClean="0"/>
              <a:t>Note: I estimate that it will take at least two days to explain </a:t>
            </a:r>
          </a:p>
          <a:p>
            <a:endParaRPr lang="en-IE" sz="2400" dirty="0" smtClean="0"/>
          </a:p>
          <a:p>
            <a:r>
              <a:rPr lang="en-IE" sz="2400" dirty="0" smtClean="0"/>
              <a:t>Useful website N1.     </a:t>
            </a:r>
            <a:r>
              <a:rPr lang="en-IE" sz="2400" dirty="0" smtClean="0">
                <a:hlinkClick r:id="rId2"/>
              </a:rPr>
              <a:t>http</a:t>
            </a:r>
            <a:r>
              <a:rPr lang="en-IE" sz="2400" dirty="0">
                <a:hlinkClick r:id="rId2"/>
              </a:rPr>
              <a:t>://www.nli.ie/1916</a:t>
            </a:r>
            <a:endParaRPr lang="en-IE" sz="2400" dirty="0"/>
          </a:p>
          <a:p>
            <a:endParaRPr lang="en-IE" sz="2400" dirty="0" smtClean="0"/>
          </a:p>
          <a:p>
            <a:endParaRPr lang="en-IE" dirty="0"/>
          </a:p>
          <a:p>
            <a:endParaRPr lang="en-IE" dirty="0"/>
          </a:p>
        </p:txBody>
      </p:sp>
    </p:spTree>
    <p:extLst>
      <p:ext uri="{BB962C8B-B14F-4D97-AF65-F5344CB8AC3E}">
        <p14:creationId xmlns:p14="http://schemas.microsoft.com/office/powerpoint/2010/main" val="2856243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2241"/>
            <a:ext cx="10431944" cy="1011310"/>
          </a:xfrm>
        </p:spPr>
        <p:txBody>
          <a:bodyPr>
            <a:normAutofit fontScale="90000"/>
          </a:bodyPr>
          <a:lstStyle/>
          <a:p>
            <a:pPr algn="ctr"/>
            <a:r>
              <a:rPr lang="en-IE" dirty="0" smtClean="0"/>
              <a:t>1914 -1918 First World War</a:t>
            </a:r>
            <a:br>
              <a:rPr lang="en-IE" dirty="0" smtClean="0"/>
            </a:br>
            <a:r>
              <a:rPr lang="en-IE" dirty="0" smtClean="0"/>
              <a:t>24</a:t>
            </a:r>
            <a:r>
              <a:rPr lang="en-IE" baseline="30000" dirty="0" smtClean="0"/>
              <a:t>th</a:t>
            </a:r>
            <a:r>
              <a:rPr lang="en-IE" dirty="0" smtClean="0"/>
              <a:t> July 1914 – 11th November 1918 (5 seasons)</a:t>
            </a:r>
            <a:br>
              <a:rPr lang="en-IE" dirty="0" smtClean="0"/>
            </a:br>
            <a:endParaRPr lang="en-IE" dirty="0"/>
          </a:p>
        </p:txBody>
      </p:sp>
      <p:sp>
        <p:nvSpPr>
          <p:cNvPr id="3" name="Content Placeholder 2"/>
          <p:cNvSpPr>
            <a:spLocks noGrp="1"/>
          </p:cNvSpPr>
          <p:nvPr>
            <p:ph idx="1"/>
          </p:nvPr>
        </p:nvSpPr>
        <p:spPr>
          <a:xfrm>
            <a:off x="272955" y="1153551"/>
            <a:ext cx="11919045" cy="5556737"/>
          </a:xfrm>
        </p:spPr>
        <p:txBody>
          <a:bodyPr>
            <a:normAutofit fontScale="85000" lnSpcReduction="20000"/>
          </a:bodyPr>
          <a:lstStyle/>
          <a:p>
            <a:pPr marL="0" indent="0">
              <a:buNone/>
            </a:pPr>
            <a:r>
              <a:rPr lang="en-IE" sz="2400" dirty="0" smtClean="0"/>
              <a:t>The British army was extremely busy. Approximately 200,000 Irish soldiers participated in W.W.1 (North and South) and fought for the British army</a:t>
            </a:r>
            <a:r>
              <a:rPr lang="en-IE" sz="2100" dirty="0" smtClean="0"/>
              <a:t>.(350,000 according to www.rte.ie/1918/thefallen.html)</a:t>
            </a:r>
          </a:p>
          <a:p>
            <a:pPr marL="0" indent="0">
              <a:buNone/>
            </a:pPr>
            <a:r>
              <a:rPr lang="en-IE" sz="2400" dirty="0" smtClean="0"/>
              <a:t>Mainly England, France, and Russia versus Germany and the Austrian Hungarian Empire. </a:t>
            </a:r>
          </a:p>
          <a:p>
            <a:pPr marL="0" indent="0">
              <a:buNone/>
            </a:pPr>
            <a:r>
              <a:rPr lang="en-IE" sz="2400" dirty="0" smtClean="0"/>
              <a:t>In total </a:t>
            </a:r>
            <a:r>
              <a:rPr lang="en-IE" sz="2400" b="1" u="sng" dirty="0" smtClean="0"/>
              <a:t>30 countries </a:t>
            </a:r>
            <a:r>
              <a:rPr lang="en-IE" sz="2400" dirty="0" smtClean="0"/>
              <a:t>were involved. </a:t>
            </a:r>
            <a:r>
              <a:rPr lang="en-IE" sz="2400" b="1" u="sng" dirty="0" smtClean="0"/>
              <a:t>Allies v Triple Axis</a:t>
            </a:r>
            <a:r>
              <a:rPr lang="en-IE" sz="2400" dirty="0" smtClean="0"/>
              <a:t>.</a:t>
            </a:r>
          </a:p>
          <a:p>
            <a:r>
              <a:rPr lang="en-IE" sz="2400" dirty="0" smtClean="0"/>
              <a:t>Some of the Irish fought for the American, Canadian and Australian armies.</a:t>
            </a:r>
          </a:p>
          <a:p>
            <a:r>
              <a:rPr lang="en-IE" sz="2400" dirty="0" smtClean="0"/>
              <a:t>Approximately 49,000 Irish soldiers were killed. Many more were seriously injured.</a:t>
            </a:r>
          </a:p>
          <a:p>
            <a:r>
              <a:rPr lang="en-IE" sz="2400" dirty="0">
                <a:hlinkClick r:id="rId2"/>
              </a:rPr>
              <a:t>http://</a:t>
            </a:r>
            <a:r>
              <a:rPr lang="en-IE" sz="2400" dirty="0" smtClean="0">
                <a:hlinkClick r:id="rId2"/>
              </a:rPr>
              <a:t>imr.inflandersfields.be/search.html  </a:t>
            </a:r>
            <a:r>
              <a:rPr lang="en-IE" sz="2400" dirty="0" smtClean="0"/>
              <a:t>Data base of those </a:t>
            </a:r>
            <a:r>
              <a:rPr lang="en-IE" sz="2100" dirty="0" smtClean="0"/>
              <a:t>killed (Simple insert a name or Town)</a:t>
            </a:r>
          </a:p>
          <a:p>
            <a:r>
              <a:rPr lang="en-IE" sz="2400" dirty="0" smtClean="0"/>
              <a:t>In total </a:t>
            </a:r>
            <a:r>
              <a:rPr lang="en-IE" sz="2400" b="1" u="sng" dirty="0" smtClean="0"/>
              <a:t>9 million soldiers were killed </a:t>
            </a:r>
            <a:r>
              <a:rPr lang="en-IE" sz="2400" dirty="0" smtClean="0"/>
              <a:t>and </a:t>
            </a:r>
            <a:r>
              <a:rPr lang="en-IE" sz="2400" b="1" u="sng" dirty="0" smtClean="0"/>
              <a:t>21million were wounded</a:t>
            </a:r>
            <a:r>
              <a:rPr lang="en-IE" sz="2400" dirty="0" smtClean="0"/>
              <a:t>.1million killed in the battle of </a:t>
            </a:r>
            <a:r>
              <a:rPr lang="en-IE" sz="2400" dirty="0"/>
              <a:t>the </a:t>
            </a:r>
            <a:r>
              <a:rPr lang="en-IE" sz="2400" dirty="0" smtClean="0"/>
              <a:t>Somme alone.      </a:t>
            </a:r>
          </a:p>
          <a:p>
            <a:r>
              <a:rPr lang="en-IE" sz="2400" dirty="0" smtClean="0"/>
              <a:t>Many believed that by helping England, Irelands chances of achieving Home Rule</a:t>
            </a:r>
          </a:p>
          <a:p>
            <a:pPr marL="0" indent="0">
              <a:buNone/>
            </a:pPr>
            <a:r>
              <a:rPr lang="en-IE" sz="2400" dirty="0"/>
              <a:t> </a:t>
            </a:r>
            <a:r>
              <a:rPr lang="en-IE" sz="2400" dirty="0" smtClean="0"/>
              <a:t>  (limited Independence) would be greatly enhanced.</a:t>
            </a:r>
          </a:p>
          <a:p>
            <a:r>
              <a:rPr lang="en-IE" sz="2400" dirty="0" smtClean="0"/>
              <a:t>Others believed that a rebellion would be more productive.</a:t>
            </a:r>
          </a:p>
          <a:p>
            <a:r>
              <a:rPr lang="en-IE" sz="2400" dirty="0" smtClean="0"/>
              <a:t>1798 - The last big uprising in Ireland by the United Irishmen (mainly Wexford).  </a:t>
            </a:r>
          </a:p>
          <a:p>
            <a:r>
              <a:rPr lang="en-IE" sz="2400" dirty="0" smtClean="0"/>
              <a:t>There were however three minor ones 1803 (Robert Emmet),1848 (Young Irelander</a:t>
            </a:r>
            <a:r>
              <a:rPr lang="en-IE" sz="2400" dirty="0"/>
              <a:t>s</a:t>
            </a:r>
            <a:r>
              <a:rPr lang="en-IE" sz="2400" dirty="0" smtClean="0"/>
              <a:t>) and 1867 (I.R.B./Fenians).</a:t>
            </a:r>
          </a:p>
          <a:p>
            <a:endParaRPr lang="en-IE" sz="2800" dirty="0"/>
          </a:p>
        </p:txBody>
      </p:sp>
    </p:spTree>
    <p:extLst>
      <p:ext uri="{BB962C8B-B14F-4D97-AF65-F5344CB8AC3E}">
        <p14:creationId xmlns:p14="http://schemas.microsoft.com/office/powerpoint/2010/main" val="39864101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sp>
        <p:nvSpPr>
          <p:cNvPr id="4" name="Text Placeholder 3"/>
          <p:cNvSpPr>
            <a:spLocks noGrp="1"/>
          </p:cNvSpPr>
          <p:nvPr>
            <p:ph type="body" sz="half" idx="2"/>
          </p:nvPr>
        </p:nvSpPr>
        <p:spPr>
          <a:xfrm>
            <a:off x="364968" y="5367338"/>
            <a:ext cx="11250809" cy="1169940"/>
          </a:xfrm>
        </p:spPr>
        <p:txBody>
          <a:bodyPr>
            <a:normAutofit fontScale="92500" lnSpcReduction="20000"/>
          </a:bodyPr>
          <a:lstStyle/>
          <a:p>
            <a:endParaRPr lang="en-IE" sz="2000" dirty="0" smtClean="0"/>
          </a:p>
          <a:p>
            <a:r>
              <a:rPr lang="en-IE" sz="2800" dirty="0" smtClean="0"/>
              <a:t>A sample of posters used during WW1 which tried to encourage Irish men to join the war</a:t>
            </a:r>
            <a:r>
              <a:rPr lang="en-IE" sz="2000" dirty="0" smtClean="0"/>
              <a:t>.</a:t>
            </a:r>
            <a:endParaRPr lang="en-IE" sz="2000" dirty="0"/>
          </a:p>
        </p:txBody>
      </p:sp>
      <p:pic>
        <p:nvPicPr>
          <p:cNvPr id="8" name="Picture Placeholder 7"/>
          <p:cNvPicPr>
            <a:picLocks noGrp="1" noChangeAspect="1"/>
          </p:cNvPicPr>
          <p:nvPr>
            <p:ph type="pic" idx="1"/>
          </p:nvPr>
        </p:nvPicPr>
        <p:blipFill>
          <a:blip r:embed="rId2">
            <a:extLst>
              <a:ext uri="{28A0092B-C50C-407E-A947-70E740481C1C}">
                <a14:useLocalDpi xmlns:a14="http://schemas.microsoft.com/office/drawing/2010/main" val="0"/>
              </a:ext>
            </a:extLst>
          </a:blip>
          <a:srcRect t="731" b="731"/>
          <a:stretch>
            <a:fillRect/>
          </a:stretch>
        </p:blipFill>
        <p:spPr>
          <a:xfrm>
            <a:off x="0" y="126190"/>
            <a:ext cx="3702971" cy="5387506"/>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2971" y="126190"/>
            <a:ext cx="4448432" cy="538750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9498" y="139838"/>
            <a:ext cx="4099147" cy="5373858"/>
          </a:xfrm>
          <a:prstGeom prst="rect">
            <a:avLst/>
          </a:prstGeom>
        </p:spPr>
      </p:pic>
    </p:spTree>
    <p:extLst>
      <p:ext uri="{BB962C8B-B14F-4D97-AF65-F5344CB8AC3E}">
        <p14:creationId xmlns:p14="http://schemas.microsoft.com/office/powerpoint/2010/main" val="2808940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434" y="304800"/>
            <a:ext cx="8596668" cy="609600"/>
          </a:xfrm>
        </p:spPr>
        <p:txBody>
          <a:bodyPr>
            <a:normAutofit fontScale="90000"/>
          </a:bodyPr>
          <a:lstStyle/>
          <a:p>
            <a:r>
              <a:rPr lang="en-IE" dirty="0"/>
              <a:t>T</a:t>
            </a:r>
            <a:r>
              <a:rPr lang="en-IE" dirty="0" smtClean="0"/>
              <a:t>he Aud and the Asgard</a:t>
            </a:r>
            <a:endParaRPr lang="en-IE" dirty="0"/>
          </a:p>
        </p:txBody>
      </p:sp>
      <p:sp>
        <p:nvSpPr>
          <p:cNvPr id="3" name="Content Placeholder 2"/>
          <p:cNvSpPr>
            <a:spLocks noGrp="1"/>
          </p:cNvSpPr>
          <p:nvPr>
            <p:ph idx="1"/>
          </p:nvPr>
        </p:nvSpPr>
        <p:spPr>
          <a:xfrm>
            <a:off x="0" y="914400"/>
            <a:ext cx="12192000" cy="5943600"/>
          </a:xfrm>
        </p:spPr>
        <p:txBody>
          <a:bodyPr>
            <a:normAutofit/>
          </a:bodyPr>
          <a:lstStyle/>
          <a:p>
            <a:r>
              <a:rPr lang="en-IE" b="1" u="sng" dirty="0" smtClean="0"/>
              <a:t>The Asgard </a:t>
            </a:r>
            <a:r>
              <a:rPr lang="en-IE" dirty="0" smtClean="0"/>
              <a:t>was a relatively small boat (yacht):  </a:t>
            </a:r>
            <a:r>
              <a:rPr lang="en-IE" b="1" u="sng" dirty="0" smtClean="0"/>
              <a:t>900 guns </a:t>
            </a:r>
            <a:r>
              <a:rPr lang="en-IE" dirty="0" smtClean="0"/>
              <a:t>were landed in Howth, Co. Dublin in July 1914 by Erskin Childers and his family. In skirmishes that followed that evening in Dublin, four Irish were killed and 38 others were injured.</a:t>
            </a:r>
          </a:p>
          <a:p>
            <a:r>
              <a:rPr lang="en-IE" b="1" u="sng" dirty="0" smtClean="0"/>
              <a:t>The Aud –&amp; Rodger Casement</a:t>
            </a:r>
            <a:r>
              <a:rPr lang="en-IE" dirty="0" smtClean="0"/>
              <a:t>. Germany were only too happy to help and sent a boat load of </a:t>
            </a:r>
            <a:r>
              <a:rPr lang="en-IE" b="1" u="sng" dirty="0" smtClean="0"/>
              <a:t>20,000 guns </a:t>
            </a:r>
            <a:r>
              <a:rPr lang="en-IE" dirty="0" smtClean="0"/>
              <a:t>to Ireland. Communication was poor and the boat landed a few days early and was captured near </a:t>
            </a:r>
            <a:r>
              <a:rPr lang="en-IE" b="1" u="sng" dirty="0" smtClean="0"/>
              <a:t>Banna Beach </a:t>
            </a:r>
            <a:r>
              <a:rPr lang="en-IE" dirty="0" smtClean="0"/>
              <a:t>in Co. Kerry. The Captain of the Aud sank the boat as it was being escorted to Cobh in Cork.</a:t>
            </a:r>
          </a:p>
          <a:p>
            <a:r>
              <a:rPr lang="en-IE" dirty="0" smtClean="0"/>
              <a:t>A group marched from Dingle and from other parts of Kerry to Tralee in order to pick up the guns. They stayed overnight in a disused skating Rink.      </a:t>
            </a:r>
            <a:r>
              <a:rPr lang="en-IE" dirty="0" smtClean="0">
                <a:hlinkClick r:id="rId2"/>
              </a:rPr>
              <a:t>www.bureauofmilitaryhistory.ie</a:t>
            </a:r>
            <a:r>
              <a:rPr lang="en-IE" dirty="0"/>
              <a:t>  or   </a:t>
            </a:r>
            <a:r>
              <a:rPr lang="en-IE" dirty="0">
                <a:hlinkClick r:id="rId3"/>
              </a:rPr>
              <a:t>http://cultura-project.eu/1916/?</a:t>
            </a:r>
            <a:r>
              <a:rPr lang="en-IE" dirty="0" smtClean="0">
                <a:hlinkClick r:id="rId3"/>
              </a:rPr>
              <a:t>q=artefact/WS1413</a:t>
            </a:r>
            <a:endParaRPr lang="en-IE" dirty="0" smtClean="0"/>
          </a:p>
          <a:p>
            <a:r>
              <a:rPr lang="en-IE" dirty="0" smtClean="0"/>
              <a:t>Rodger  Casement arrived from Germany in a U Boat a fed days after </a:t>
            </a:r>
            <a:r>
              <a:rPr lang="en-IE" dirty="0"/>
              <a:t>the </a:t>
            </a:r>
            <a:r>
              <a:rPr lang="en-IE" dirty="0" smtClean="0"/>
              <a:t>Aud  and was captured. </a:t>
            </a:r>
            <a:r>
              <a:rPr lang="en-IE" dirty="0"/>
              <a:t>(Good Friday 21</a:t>
            </a:r>
            <a:r>
              <a:rPr lang="en-IE" baseline="30000" dirty="0"/>
              <a:t>st</a:t>
            </a:r>
            <a:r>
              <a:rPr lang="en-IE" dirty="0"/>
              <a:t> </a:t>
            </a:r>
            <a:r>
              <a:rPr lang="en-IE" dirty="0" smtClean="0"/>
              <a:t>April) He had also tried to recruit an Irish Brigade amongst the Irish who had been captured by the Germans during WW1, but had very little success. Of a possible 2,300 Irish prisoners of war in Limburg prison only 56 volunteered. He was imprisoned in the tower of London and was </a:t>
            </a:r>
            <a:r>
              <a:rPr lang="en-IE" b="1" u="sng" dirty="0" smtClean="0"/>
              <a:t>hung in August 1916</a:t>
            </a:r>
            <a:r>
              <a:rPr lang="en-IE" dirty="0" smtClean="0"/>
              <a:t>. In 1911 he had been knighted by King George 5</a:t>
            </a:r>
            <a:r>
              <a:rPr lang="en-IE" baseline="30000" dirty="0" smtClean="0"/>
              <a:t>th</a:t>
            </a:r>
            <a:r>
              <a:rPr lang="en-IE" dirty="0" smtClean="0"/>
              <a:t> for work which he had done in Peru and the Congo.</a:t>
            </a:r>
          </a:p>
          <a:p>
            <a:r>
              <a:rPr lang="en-IE" dirty="0" smtClean="0"/>
              <a:t> </a:t>
            </a:r>
            <a:r>
              <a:rPr lang="en-IE" b="1" u="sng" dirty="0" err="1" smtClean="0"/>
              <a:t>Gaelscoil</a:t>
            </a:r>
            <a:r>
              <a:rPr lang="en-IE" b="1" u="sng" dirty="0" smtClean="0"/>
              <a:t> </a:t>
            </a:r>
            <a:r>
              <a:rPr lang="en-IE" b="1" u="sng" dirty="0" err="1" smtClean="0"/>
              <a:t>Mhic</a:t>
            </a:r>
            <a:r>
              <a:rPr lang="en-IE" b="1" u="sng" dirty="0" smtClean="0"/>
              <a:t> </a:t>
            </a:r>
            <a:r>
              <a:rPr lang="en-IE" b="1" u="sng" dirty="0" err="1" smtClean="0"/>
              <a:t>Easmainn</a:t>
            </a:r>
            <a:r>
              <a:rPr lang="en-IE" b="1" u="sng" dirty="0" smtClean="0"/>
              <a:t> </a:t>
            </a:r>
            <a:r>
              <a:rPr lang="en-IE" dirty="0" smtClean="0"/>
              <a:t>in Tralee is named in his honour.</a:t>
            </a:r>
          </a:p>
          <a:p>
            <a:r>
              <a:rPr lang="en-IE" dirty="0" smtClean="0"/>
              <a:t>When </a:t>
            </a:r>
            <a:r>
              <a:rPr lang="en-IE" b="1" u="sng" dirty="0" smtClean="0"/>
              <a:t>Eoin McNeill (Irish Volunteers) </a:t>
            </a:r>
            <a:r>
              <a:rPr lang="en-IE" dirty="0" smtClean="0"/>
              <a:t>heard that that the attempt to land guns had been unsuccessful he placed adds on the Sunday Paper cancelling the planned manoeuvres. Pearse and Connolly decided to go ahead with the uprising.</a:t>
            </a:r>
          </a:p>
          <a:p>
            <a:endParaRPr lang="en-IE" dirty="0" smtClean="0"/>
          </a:p>
        </p:txBody>
      </p:sp>
    </p:spTree>
    <p:extLst>
      <p:ext uri="{BB962C8B-B14F-4D97-AF65-F5344CB8AC3E}">
        <p14:creationId xmlns:p14="http://schemas.microsoft.com/office/powerpoint/2010/main" val="3828467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pic>
        <p:nvPicPr>
          <p:cNvPr id="8" name="Picture Placeholder 7"/>
          <p:cNvPicPr>
            <a:picLocks noGrp="1" noChangeAspect="1"/>
          </p:cNvPicPr>
          <p:nvPr>
            <p:ph type="pic" idx="1"/>
          </p:nvPr>
        </p:nvPicPr>
        <p:blipFill>
          <a:blip r:embed="rId2">
            <a:extLst>
              <a:ext uri="{28A0092B-C50C-407E-A947-70E740481C1C}">
                <a14:useLocalDpi xmlns:a14="http://schemas.microsoft.com/office/drawing/2010/main" val="0"/>
              </a:ext>
            </a:extLst>
          </a:blip>
          <a:srcRect l="12339" r="12339"/>
          <a:stretch>
            <a:fillRect/>
          </a:stretch>
        </p:blipFill>
        <p:spPr>
          <a:xfrm>
            <a:off x="196850" y="182563"/>
            <a:ext cx="2462213" cy="4618037"/>
          </a:xfrm>
        </p:spPr>
      </p:pic>
      <p:sp>
        <p:nvSpPr>
          <p:cNvPr id="4" name="Text Placeholder 3"/>
          <p:cNvSpPr>
            <a:spLocks noGrp="1"/>
          </p:cNvSpPr>
          <p:nvPr>
            <p:ph type="body" sz="half" idx="2"/>
          </p:nvPr>
        </p:nvSpPr>
        <p:spPr>
          <a:xfrm>
            <a:off x="330200" y="5367337"/>
            <a:ext cx="12052300" cy="1262063"/>
          </a:xfrm>
        </p:spPr>
        <p:txBody>
          <a:bodyPr>
            <a:noAutofit/>
          </a:bodyPr>
          <a:lstStyle/>
          <a:p>
            <a:r>
              <a:rPr lang="en-IE" sz="3200" dirty="0" smtClean="0"/>
              <a:t>The journey of the Aud from Germany, The Aud and the Asgard .</a:t>
            </a:r>
            <a:endParaRPr lang="en-IE" sz="32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9063" y="1167204"/>
            <a:ext cx="5106572" cy="306665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7735" y="647114"/>
            <a:ext cx="3657600" cy="3586748"/>
          </a:xfrm>
          <a:prstGeom prst="rect">
            <a:avLst/>
          </a:prstGeom>
        </p:spPr>
      </p:pic>
    </p:spTree>
    <p:extLst>
      <p:ext uri="{BB962C8B-B14F-4D97-AF65-F5344CB8AC3E}">
        <p14:creationId xmlns:p14="http://schemas.microsoft.com/office/powerpoint/2010/main" val="486267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dirty="0" smtClean="0"/>
              <a:t/>
            </a:r>
            <a:br>
              <a:rPr lang="en-IE" dirty="0" smtClean="0"/>
            </a:br>
            <a:r>
              <a:rPr lang="en-IE" dirty="0" smtClean="0"/>
              <a:t>Easter Rising 1916</a:t>
            </a:r>
            <a:endParaRPr lang="en-IE" dirty="0"/>
          </a:p>
        </p:txBody>
      </p:sp>
      <p:sp>
        <p:nvSpPr>
          <p:cNvPr id="3" name="Content Placeholder 2"/>
          <p:cNvSpPr>
            <a:spLocks noGrp="1"/>
          </p:cNvSpPr>
          <p:nvPr>
            <p:ph idx="1"/>
          </p:nvPr>
        </p:nvSpPr>
        <p:spPr>
          <a:xfrm>
            <a:off x="317500" y="2160589"/>
            <a:ext cx="11671300" cy="3880773"/>
          </a:xfrm>
        </p:spPr>
        <p:txBody>
          <a:bodyPr>
            <a:normAutofit/>
          </a:bodyPr>
          <a:lstStyle/>
          <a:p>
            <a:r>
              <a:rPr lang="en-IE" sz="2800" dirty="0" smtClean="0"/>
              <a:t>It lasted for six days</a:t>
            </a:r>
          </a:p>
          <a:p>
            <a:r>
              <a:rPr lang="en-IE" sz="2800" dirty="0" smtClean="0"/>
              <a:t>It started on Easter Monday 24</a:t>
            </a:r>
            <a:r>
              <a:rPr lang="en-IE" sz="2800" baseline="30000" dirty="0" smtClean="0"/>
              <a:t>th</a:t>
            </a:r>
            <a:r>
              <a:rPr lang="en-IE" sz="2800" dirty="0" smtClean="0"/>
              <a:t> April 1916</a:t>
            </a:r>
          </a:p>
          <a:p>
            <a:r>
              <a:rPr lang="en-IE" sz="2800" dirty="0" smtClean="0"/>
              <a:t>It finished on Saturday 29</a:t>
            </a:r>
            <a:r>
              <a:rPr lang="en-IE" sz="2800" baseline="30000" dirty="0" smtClean="0"/>
              <a:t>th</a:t>
            </a:r>
            <a:r>
              <a:rPr lang="en-IE" sz="2800" dirty="0" smtClean="0"/>
              <a:t> April</a:t>
            </a:r>
          </a:p>
          <a:p>
            <a:r>
              <a:rPr lang="en-IE" sz="2800" dirty="0" smtClean="0"/>
              <a:t>Headquarters G.P.O. (General Post Office) in O’ Connells Street (Sackville Street)</a:t>
            </a:r>
            <a:endParaRPr lang="en-IE" sz="2800" dirty="0"/>
          </a:p>
        </p:txBody>
      </p:sp>
    </p:spTree>
    <p:extLst>
      <p:ext uri="{BB962C8B-B14F-4D97-AF65-F5344CB8AC3E}">
        <p14:creationId xmlns:p14="http://schemas.microsoft.com/office/powerpoint/2010/main" val="34593281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43" y="0"/>
            <a:ext cx="10822674" cy="1569493"/>
          </a:xfrm>
        </p:spPr>
        <p:txBody>
          <a:bodyPr>
            <a:normAutofit/>
          </a:bodyPr>
          <a:lstStyle/>
          <a:p>
            <a:r>
              <a:rPr lang="en-IE" sz="2800" dirty="0" smtClean="0">
                <a:solidFill>
                  <a:schemeClr val="tx1"/>
                </a:solidFill>
              </a:rPr>
              <a:t>O'Connell's Street (Sackville St) before the Uprising.</a:t>
            </a:r>
            <a:br>
              <a:rPr lang="en-IE" sz="2800" dirty="0" smtClean="0">
                <a:solidFill>
                  <a:schemeClr val="tx1"/>
                </a:solidFill>
              </a:rPr>
            </a:br>
            <a:r>
              <a:rPr lang="en-IE" sz="2800" dirty="0" smtClean="0">
                <a:solidFill>
                  <a:schemeClr val="tx1"/>
                </a:solidFill>
              </a:rPr>
              <a:t>It is named after a famous Kerry Person - Daniel O Connell. </a:t>
            </a:r>
            <a:endParaRPr lang="en-IE" sz="28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196" y="832513"/>
            <a:ext cx="9206785" cy="6228208"/>
          </a:xfrm>
          <a:prstGeom prst="rect">
            <a:avLst/>
          </a:prstGeom>
        </p:spPr>
      </p:pic>
    </p:spTree>
    <p:extLst>
      <p:ext uri="{BB962C8B-B14F-4D97-AF65-F5344CB8AC3E}">
        <p14:creationId xmlns:p14="http://schemas.microsoft.com/office/powerpoint/2010/main" val="1672094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3219" y="342314"/>
            <a:ext cx="11938781" cy="1320800"/>
          </a:xfrm>
        </p:spPr>
        <p:txBody>
          <a:bodyPr>
            <a:normAutofit/>
          </a:bodyPr>
          <a:lstStyle/>
          <a:p>
            <a:r>
              <a:rPr lang="en-IE" sz="3200" dirty="0" smtClean="0">
                <a:solidFill>
                  <a:schemeClr val="tx1"/>
                </a:solidFill>
              </a:rPr>
              <a:t>O’ Connells Street after the Uprising - Part 1</a:t>
            </a:r>
            <a:endParaRPr lang="en-IE" sz="32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219" y="1267035"/>
            <a:ext cx="5748763" cy="403648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3555" y="1267035"/>
            <a:ext cx="5584780" cy="4006473"/>
          </a:xfrm>
          <a:prstGeom prst="rect">
            <a:avLst/>
          </a:prstGeom>
        </p:spPr>
      </p:pic>
    </p:spTree>
    <p:extLst>
      <p:ext uri="{BB962C8B-B14F-4D97-AF65-F5344CB8AC3E}">
        <p14:creationId xmlns:p14="http://schemas.microsoft.com/office/powerpoint/2010/main" val="9153091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868" y="354282"/>
            <a:ext cx="11419131" cy="586154"/>
          </a:xfrm>
        </p:spPr>
        <p:txBody>
          <a:bodyPr>
            <a:normAutofit/>
          </a:bodyPr>
          <a:lstStyle/>
          <a:p>
            <a:r>
              <a:rPr lang="en-IE" sz="3200" dirty="0">
                <a:solidFill>
                  <a:schemeClr val="tx1"/>
                </a:solidFill>
              </a:rPr>
              <a:t>O’ Connells Street after the Uprising - part </a:t>
            </a:r>
            <a:r>
              <a:rPr lang="en-IE" sz="3200" dirty="0" smtClean="0">
                <a:solidFill>
                  <a:schemeClr val="tx1"/>
                </a:solidFill>
              </a:rPr>
              <a:t>2</a:t>
            </a:r>
            <a:endParaRPr lang="en-IE" sz="3200" dirty="0">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758" y="1354350"/>
            <a:ext cx="5625236" cy="3624629"/>
          </a:xfrm>
          <a:prstGeom prst="rect">
            <a:avLst/>
          </a:prstGeom>
        </p:spPr>
      </p:pic>
      <p:pic>
        <p:nvPicPr>
          <p:cNvPr id="1026" name="Picture 2" descr="The Irish &quot;Twin Towers&quot; - the burned-out ruins of the GPO, destroyed by artillery and machine-gun fire from the British Occupation Forces during the latter stages of the Easter Rising, Dublin, 19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3847" y="1355334"/>
            <a:ext cx="4220309" cy="3623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949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Organisations which took part:</a:t>
            </a:r>
            <a:br>
              <a:rPr lang="en-IE" dirty="0" smtClean="0"/>
            </a:br>
            <a:endParaRPr lang="en-IE" dirty="0"/>
          </a:p>
        </p:txBody>
      </p:sp>
      <p:sp>
        <p:nvSpPr>
          <p:cNvPr id="3" name="Content Placeholder 2"/>
          <p:cNvSpPr>
            <a:spLocks noGrp="1"/>
          </p:cNvSpPr>
          <p:nvPr>
            <p:ph idx="1"/>
          </p:nvPr>
        </p:nvSpPr>
        <p:spPr>
          <a:xfrm>
            <a:off x="677334" y="1214651"/>
            <a:ext cx="11237162" cy="5513695"/>
          </a:xfrm>
        </p:spPr>
        <p:txBody>
          <a:bodyPr>
            <a:normAutofit/>
          </a:bodyPr>
          <a:lstStyle/>
          <a:p>
            <a:pPr marL="0" indent="0">
              <a:buNone/>
            </a:pPr>
            <a:r>
              <a:rPr lang="en-IE" sz="3200" b="1" u="sng" dirty="0" err="1" smtClean="0"/>
              <a:t>Cumann</a:t>
            </a:r>
            <a:r>
              <a:rPr lang="en-IE" sz="3200" b="1" u="sng" dirty="0" smtClean="0"/>
              <a:t> </a:t>
            </a:r>
            <a:r>
              <a:rPr lang="en-IE" sz="3200" b="1" u="sng" dirty="0" err="1"/>
              <a:t>na</a:t>
            </a:r>
            <a:r>
              <a:rPr lang="en-IE" sz="3200" b="1" u="sng" dirty="0"/>
              <a:t> </a:t>
            </a:r>
            <a:r>
              <a:rPr lang="en-IE" sz="3200" b="1" u="sng" dirty="0" err="1" smtClean="0"/>
              <a:t>mBan</a:t>
            </a:r>
            <a:r>
              <a:rPr lang="en-IE" sz="3200" b="1" u="sng" dirty="0" smtClean="0"/>
              <a:t> </a:t>
            </a:r>
            <a:r>
              <a:rPr lang="en-IE" sz="2400" dirty="0" smtClean="0"/>
              <a:t>– 200 members took part</a:t>
            </a:r>
          </a:p>
          <a:p>
            <a:pPr marL="0" indent="0">
              <a:buNone/>
            </a:pPr>
            <a:r>
              <a:rPr lang="en-IE" sz="3200" b="1" u="sng" dirty="0" smtClean="0"/>
              <a:t>I.C.A</a:t>
            </a:r>
            <a:r>
              <a:rPr lang="en-IE" sz="3200" b="1" u="sng" dirty="0"/>
              <a:t>. Irish Citizens Army </a:t>
            </a:r>
            <a:r>
              <a:rPr lang="en-IE" sz="2400" dirty="0"/>
              <a:t>– approx. 300 members </a:t>
            </a:r>
          </a:p>
          <a:p>
            <a:pPr marL="0" indent="0">
              <a:buNone/>
            </a:pPr>
            <a:r>
              <a:rPr lang="en-IE" sz="2400" dirty="0">
                <a:solidFill>
                  <a:schemeClr val="tx1"/>
                </a:solidFill>
              </a:rPr>
              <a:t>(Founded by James Larkin, James Connolly and Jack White in 1913 after the Dublin Lockout of 1913</a:t>
            </a:r>
            <a:r>
              <a:rPr lang="en-IE" sz="2400" dirty="0" smtClean="0">
                <a:solidFill>
                  <a:schemeClr val="tx1"/>
                </a:solidFill>
              </a:rPr>
              <a:t>)</a:t>
            </a:r>
            <a:endParaRPr lang="en-IE" sz="2400" dirty="0"/>
          </a:p>
          <a:p>
            <a:pPr marL="0" indent="0">
              <a:buNone/>
            </a:pPr>
            <a:r>
              <a:rPr lang="en-IE" sz="3200" b="1" u="sng" dirty="0" smtClean="0"/>
              <a:t>Irish Volunteers </a:t>
            </a:r>
            <a:r>
              <a:rPr lang="en-IE" sz="2400" dirty="0" smtClean="0"/>
              <a:t>(this organisation though under the command </a:t>
            </a:r>
            <a:r>
              <a:rPr lang="en-IE" sz="2400" b="1" u="sng" dirty="0" smtClean="0"/>
              <a:t>of Eoin McNeill</a:t>
            </a:r>
            <a:r>
              <a:rPr lang="en-IE" sz="2400" dirty="0" smtClean="0"/>
              <a:t>, had been infiltrated by the </a:t>
            </a:r>
            <a:r>
              <a:rPr lang="en-IE" sz="2400" b="1" u="sng" dirty="0" smtClean="0"/>
              <a:t>I.R.B</a:t>
            </a:r>
            <a:r>
              <a:rPr lang="en-IE" sz="2400" dirty="0" smtClean="0"/>
              <a:t>)</a:t>
            </a:r>
          </a:p>
          <a:p>
            <a:pPr marL="0" indent="0">
              <a:buNone/>
            </a:pPr>
            <a:r>
              <a:rPr lang="en-IE" sz="2400" dirty="0" smtClean="0"/>
              <a:t>Many of the Volunteers throughout Ireland did not take part as E. McNeill and M.J. O </a:t>
            </a:r>
            <a:r>
              <a:rPr lang="en-IE" sz="2400" dirty="0" err="1" smtClean="0"/>
              <a:t>Rahilly</a:t>
            </a:r>
            <a:r>
              <a:rPr lang="en-IE" sz="2400" dirty="0" smtClean="0"/>
              <a:t> were happy due to the lack of guns and ammunition.</a:t>
            </a:r>
          </a:p>
          <a:p>
            <a:pPr marL="0" indent="0">
              <a:buNone/>
            </a:pPr>
            <a:r>
              <a:rPr lang="en-IE" sz="2400" dirty="0" smtClean="0"/>
              <a:t>   </a:t>
            </a:r>
          </a:p>
          <a:p>
            <a:pPr marL="0" indent="0">
              <a:buNone/>
            </a:pPr>
            <a:r>
              <a:rPr lang="en-IE" sz="2400" dirty="0" smtClean="0"/>
              <a:t>Note: In 1917 </a:t>
            </a:r>
            <a:r>
              <a:rPr lang="en-IE" sz="2400" dirty="0" err="1" smtClean="0"/>
              <a:t>Cathal</a:t>
            </a:r>
            <a:r>
              <a:rPr lang="en-IE" sz="2400" dirty="0" smtClean="0"/>
              <a:t> </a:t>
            </a:r>
            <a:r>
              <a:rPr lang="en-IE" sz="2400" dirty="0" err="1" smtClean="0"/>
              <a:t>Brugha</a:t>
            </a:r>
            <a:r>
              <a:rPr lang="en-IE" sz="2400" dirty="0"/>
              <a:t> </a:t>
            </a:r>
            <a:r>
              <a:rPr lang="en-IE" sz="2400" dirty="0" smtClean="0"/>
              <a:t>brought the I.C.A. and Volunteers together as a new organisation which was called the </a:t>
            </a:r>
            <a:r>
              <a:rPr lang="en-IE" sz="2400" b="1" u="sng" dirty="0" smtClean="0"/>
              <a:t>IRA</a:t>
            </a:r>
            <a:r>
              <a:rPr lang="en-IE" sz="2400" dirty="0" smtClean="0"/>
              <a:t>.</a:t>
            </a:r>
          </a:p>
        </p:txBody>
      </p:sp>
    </p:spTree>
    <p:extLst>
      <p:ext uri="{BB962C8B-B14F-4D97-AF65-F5344CB8AC3E}">
        <p14:creationId xmlns:p14="http://schemas.microsoft.com/office/powerpoint/2010/main" val="2729129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481501" y="290340"/>
            <a:ext cx="11460290" cy="6377745"/>
          </a:xfrm>
        </p:spPr>
        <p:txBody>
          <a:bodyPr>
            <a:noAutofit/>
          </a:bodyPr>
          <a:lstStyle/>
          <a:p>
            <a:r>
              <a:rPr lang="en-IE" sz="2800" b="1" u="sng" dirty="0" smtClean="0">
                <a:solidFill>
                  <a:schemeClr val="tx1">
                    <a:lumMod val="85000"/>
                    <a:lumOff val="15000"/>
                  </a:schemeClr>
                </a:solidFill>
              </a:rPr>
              <a:t>The leaders of the rebellion who signed  the proclamation were executed </a:t>
            </a:r>
          </a:p>
          <a:p>
            <a:r>
              <a:rPr lang="en-IE" sz="2400" dirty="0" smtClean="0"/>
              <a:t>1. </a:t>
            </a:r>
            <a:r>
              <a:rPr lang="en-IE" sz="2400" b="1" u="sng" dirty="0" err="1" smtClean="0"/>
              <a:t>Padraic</a:t>
            </a:r>
            <a:r>
              <a:rPr lang="en-IE" sz="2400" b="1" u="sng" dirty="0" smtClean="0"/>
              <a:t> Pearse</a:t>
            </a:r>
            <a:r>
              <a:rPr lang="en-IE" sz="2400" dirty="0" smtClean="0"/>
              <a:t> - Dublin. Teacher, poet writer. He founded </a:t>
            </a:r>
            <a:r>
              <a:rPr lang="en-IE" sz="2400" dirty="0" err="1" smtClean="0"/>
              <a:t>Scoil</a:t>
            </a:r>
            <a:r>
              <a:rPr lang="en-IE" sz="2400" dirty="0" smtClean="0"/>
              <a:t> </a:t>
            </a:r>
            <a:r>
              <a:rPr lang="en-IE" sz="2400" dirty="0" err="1" smtClean="0"/>
              <a:t>Éanna</a:t>
            </a:r>
            <a:r>
              <a:rPr lang="en-IE" sz="2400" dirty="0" smtClean="0"/>
              <a:t> in Rathfarnham, Co Dublin.   Check </a:t>
            </a:r>
            <a:r>
              <a:rPr lang="en-IE" sz="2400" dirty="0"/>
              <a:t>out </a:t>
            </a:r>
            <a:r>
              <a:rPr lang="en-IE" sz="2400" dirty="0" smtClean="0"/>
              <a:t>1901 &amp; 1911 – </a:t>
            </a:r>
            <a:r>
              <a:rPr lang="en-IE" sz="2400" dirty="0" err="1" smtClean="0"/>
              <a:t>Padraic</a:t>
            </a:r>
            <a:r>
              <a:rPr lang="en-IE" sz="2400" dirty="0" smtClean="0"/>
              <a:t> Mac Piarais http</a:t>
            </a:r>
            <a:r>
              <a:rPr lang="en-IE" sz="2400" dirty="0"/>
              <a:t>://www.census.nationalarchives.ie/ </a:t>
            </a:r>
            <a:endParaRPr lang="en-IE" sz="2400" dirty="0" smtClean="0"/>
          </a:p>
          <a:p>
            <a:r>
              <a:rPr lang="en-IE" sz="2400" dirty="0" smtClean="0"/>
              <a:t>2. </a:t>
            </a:r>
            <a:r>
              <a:rPr lang="en-IE" sz="2400" b="1" u="sng" dirty="0" smtClean="0"/>
              <a:t>Thomas J. Clarke </a:t>
            </a:r>
            <a:r>
              <a:rPr lang="en-IE" sz="2400" dirty="0" smtClean="0"/>
              <a:t>– Born in England. Shopkeeper.</a:t>
            </a:r>
          </a:p>
          <a:p>
            <a:r>
              <a:rPr lang="en-IE" sz="2400" dirty="0" smtClean="0"/>
              <a:t>3. </a:t>
            </a:r>
            <a:r>
              <a:rPr lang="en-IE" sz="2400" b="1" u="sng" dirty="0" err="1" smtClean="0"/>
              <a:t>Seán</a:t>
            </a:r>
            <a:r>
              <a:rPr lang="en-IE" sz="2400" b="1" u="sng" dirty="0" smtClean="0"/>
              <a:t> Mac </a:t>
            </a:r>
            <a:r>
              <a:rPr lang="en-IE" sz="2400" b="1" u="sng" dirty="0" err="1" smtClean="0"/>
              <a:t>Diarmada</a:t>
            </a:r>
            <a:r>
              <a:rPr lang="en-IE" sz="2400" b="1" u="sng" dirty="0" smtClean="0"/>
              <a:t> </a:t>
            </a:r>
            <a:r>
              <a:rPr lang="en-IE" sz="2400" dirty="0" smtClean="0"/>
              <a:t>– Co. </a:t>
            </a:r>
            <a:r>
              <a:rPr lang="en-IE" sz="2400" dirty="0" err="1" smtClean="0"/>
              <a:t>Leitirim</a:t>
            </a:r>
            <a:r>
              <a:rPr lang="en-IE" sz="2400" dirty="0" smtClean="0"/>
              <a:t>. Journalist. </a:t>
            </a:r>
          </a:p>
          <a:p>
            <a:r>
              <a:rPr lang="en-IE" sz="2400" dirty="0" smtClean="0"/>
              <a:t>4. </a:t>
            </a:r>
            <a:r>
              <a:rPr lang="en-IE" sz="2400" b="1" u="sng" dirty="0" smtClean="0"/>
              <a:t>Thomas McDonagh </a:t>
            </a:r>
            <a:r>
              <a:rPr lang="en-IE" sz="2400" dirty="0" smtClean="0"/>
              <a:t>– Tipperary. He was in charge of Jacobs Mills. </a:t>
            </a:r>
          </a:p>
          <a:p>
            <a:pPr marL="0" indent="0">
              <a:buNone/>
            </a:pPr>
            <a:r>
              <a:rPr lang="en-IE" sz="2400" dirty="0" smtClean="0"/>
              <a:t>       He initially trained as a Priest but decided to become a teacher, also a poet.</a:t>
            </a:r>
          </a:p>
          <a:p>
            <a:r>
              <a:rPr lang="en-IE" sz="2400" dirty="0" smtClean="0"/>
              <a:t>5. </a:t>
            </a:r>
            <a:r>
              <a:rPr lang="en-IE" sz="2400" b="1" u="sng" dirty="0" err="1" smtClean="0"/>
              <a:t>Éamonn</a:t>
            </a:r>
            <a:r>
              <a:rPr lang="en-IE" sz="2400" b="1" u="sng" dirty="0" smtClean="0"/>
              <a:t> </a:t>
            </a:r>
            <a:r>
              <a:rPr lang="en-IE" sz="2400" b="1" u="sng" dirty="0" err="1" smtClean="0"/>
              <a:t>Ceannt</a:t>
            </a:r>
            <a:r>
              <a:rPr lang="en-IE" sz="2400" b="1" u="sng" dirty="0" smtClean="0"/>
              <a:t> </a:t>
            </a:r>
            <a:r>
              <a:rPr lang="en-IE" sz="2400" dirty="0" smtClean="0"/>
              <a:t>- Galway. Accomplished Piper.</a:t>
            </a:r>
          </a:p>
          <a:p>
            <a:r>
              <a:rPr lang="en-IE" sz="2400" dirty="0" smtClean="0"/>
              <a:t>6. </a:t>
            </a:r>
            <a:r>
              <a:rPr lang="en-IE" sz="2400" b="1" u="sng" dirty="0" smtClean="0"/>
              <a:t>Joseph Plunkett</a:t>
            </a:r>
            <a:r>
              <a:rPr lang="en-IE" sz="2400" dirty="0" smtClean="0"/>
              <a:t>  – Dublin. Journalist and Poet.</a:t>
            </a:r>
          </a:p>
          <a:p>
            <a:r>
              <a:rPr lang="en-IE" sz="2400" dirty="0" smtClean="0"/>
              <a:t>7. </a:t>
            </a:r>
            <a:r>
              <a:rPr lang="en-IE" sz="2400" b="1" u="sng" dirty="0" smtClean="0"/>
              <a:t>James Connolly </a:t>
            </a:r>
            <a:r>
              <a:rPr lang="en-IE" sz="2400" dirty="0" smtClean="0"/>
              <a:t>– Scotland. He was heavily involved in Trade Unions and he founded the Labour Party. Connolly and James Larkin founded the I.C.A. (Irish Citizens Army)</a:t>
            </a:r>
            <a:endParaRPr lang="en-IE" sz="2400" dirty="0"/>
          </a:p>
        </p:txBody>
      </p:sp>
    </p:spTree>
    <p:extLst>
      <p:ext uri="{BB962C8B-B14F-4D97-AF65-F5344CB8AC3E}">
        <p14:creationId xmlns:p14="http://schemas.microsoft.com/office/powerpoint/2010/main" val="2989564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86" y="0"/>
            <a:ext cx="11359992" cy="1320800"/>
          </a:xfrm>
        </p:spPr>
        <p:txBody>
          <a:bodyPr>
            <a:normAutofit/>
          </a:bodyPr>
          <a:lstStyle/>
          <a:p>
            <a:r>
              <a:rPr lang="en-IE" dirty="0" smtClean="0">
                <a:solidFill>
                  <a:schemeClr val="tx1"/>
                </a:solidFill>
              </a:rPr>
              <a:t>Picture of the seven signatories of the Proclamation .</a:t>
            </a:r>
            <a:endParaRPr lang="en-IE" dirty="0">
              <a:solidFill>
                <a:schemeClr val="tx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1564" y="841615"/>
            <a:ext cx="4162567" cy="5883487"/>
          </a:xfrm>
          <a:prstGeom prst="rect">
            <a:avLst/>
          </a:prstGeom>
        </p:spPr>
      </p:pic>
    </p:spTree>
    <p:extLst>
      <p:ext uri="{BB962C8B-B14F-4D97-AF65-F5344CB8AC3E}">
        <p14:creationId xmlns:p14="http://schemas.microsoft.com/office/powerpoint/2010/main" val="1095321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9224"/>
            <a:ext cx="8596668" cy="714233"/>
          </a:xfrm>
        </p:spPr>
        <p:txBody>
          <a:bodyPr>
            <a:normAutofit/>
          </a:bodyPr>
          <a:lstStyle/>
          <a:p>
            <a:r>
              <a:rPr lang="en-IE" sz="3200" dirty="0" smtClean="0"/>
              <a:t>Others who were executed</a:t>
            </a:r>
            <a:r>
              <a:rPr lang="en-IE" sz="3200" dirty="0"/>
              <a:t>:</a:t>
            </a:r>
          </a:p>
        </p:txBody>
      </p:sp>
      <p:sp>
        <p:nvSpPr>
          <p:cNvPr id="3" name="Content Placeholder 2"/>
          <p:cNvSpPr>
            <a:spLocks noGrp="1"/>
          </p:cNvSpPr>
          <p:nvPr>
            <p:ph idx="1"/>
          </p:nvPr>
        </p:nvSpPr>
        <p:spPr>
          <a:xfrm>
            <a:off x="677334" y="873457"/>
            <a:ext cx="10819135" cy="5827594"/>
          </a:xfrm>
        </p:spPr>
        <p:txBody>
          <a:bodyPr>
            <a:normAutofit/>
          </a:bodyPr>
          <a:lstStyle/>
          <a:p>
            <a:r>
              <a:rPr lang="en-IE" sz="2000" b="1" dirty="0"/>
              <a:t>8</a:t>
            </a:r>
            <a:r>
              <a:rPr lang="en-IE" sz="2000" b="1" dirty="0" smtClean="0"/>
              <a:t>.</a:t>
            </a:r>
            <a:r>
              <a:rPr lang="en-IE" sz="2000" b="1" u="sng" dirty="0" smtClean="0"/>
              <a:t>Con </a:t>
            </a:r>
            <a:r>
              <a:rPr lang="en-IE" sz="2000" b="1" u="sng" dirty="0"/>
              <a:t>Colbert</a:t>
            </a:r>
            <a:r>
              <a:rPr lang="en-IE" sz="2000" dirty="0"/>
              <a:t>:  </a:t>
            </a:r>
            <a:r>
              <a:rPr lang="en-IE" sz="2000" dirty="0" smtClean="0"/>
              <a:t>Limerick</a:t>
            </a:r>
            <a:endParaRPr lang="en-IE" sz="2000" dirty="0"/>
          </a:p>
          <a:p>
            <a:r>
              <a:rPr lang="en-IE" sz="2000" dirty="0"/>
              <a:t>9</a:t>
            </a:r>
            <a:r>
              <a:rPr lang="en-IE" sz="2000" dirty="0" smtClean="0"/>
              <a:t>. </a:t>
            </a:r>
            <a:r>
              <a:rPr lang="en-IE" sz="2000" b="1" u="sng" dirty="0" smtClean="0"/>
              <a:t>Edward </a:t>
            </a:r>
            <a:r>
              <a:rPr lang="en-IE" sz="2000" b="1" u="sng" dirty="0"/>
              <a:t>Daly</a:t>
            </a:r>
            <a:r>
              <a:rPr lang="en-IE" sz="2000" dirty="0"/>
              <a:t>: </a:t>
            </a:r>
            <a:r>
              <a:rPr lang="en-IE" sz="2000" dirty="0" smtClean="0"/>
              <a:t>Limerick. He was in charge of the Four Courts.</a:t>
            </a:r>
            <a:endParaRPr lang="en-IE" sz="2000" dirty="0"/>
          </a:p>
          <a:p>
            <a:r>
              <a:rPr lang="en-IE" sz="2000" dirty="0" smtClean="0"/>
              <a:t>10. </a:t>
            </a:r>
            <a:r>
              <a:rPr lang="en-IE" sz="2000" b="1" u="sng" dirty="0" err="1" smtClean="0"/>
              <a:t>Seán</a:t>
            </a:r>
            <a:r>
              <a:rPr lang="en-IE" sz="2000" b="1" u="sng" dirty="0" smtClean="0"/>
              <a:t> </a:t>
            </a:r>
            <a:r>
              <a:rPr lang="en-IE" sz="2000" b="1" u="sng" dirty="0"/>
              <a:t>Heuston</a:t>
            </a:r>
            <a:r>
              <a:rPr lang="en-IE" sz="2000" dirty="0" smtClean="0"/>
              <a:t>: Dublin. He worked in Kings bridge Station (Heuston).</a:t>
            </a:r>
          </a:p>
          <a:p>
            <a:r>
              <a:rPr lang="en-IE" sz="2000" dirty="0" smtClean="0"/>
              <a:t>11. </a:t>
            </a:r>
            <a:r>
              <a:rPr lang="en-IE" sz="2000" b="1" u="sng" dirty="0" smtClean="0"/>
              <a:t>Thomas </a:t>
            </a:r>
            <a:r>
              <a:rPr lang="en-IE" sz="2000" b="1" u="sng" dirty="0"/>
              <a:t>Kent</a:t>
            </a:r>
            <a:r>
              <a:rPr lang="en-IE" sz="2000" dirty="0"/>
              <a:t>: </a:t>
            </a:r>
            <a:r>
              <a:rPr lang="en-IE" sz="2000" dirty="0" smtClean="0"/>
              <a:t>Cork </a:t>
            </a:r>
            <a:r>
              <a:rPr lang="en-IE" sz="2000" dirty="0"/>
              <a:t>– </a:t>
            </a:r>
            <a:r>
              <a:rPr lang="en-IE" sz="2000" dirty="0" smtClean="0"/>
              <a:t>The only person to be executed in the rebellion who did not take part in the Uprising. Captured in Cork. Kent Station in Cork City is named after him..</a:t>
            </a:r>
          </a:p>
          <a:p>
            <a:r>
              <a:rPr lang="en-IE" sz="2000" dirty="0" smtClean="0"/>
              <a:t>12. </a:t>
            </a:r>
            <a:r>
              <a:rPr lang="en-IE" sz="2000" b="1" u="sng" dirty="0" smtClean="0"/>
              <a:t>John </a:t>
            </a:r>
            <a:r>
              <a:rPr lang="en-IE" sz="2000" b="1" u="sng" dirty="0"/>
              <a:t>MacBride</a:t>
            </a:r>
            <a:r>
              <a:rPr lang="en-IE" sz="2000" dirty="0"/>
              <a:t>: </a:t>
            </a:r>
            <a:r>
              <a:rPr lang="en-IE" sz="2000" dirty="0" smtClean="0"/>
              <a:t>Mayo. Was married to </a:t>
            </a:r>
            <a:r>
              <a:rPr lang="en-IE" sz="2000" dirty="0"/>
              <a:t>Maude </a:t>
            </a:r>
            <a:r>
              <a:rPr lang="en-IE" sz="2000" dirty="0" smtClean="0"/>
              <a:t>Gonne. Fought in Jacobs</a:t>
            </a:r>
            <a:r>
              <a:rPr lang="en-IE" sz="2000" dirty="0"/>
              <a:t> </a:t>
            </a:r>
            <a:r>
              <a:rPr lang="en-IE" sz="2000" dirty="0" smtClean="0"/>
              <a:t>Mills. </a:t>
            </a:r>
            <a:endParaRPr lang="en-IE" sz="2000" dirty="0"/>
          </a:p>
          <a:p>
            <a:r>
              <a:rPr lang="en-IE" sz="2000" dirty="0" smtClean="0"/>
              <a:t>13. </a:t>
            </a:r>
            <a:r>
              <a:rPr lang="en-IE" sz="2000" b="1" u="sng" dirty="0" smtClean="0"/>
              <a:t>Michael </a:t>
            </a:r>
            <a:r>
              <a:rPr lang="en-IE" sz="2000" b="1" u="sng" dirty="0"/>
              <a:t>Mallin</a:t>
            </a:r>
            <a:r>
              <a:rPr lang="en-IE" sz="2000" dirty="0"/>
              <a:t>: </a:t>
            </a:r>
            <a:r>
              <a:rPr lang="en-IE" sz="2000" dirty="0" smtClean="0"/>
              <a:t>Dublin. Mallin and Countess Markievitz fought in St. Stephens Greene and in the Royal </a:t>
            </a:r>
            <a:r>
              <a:rPr lang="en-IE" sz="2000" dirty="0"/>
              <a:t>College of </a:t>
            </a:r>
            <a:r>
              <a:rPr lang="en-IE" sz="2000" dirty="0" smtClean="0"/>
              <a:t>Surgeons. His son still became a Priest and lives in Hong Kong.</a:t>
            </a:r>
            <a:endParaRPr lang="en-IE" sz="2000" dirty="0"/>
          </a:p>
          <a:p>
            <a:r>
              <a:rPr lang="en-IE" sz="2000" dirty="0" smtClean="0"/>
              <a:t>14. </a:t>
            </a:r>
            <a:r>
              <a:rPr lang="en-IE" sz="2000" b="1" u="sng" dirty="0" smtClean="0"/>
              <a:t>Michael O Hanrahan</a:t>
            </a:r>
            <a:r>
              <a:rPr lang="en-IE" sz="2000" dirty="0" smtClean="0"/>
              <a:t>: Wexford. Harahan and Thomas McDonagh fought in Jacobs Mills. </a:t>
            </a:r>
          </a:p>
          <a:p>
            <a:r>
              <a:rPr lang="en-IE" sz="2000" dirty="0" smtClean="0"/>
              <a:t>15. </a:t>
            </a:r>
            <a:r>
              <a:rPr lang="en-IE" sz="2000" b="1" u="sng" dirty="0" smtClean="0"/>
              <a:t>William </a:t>
            </a:r>
            <a:r>
              <a:rPr lang="en-IE" sz="2000" b="1" u="sng" dirty="0"/>
              <a:t>Pearse</a:t>
            </a:r>
            <a:r>
              <a:rPr lang="en-IE" sz="2000" dirty="0"/>
              <a:t>: </a:t>
            </a:r>
            <a:r>
              <a:rPr lang="en-IE" sz="2000" dirty="0" smtClean="0"/>
              <a:t>Dublin. A younger brother of </a:t>
            </a:r>
            <a:r>
              <a:rPr lang="en-IE" sz="2000" dirty="0"/>
              <a:t>Pádraig Mac </a:t>
            </a:r>
            <a:r>
              <a:rPr lang="en-IE" sz="2000" dirty="0" smtClean="0"/>
              <a:t>Piarais</a:t>
            </a:r>
          </a:p>
          <a:p>
            <a:r>
              <a:rPr lang="en-IE" sz="2000" dirty="0" smtClean="0"/>
              <a:t>16. </a:t>
            </a:r>
            <a:r>
              <a:rPr lang="en-IE" sz="2000" b="1" u="sng" dirty="0" smtClean="0"/>
              <a:t>Roger </a:t>
            </a:r>
            <a:r>
              <a:rPr lang="en-IE" sz="2000" b="1" u="sng" dirty="0"/>
              <a:t>Casement</a:t>
            </a:r>
            <a:r>
              <a:rPr lang="en-IE" sz="2000" dirty="0"/>
              <a:t>: </a:t>
            </a:r>
            <a:r>
              <a:rPr lang="en-IE" sz="2000" dirty="0" smtClean="0"/>
              <a:t>Hanged in London in August 1916.</a:t>
            </a:r>
          </a:p>
          <a:p>
            <a:endParaRPr lang="en-IE" sz="2000" dirty="0"/>
          </a:p>
          <a:p>
            <a:r>
              <a:rPr lang="en-IE" sz="2000" b="1" u="sng" dirty="0" smtClean="0"/>
              <a:t>97 others had been sentenced to death</a:t>
            </a:r>
            <a:r>
              <a:rPr lang="en-IE" sz="2000" dirty="0" smtClean="0"/>
              <a:t>. On 12 May Prime Minister Asquith travelled to Dublin and ordered that no more executions take place.       </a:t>
            </a:r>
            <a:r>
              <a:rPr lang="en-IE" dirty="0" smtClean="0">
                <a:hlinkClick r:id="rId2"/>
              </a:rPr>
              <a:t>http</a:t>
            </a:r>
            <a:r>
              <a:rPr lang="en-IE" dirty="0">
                <a:hlinkClick r:id="rId2"/>
              </a:rPr>
              <a:t>://www.nli.ie/1916</a:t>
            </a:r>
            <a:endParaRPr lang="en-IE" dirty="0"/>
          </a:p>
        </p:txBody>
      </p:sp>
    </p:spTree>
    <p:extLst>
      <p:ext uri="{BB962C8B-B14F-4D97-AF65-F5344CB8AC3E}">
        <p14:creationId xmlns:p14="http://schemas.microsoft.com/office/powerpoint/2010/main" val="3282792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IE" dirty="0" smtClean="0"/>
              <a:t>Other famous people who took part:</a:t>
            </a:r>
            <a:endParaRPr lang="en-IE" dirty="0"/>
          </a:p>
        </p:txBody>
      </p:sp>
      <p:sp>
        <p:nvSpPr>
          <p:cNvPr id="12" name="Content Placeholder 11"/>
          <p:cNvSpPr>
            <a:spLocks noGrp="1"/>
          </p:cNvSpPr>
          <p:nvPr>
            <p:ph idx="1"/>
          </p:nvPr>
        </p:nvSpPr>
        <p:spPr>
          <a:xfrm>
            <a:off x="270209" y="1269999"/>
            <a:ext cx="11097325" cy="5417403"/>
          </a:xfrm>
        </p:spPr>
        <p:txBody>
          <a:bodyPr>
            <a:normAutofit/>
          </a:bodyPr>
          <a:lstStyle/>
          <a:p>
            <a:r>
              <a:rPr lang="en-IE" sz="2800" b="1" u="sng" dirty="0" err="1"/>
              <a:t>É</a:t>
            </a:r>
            <a:r>
              <a:rPr lang="en-IE" sz="2800" b="1" u="sng" dirty="0" err="1" smtClean="0"/>
              <a:t>amonn</a:t>
            </a:r>
            <a:r>
              <a:rPr lang="en-IE" sz="2800" b="1" u="sng" dirty="0" smtClean="0"/>
              <a:t> de Valera. </a:t>
            </a:r>
            <a:r>
              <a:rPr lang="en-IE" sz="2800" dirty="0" smtClean="0"/>
              <a:t>He was in charge of Boland's Mills. Probably escaped execution as he had been born in New York. His father was Spanish, but died when Eamonn was aged 2. He was reared by his grandmother in Bruree, Co. Limerick. He later became Taoiseach and President of </a:t>
            </a:r>
            <a:r>
              <a:rPr lang="en-IE" sz="2800" dirty="0"/>
              <a:t>Ireland. http://www.clarelibrary.ie/eolas/coclare/people/eamon.htm</a:t>
            </a:r>
            <a:endParaRPr lang="en-IE" sz="2800" dirty="0" smtClean="0"/>
          </a:p>
          <a:p>
            <a:r>
              <a:rPr lang="en-IE" sz="2800" b="1" u="sng" dirty="0" smtClean="0"/>
              <a:t>Michael Collins. </a:t>
            </a:r>
            <a:r>
              <a:rPr lang="en-IE" sz="2800" dirty="0" smtClean="0"/>
              <a:t>Clonakilty, Co. Cork (the youngest of eight children ,his father was aged 74 when Michael was born)</a:t>
            </a:r>
          </a:p>
          <a:p>
            <a:r>
              <a:rPr lang="en-IE" sz="2800" b="1" u="sng" dirty="0" err="1" smtClean="0"/>
              <a:t>Cathal</a:t>
            </a:r>
            <a:r>
              <a:rPr lang="en-IE" sz="2800" b="1" u="sng" dirty="0" smtClean="0"/>
              <a:t> </a:t>
            </a:r>
            <a:r>
              <a:rPr lang="en-IE" sz="2800" b="1" u="sng" dirty="0" err="1" smtClean="0"/>
              <a:t>Brugha</a:t>
            </a:r>
            <a:r>
              <a:rPr lang="en-IE" sz="2800" b="1" u="sng" dirty="0" smtClean="0"/>
              <a:t> </a:t>
            </a:r>
            <a:r>
              <a:rPr lang="en-IE" sz="2800" dirty="0" smtClean="0"/>
              <a:t>– Dublin</a:t>
            </a:r>
          </a:p>
          <a:p>
            <a:r>
              <a:rPr lang="en-IE" sz="2800" b="1" u="sng" dirty="0" err="1" smtClean="0"/>
              <a:t>Tomás</a:t>
            </a:r>
            <a:r>
              <a:rPr lang="en-IE" sz="2800" b="1" u="sng" dirty="0" smtClean="0"/>
              <a:t> </a:t>
            </a:r>
            <a:r>
              <a:rPr lang="en-IE" sz="2800" b="1" u="sng" dirty="0" err="1" smtClean="0"/>
              <a:t>Ághas</a:t>
            </a:r>
            <a:r>
              <a:rPr lang="en-IE" sz="2800" b="1" u="sng" dirty="0" smtClean="0"/>
              <a:t> </a:t>
            </a:r>
            <a:r>
              <a:rPr lang="en-IE" sz="2800" dirty="0" smtClean="0"/>
              <a:t> </a:t>
            </a:r>
            <a:r>
              <a:rPr lang="en-IE" sz="2800" dirty="0" smtClean="0"/>
              <a:t>Liospóil, Dingle, Co. Kerry.</a:t>
            </a:r>
          </a:p>
        </p:txBody>
      </p:sp>
    </p:spTree>
    <p:extLst>
      <p:ext uri="{BB962C8B-B14F-4D97-AF65-F5344CB8AC3E}">
        <p14:creationId xmlns:p14="http://schemas.microsoft.com/office/powerpoint/2010/main" val="1906273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8406"/>
            <a:ext cx="8596668" cy="1320800"/>
          </a:xfrm>
        </p:spPr>
        <p:txBody>
          <a:bodyPr>
            <a:normAutofit fontScale="90000"/>
          </a:bodyPr>
          <a:lstStyle/>
          <a:p>
            <a:r>
              <a:rPr lang="en-IE" sz="2800" dirty="0" smtClean="0"/>
              <a:t>Éamon De Valera – Taoiseach agus President.</a:t>
            </a:r>
            <a:br>
              <a:rPr lang="en-IE" sz="2800" dirty="0" smtClean="0"/>
            </a:br>
            <a:r>
              <a:rPr lang="en-IE" sz="2800" dirty="0" smtClean="0"/>
              <a:t>Michael Collins – </a:t>
            </a:r>
            <a:r>
              <a:rPr lang="en-IE" sz="2800" dirty="0"/>
              <a:t>Killed </a:t>
            </a:r>
            <a:r>
              <a:rPr lang="en-IE" sz="2800" dirty="0" smtClean="0"/>
              <a:t>in August of </a:t>
            </a:r>
            <a:r>
              <a:rPr lang="en-IE" sz="2800" dirty="0"/>
              <a:t>1922 during </a:t>
            </a:r>
            <a:r>
              <a:rPr lang="en-IE" sz="2800" dirty="0" smtClean="0"/>
              <a:t>the Irish  Civil  war in  </a:t>
            </a:r>
            <a:r>
              <a:rPr lang="en-IE" sz="2800" dirty="0" err="1" smtClean="0"/>
              <a:t>Béal</a:t>
            </a:r>
            <a:r>
              <a:rPr lang="en-IE" sz="2800" dirty="0" smtClean="0"/>
              <a:t> </a:t>
            </a:r>
            <a:r>
              <a:rPr lang="en-IE" sz="2800" dirty="0" err="1" smtClean="0"/>
              <a:t>na</a:t>
            </a:r>
            <a:r>
              <a:rPr lang="en-IE" sz="2800" dirty="0" smtClean="0"/>
              <a:t> </a:t>
            </a:r>
            <a:r>
              <a:rPr lang="en-IE" sz="2800" dirty="0" err="1" smtClean="0"/>
              <a:t>mBláth</a:t>
            </a:r>
            <a:r>
              <a:rPr lang="en-IE" sz="2800" dirty="0" smtClean="0"/>
              <a:t>, Co. Cork.</a:t>
            </a:r>
            <a:endParaRPr lang="en-IE"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1376" y="1701657"/>
            <a:ext cx="4071376" cy="51518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7621" y="1701657"/>
            <a:ext cx="3867258" cy="5156343"/>
          </a:xfrm>
          <a:prstGeom prst="rect">
            <a:avLst/>
          </a:prstGeom>
        </p:spPr>
      </p:pic>
    </p:spTree>
    <p:extLst>
      <p:ext uri="{BB962C8B-B14F-4D97-AF65-F5344CB8AC3E}">
        <p14:creationId xmlns:p14="http://schemas.microsoft.com/office/powerpoint/2010/main" val="1025740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504" y="282053"/>
            <a:ext cx="9749556" cy="1014484"/>
          </a:xfrm>
        </p:spPr>
        <p:txBody>
          <a:bodyPr>
            <a:normAutofit fontScale="90000"/>
          </a:bodyPr>
          <a:lstStyle/>
          <a:p>
            <a:r>
              <a:rPr lang="en-IE" dirty="0" smtClean="0"/>
              <a:t>Pádraig Mac Piarais – Dublin – Teacher, barrister, writer, journalist, and poet.</a:t>
            </a:r>
            <a:endParaRPr lang="en-IE" dirty="0"/>
          </a:p>
        </p:txBody>
      </p:sp>
      <p:sp>
        <p:nvSpPr>
          <p:cNvPr id="3" name="Content Placeholder 2"/>
          <p:cNvSpPr>
            <a:spLocks noGrp="1"/>
          </p:cNvSpPr>
          <p:nvPr>
            <p:ph idx="1"/>
          </p:nvPr>
        </p:nvSpPr>
        <p:spPr>
          <a:xfrm>
            <a:off x="699575" y="1491848"/>
            <a:ext cx="8596668" cy="5072725"/>
          </a:xfrm>
        </p:spPr>
        <p:txBody>
          <a:bodyPr>
            <a:normAutofit fontScale="92500" lnSpcReduction="10000"/>
          </a:bodyPr>
          <a:lstStyle/>
          <a:p>
            <a:r>
              <a:rPr lang="en-IE" sz="2400" dirty="0" smtClean="0"/>
              <a:t>He spent a good deal of time improving his Irish in  </a:t>
            </a:r>
            <a:r>
              <a:rPr lang="en-IE" sz="2400" dirty="0" err="1" smtClean="0"/>
              <a:t>Ros</a:t>
            </a:r>
            <a:r>
              <a:rPr lang="en-IE" sz="2400" dirty="0" smtClean="0"/>
              <a:t> </a:t>
            </a:r>
            <a:r>
              <a:rPr lang="en-IE" sz="2400" dirty="0" err="1" smtClean="0"/>
              <a:t>Muc</a:t>
            </a:r>
            <a:r>
              <a:rPr lang="en-IE" sz="2400" dirty="0" smtClean="0"/>
              <a:t>, Connemara.</a:t>
            </a:r>
          </a:p>
          <a:p>
            <a:r>
              <a:rPr lang="en-IE" sz="2400" dirty="0" smtClean="0"/>
              <a:t>He was hugely interested in the Irish Language.</a:t>
            </a:r>
          </a:p>
          <a:p>
            <a:r>
              <a:rPr lang="en-IE" sz="2400" dirty="0" smtClean="0"/>
              <a:t>He founded </a:t>
            </a:r>
            <a:r>
              <a:rPr lang="en-IE" sz="2400" dirty="0" err="1" smtClean="0"/>
              <a:t>Scoil</a:t>
            </a:r>
            <a:r>
              <a:rPr lang="en-IE" sz="2400" dirty="0" smtClean="0"/>
              <a:t> </a:t>
            </a:r>
            <a:r>
              <a:rPr lang="en-IE" sz="2400" dirty="0" err="1" smtClean="0"/>
              <a:t>Éanna</a:t>
            </a:r>
            <a:r>
              <a:rPr lang="en-IE" sz="2400" dirty="0" smtClean="0"/>
              <a:t> in Dublin (</a:t>
            </a:r>
            <a:r>
              <a:rPr lang="en-IE" sz="2400" dirty="0" err="1" smtClean="0"/>
              <a:t>Ranelagh</a:t>
            </a:r>
            <a:r>
              <a:rPr lang="en-IE" sz="2400" dirty="0" smtClean="0"/>
              <a:t> and Rathfarnham)</a:t>
            </a:r>
          </a:p>
          <a:p>
            <a:r>
              <a:rPr lang="en-IE" sz="2400" dirty="0" smtClean="0"/>
              <a:t>The holiday Cottage in </a:t>
            </a:r>
            <a:r>
              <a:rPr lang="en-IE" sz="2400" dirty="0" err="1" smtClean="0"/>
              <a:t>Rosmuc</a:t>
            </a:r>
            <a:r>
              <a:rPr lang="en-IE" sz="2400" dirty="0" smtClean="0"/>
              <a:t> is still standing. </a:t>
            </a:r>
          </a:p>
          <a:p>
            <a:pPr marL="0" indent="0">
              <a:buNone/>
            </a:pPr>
            <a:r>
              <a:rPr lang="en-IE" sz="2400" dirty="0"/>
              <a:t> </a:t>
            </a:r>
            <a:r>
              <a:rPr lang="en-IE" sz="2400" dirty="0" smtClean="0"/>
              <a:t>   </a:t>
            </a:r>
            <a:r>
              <a:rPr lang="en-IE" sz="1900" b="1" u="sng" dirty="0" err="1" smtClean="0"/>
              <a:t>Mise</a:t>
            </a:r>
            <a:r>
              <a:rPr lang="en-IE" sz="1900" b="1" u="sng" dirty="0" smtClean="0"/>
              <a:t> Éire:</a:t>
            </a:r>
          </a:p>
          <a:p>
            <a:r>
              <a:rPr lang="en-IE" sz="1900" dirty="0" smtClean="0"/>
              <a:t>Sine </a:t>
            </a:r>
            <a:r>
              <a:rPr lang="en-IE" sz="1900" dirty="0" err="1"/>
              <a:t>mé</a:t>
            </a:r>
            <a:r>
              <a:rPr lang="en-IE" sz="1900" dirty="0"/>
              <a:t> </a:t>
            </a:r>
            <a:r>
              <a:rPr lang="en-IE" sz="1900" dirty="0" err="1" smtClean="0"/>
              <a:t>ná</a:t>
            </a:r>
            <a:r>
              <a:rPr lang="en-IE" sz="1900" dirty="0" smtClean="0"/>
              <a:t> an </a:t>
            </a:r>
            <a:r>
              <a:rPr lang="en-IE" sz="1900" dirty="0" err="1" smtClean="0"/>
              <a:t>Cailleach</a:t>
            </a:r>
            <a:r>
              <a:rPr lang="en-IE" sz="1900" dirty="0" smtClean="0"/>
              <a:t> </a:t>
            </a:r>
            <a:r>
              <a:rPr lang="en-IE" sz="1900" dirty="0"/>
              <a:t> </a:t>
            </a:r>
            <a:r>
              <a:rPr lang="en-IE" sz="1900" dirty="0" err="1" smtClean="0"/>
              <a:t>Bhéarra</a:t>
            </a:r>
            <a:endParaRPr lang="en-IE" sz="1900" dirty="0" smtClean="0"/>
          </a:p>
          <a:p>
            <a:r>
              <a:rPr lang="en-IE" sz="1900" dirty="0" err="1" smtClean="0"/>
              <a:t>Mór</a:t>
            </a:r>
            <a:r>
              <a:rPr lang="en-IE" sz="1900" dirty="0" smtClean="0"/>
              <a:t> </a:t>
            </a:r>
            <a:r>
              <a:rPr lang="en-IE" sz="1900" dirty="0" err="1"/>
              <a:t>mo</a:t>
            </a:r>
            <a:r>
              <a:rPr lang="en-IE" sz="1900" dirty="0"/>
              <a:t> </a:t>
            </a:r>
            <a:r>
              <a:rPr lang="en-IE" sz="1900" dirty="0" err="1"/>
              <a:t>ghlóir</a:t>
            </a:r>
            <a:r>
              <a:rPr lang="en-IE" sz="1900" dirty="0"/>
              <a:t>:</a:t>
            </a:r>
            <a:br>
              <a:rPr lang="en-IE" sz="1900" dirty="0"/>
            </a:br>
            <a:r>
              <a:rPr lang="en-IE" sz="1900" dirty="0" err="1"/>
              <a:t>Mé</a:t>
            </a:r>
            <a:r>
              <a:rPr lang="en-IE" sz="1900" dirty="0"/>
              <a:t> </a:t>
            </a:r>
            <a:r>
              <a:rPr lang="en-IE" sz="1900" dirty="0" smtClean="0"/>
              <a:t>do </a:t>
            </a:r>
            <a:r>
              <a:rPr lang="en-IE" sz="1900" dirty="0"/>
              <a:t>rug </a:t>
            </a:r>
            <a:r>
              <a:rPr lang="en-IE" sz="1900" dirty="0" err="1"/>
              <a:t>Cú</a:t>
            </a:r>
            <a:r>
              <a:rPr lang="en-IE" sz="1900" dirty="0"/>
              <a:t> </a:t>
            </a:r>
            <a:r>
              <a:rPr lang="en-IE" sz="1900" dirty="0" err="1"/>
              <a:t>Chulainn</a:t>
            </a:r>
            <a:r>
              <a:rPr lang="en-IE" sz="1900" dirty="0"/>
              <a:t> </a:t>
            </a:r>
            <a:r>
              <a:rPr lang="en-IE" sz="1900" dirty="0" err="1"/>
              <a:t>cróga</a:t>
            </a:r>
            <a:r>
              <a:rPr lang="en-IE" sz="1900" dirty="0"/>
              <a:t>.</a:t>
            </a:r>
          </a:p>
          <a:p>
            <a:r>
              <a:rPr lang="en-IE" sz="1900" dirty="0" err="1"/>
              <a:t>Mór</a:t>
            </a:r>
            <a:r>
              <a:rPr lang="en-IE" sz="1900" dirty="0"/>
              <a:t> </a:t>
            </a:r>
            <a:r>
              <a:rPr lang="en-IE" sz="1900" dirty="0" err="1"/>
              <a:t>mo</a:t>
            </a:r>
            <a:r>
              <a:rPr lang="en-IE" sz="1900" dirty="0"/>
              <a:t> </a:t>
            </a:r>
            <a:r>
              <a:rPr lang="en-IE" sz="1900" dirty="0" err="1"/>
              <a:t>náir</a:t>
            </a:r>
            <a:r>
              <a:rPr lang="en-IE" sz="1900" dirty="0"/>
              <a:t>:</a:t>
            </a:r>
            <a:br>
              <a:rPr lang="en-IE" sz="1900" dirty="0"/>
            </a:br>
            <a:r>
              <a:rPr lang="en-IE" sz="1900" dirty="0"/>
              <a:t>Mo </a:t>
            </a:r>
            <a:r>
              <a:rPr lang="en-IE" sz="1900" dirty="0" err="1"/>
              <a:t>chlann</a:t>
            </a:r>
            <a:r>
              <a:rPr lang="en-IE" sz="1900" dirty="0"/>
              <a:t> </a:t>
            </a:r>
            <a:r>
              <a:rPr lang="en-IE" sz="1900" dirty="0" err="1"/>
              <a:t>féin</a:t>
            </a:r>
            <a:r>
              <a:rPr lang="en-IE" sz="1900" dirty="0"/>
              <a:t> a </a:t>
            </a:r>
            <a:r>
              <a:rPr lang="en-IE" sz="1900" dirty="0" err="1"/>
              <a:t>dhíol</a:t>
            </a:r>
            <a:r>
              <a:rPr lang="en-IE" sz="1900" dirty="0"/>
              <a:t> a </a:t>
            </a:r>
            <a:r>
              <a:rPr lang="en-IE" sz="1900" dirty="0" err="1"/>
              <a:t>máthair</a:t>
            </a:r>
            <a:r>
              <a:rPr lang="en-IE" sz="1900" dirty="0" smtClean="0"/>
              <a:t>.</a:t>
            </a:r>
          </a:p>
          <a:p>
            <a:r>
              <a:rPr lang="en-IE" sz="1900" dirty="0" err="1" smtClean="0"/>
              <a:t>Mise</a:t>
            </a:r>
            <a:r>
              <a:rPr lang="en-IE" sz="1900" dirty="0" smtClean="0"/>
              <a:t> Éire</a:t>
            </a:r>
          </a:p>
          <a:p>
            <a:r>
              <a:rPr lang="en-IE" sz="1900" dirty="0" err="1" smtClean="0"/>
              <a:t>Uaignaí</a:t>
            </a:r>
            <a:r>
              <a:rPr lang="en-IE" sz="1900" dirty="0" smtClean="0"/>
              <a:t> </a:t>
            </a:r>
            <a:r>
              <a:rPr lang="en-IE" sz="1900" dirty="0" err="1" smtClean="0"/>
              <a:t>mé</a:t>
            </a:r>
            <a:r>
              <a:rPr lang="en-IE" sz="1900" dirty="0" smtClean="0"/>
              <a:t> </a:t>
            </a:r>
            <a:r>
              <a:rPr lang="en-IE" sz="1900" dirty="0" err="1" smtClean="0"/>
              <a:t>ná</a:t>
            </a:r>
            <a:r>
              <a:rPr lang="en-IE" sz="1900" dirty="0" smtClean="0"/>
              <a:t> an </a:t>
            </a:r>
            <a:r>
              <a:rPr lang="en-IE" sz="1900" dirty="0" err="1" smtClean="0"/>
              <a:t>Cailleach</a:t>
            </a:r>
            <a:r>
              <a:rPr lang="en-IE" sz="1900" dirty="0" smtClean="0"/>
              <a:t> </a:t>
            </a:r>
            <a:r>
              <a:rPr lang="en-IE" sz="1900" dirty="0" err="1" smtClean="0"/>
              <a:t>Bhéarra</a:t>
            </a:r>
            <a:r>
              <a:rPr lang="en-IE" sz="1900" dirty="0" smtClean="0"/>
              <a:t>.</a:t>
            </a:r>
            <a:endParaRPr lang="en-IE" sz="1900" dirty="0"/>
          </a:p>
          <a:p>
            <a:endParaRPr lang="en-IE" sz="2400" dirty="0"/>
          </a:p>
        </p:txBody>
      </p:sp>
    </p:spTree>
    <p:extLst>
      <p:ext uri="{BB962C8B-B14F-4D97-AF65-F5344CB8AC3E}">
        <p14:creationId xmlns:p14="http://schemas.microsoft.com/office/powerpoint/2010/main" val="20168486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561" y="159222"/>
            <a:ext cx="8596668" cy="1669577"/>
          </a:xfrm>
        </p:spPr>
        <p:txBody>
          <a:bodyPr>
            <a:normAutofit fontScale="90000"/>
          </a:bodyPr>
          <a:lstStyle/>
          <a:p>
            <a:r>
              <a:rPr lang="en-IE" dirty="0" smtClean="0"/>
              <a:t>Pádraig Mac Piarais.</a:t>
            </a:r>
            <a:br>
              <a:rPr lang="en-IE" dirty="0" smtClean="0"/>
            </a:br>
            <a:r>
              <a:rPr lang="en-IE" dirty="0" smtClean="0"/>
              <a:t>Pease's holiday cottage.</a:t>
            </a:r>
            <a:br>
              <a:rPr lang="en-IE" dirty="0" smtClean="0"/>
            </a:br>
            <a:r>
              <a:rPr lang="en-IE" dirty="0" err="1" smtClean="0"/>
              <a:t>Scoil</a:t>
            </a:r>
            <a:r>
              <a:rPr lang="en-IE" dirty="0" smtClean="0"/>
              <a:t> </a:t>
            </a:r>
            <a:r>
              <a:rPr lang="en-IE" dirty="0" err="1"/>
              <a:t>É</a:t>
            </a:r>
            <a:r>
              <a:rPr lang="en-IE" dirty="0" err="1" smtClean="0"/>
              <a:t>anna</a:t>
            </a:r>
            <a:r>
              <a:rPr lang="en-IE" dirty="0" smtClean="0"/>
              <a:t> in Rathfarnham. </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283416"/>
            <a:ext cx="3079723" cy="333945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6931" y="2283416"/>
            <a:ext cx="4458351" cy="333945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2490" y="2283416"/>
            <a:ext cx="4574601" cy="3339459"/>
          </a:xfrm>
          <a:prstGeom prst="rect">
            <a:avLst/>
          </a:prstGeom>
        </p:spPr>
      </p:pic>
    </p:spTree>
    <p:extLst>
      <p:ext uri="{BB962C8B-B14F-4D97-AF65-F5344CB8AC3E}">
        <p14:creationId xmlns:p14="http://schemas.microsoft.com/office/powerpoint/2010/main" val="242546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3218"/>
            <a:ext cx="8596668" cy="1016782"/>
          </a:xfrm>
        </p:spPr>
        <p:txBody>
          <a:bodyPr/>
          <a:lstStyle/>
          <a:p>
            <a:r>
              <a:rPr lang="en-IE" dirty="0" err="1" smtClean="0"/>
              <a:t>Tomás</a:t>
            </a:r>
            <a:r>
              <a:rPr lang="en-IE" dirty="0" smtClean="0"/>
              <a:t> </a:t>
            </a:r>
            <a:r>
              <a:rPr lang="en-IE" dirty="0" err="1" smtClean="0"/>
              <a:t>Ághas</a:t>
            </a:r>
            <a:endParaRPr lang="en-IE" dirty="0"/>
          </a:p>
        </p:txBody>
      </p:sp>
      <p:sp>
        <p:nvSpPr>
          <p:cNvPr id="3" name="Content Placeholder 2"/>
          <p:cNvSpPr>
            <a:spLocks noGrp="1"/>
          </p:cNvSpPr>
          <p:nvPr>
            <p:ph idx="1"/>
          </p:nvPr>
        </p:nvSpPr>
        <p:spPr>
          <a:xfrm>
            <a:off x="187918" y="761609"/>
            <a:ext cx="11726577" cy="5970137"/>
          </a:xfrm>
        </p:spPr>
        <p:txBody>
          <a:bodyPr>
            <a:noAutofit/>
          </a:bodyPr>
          <a:lstStyle/>
          <a:p>
            <a:r>
              <a:rPr lang="en-IE" sz="2000" b="1" dirty="0" smtClean="0"/>
              <a:t>Born in Liospóil, Co. Kerry and a near relation to Gregory Peck</a:t>
            </a:r>
          </a:p>
          <a:p>
            <a:r>
              <a:rPr lang="en-IE" sz="2000" b="1" dirty="0" smtClean="0"/>
              <a:t>An </a:t>
            </a:r>
            <a:r>
              <a:rPr lang="en-IE" sz="2000" b="1" dirty="0" err="1" smtClean="0"/>
              <a:t>enthusastic</a:t>
            </a:r>
            <a:r>
              <a:rPr lang="en-IE" sz="2000" b="1" dirty="0" smtClean="0"/>
              <a:t> speaker of the Irish Language, an excellent singer and an accomplished piper. </a:t>
            </a:r>
          </a:p>
          <a:p>
            <a:r>
              <a:rPr lang="en-IE" sz="2000" b="1" dirty="0" smtClean="0"/>
              <a:t>Dingle’s G.A.A pitch, ‘</a:t>
            </a:r>
            <a:r>
              <a:rPr lang="en-IE" sz="2000" b="1" dirty="0" err="1" smtClean="0"/>
              <a:t>Páirc</a:t>
            </a:r>
            <a:r>
              <a:rPr lang="en-IE" sz="2000" b="1" dirty="0" smtClean="0"/>
              <a:t> an </a:t>
            </a:r>
            <a:r>
              <a:rPr lang="en-IE" sz="2000" b="1" dirty="0" err="1"/>
              <a:t>Á</a:t>
            </a:r>
            <a:r>
              <a:rPr lang="en-IE" sz="2000" b="1" dirty="0" err="1" smtClean="0"/>
              <a:t>saigh</a:t>
            </a:r>
            <a:r>
              <a:rPr lang="en-IE" sz="2000" b="1" dirty="0" smtClean="0"/>
              <a:t>’,  Ash St., Tralee and ‘Ashe Memorial Hall’ were named in his honour.</a:t>
            </a:r>
          </a:p>
          <a:p>
            <a:r>
              <a:rPr lang="en-IE" sz="2000" b="1" dirty="0" smtClean="0"/>
              <a:t>He was a Primary </a:t>
            </a:r>
            <a:r>
              <a:rPr lang="en-IE" sz="2000" b="1" dirty="0"/>
              <a:t>S</a:t>
            </a:r>
            <a:r>
              <a:rPr lang="en-IE" sz="2000" b="1" dirty="0" smtClean="0"/>
              <a:t>chool Principal in Corduff N.S. in Lusk, Co. Dublin.</a:t>
            </a:r>
          </a:p>
          <a:p>
            <a:r>
              <a:rPr lang="en-IE" sz="2000" b="1" dirty="0" smtClean="0">
                <a:sym typeface="Wingdings" panose="05000000000000000000" pitchFamily="2" charset="2"/>
              </a:rPr>
              <a:t>He took command of the Volunteers in Ashbourne in Co. Meath.</a:t>
            </a:r>
          </a:p>
          <a:p>
            <a:r>
              <a:rPr lang="en-IE" sz="2000" b="1" dirty="0" smtClean="0">
                <a:sym typeface="Wingdings" panose="05000000000000000000" pitchFamily="2" charset="2"/>
              </a:rPr>
              <a:t>He commanded approximately 50 men and captured a number of </a:t>
            </a:r>
            <a:r>
              <a:rPr lang="en-IE" sz="2000" b="1" dirty="0" err="1" smtClean="0">
                <a:sym typeface="Wingdings" panose="05000000000000000000" pitchFamily="2" charset="2"/>
              </a:rPr>
              <a:t>Barricks</a:t>
            </a:r>
            <a:r>
              <a:rPr lang="en-IE" sz="2000" b="1" dirty="0" smtClean="0">
                <a:sym typeface="Wingdings" panose="05000000000000000000" pitchFamily="2" charset="2"/>
              </a:rPr>
              <a:t> in the area.</a:t>
            </a:r>
          </a:p>
          <a:p>
            <a:r>
              <a:rPr lang="en-IE" sz="2000" b="1" dirty="0" smtClean="0">
                <a:sym typeface="Wingdings" panose="05000000000000000000" pitchFamily="2" charset="2"/>
              </a:rPr>
              <a:t>He had been sentenced to death and was interned in England. Released in June 1917 but rearrested in August 1917.</a:t>
            </a:r>
          </a:p>
          <a:p>
            <a:r>
              <a:rPr lang="en-IE" sz="2000" b="1" dirty="0" smtClean="0">
                <a:sym typeface="Wingdings" panose="05000000000000000000" pitchFamily="2" charset="2"/>
              </a:rPr>
              <a:t>He died in September1917 aged 32. He had been on hunger strike and choked as a result of being forced fed.</a:t>
            </a:r>
          </a:p>
          <a:p>
            <a:r>
              <a:rPr lang="en-IE" sz="2000" b="1" dirty="0" smtClean="0">
                <a:sym typeface="Wingdings" panose="05000000000000000000" pitchFamily="2" charset="2"/>
              </a:rPr>
              <a:t>30,000 attended his funeral.  Video footage still exists of the funeral.</a:t>
            </a:r>
          </a:p>
          <a:p>
            <a:r>
              <a:rPr lang="en-IE" sz="2000" b="1" dirty="0" smtClean="0">
                <a:sym typeface="Wingdings" panose="05000000000000000000" pitchFamily="2" charset="2"/>
              </a:rPr>
              <a:t>Michael Collins gave the oration at his graveside.</a:t>
            </a:r>
          </a:p>
          <a:p>
            <a:r>
              <a:rPr lang="en-IE" i="1" dirty="0">
                <a:hlinkClick r:id="rId2"/>
              </a:rPr>
              <a:t>www.bureauofmilitaryhistory.ie/reels/bmh/BMH.WS0645.pdf</a:t>
            </a:r>
            <a:r>
              <a:rPr lang="en-IE" i="1" dirty="0" smtClean="0"/>
              <a:t> A fascinating account given by </a:t>
            </a:r>
            <a:r>
              <a:rPr lang="en-IE" i="1" dirty="0" err="1" smtClean="0"/>
              <a:t>Tomás’s</a:t>
            </a:r>
            <a:r>
              <a:rPr lang="en-IE" i="1" dirty="0" smtClean="0"/>
              <a:t> sister Nora </a:t>
            </a:r>
            <a:r>
              <a:rPr lang="en-IE" i="1" dirty="0" err="1" smtClean="0"/>
              <a:t>Aghas</a:t>
            </a:r>
            <a:endParaRPr lang="en-IE" b="1" dirty="0"/>
          </a:p>
        </p:txBody>
      </p:sp>
    </p:spTree>
    <p:extLst>
      <p:ext uri="{BB962C8B-B14F-4D97-AF65-F5344CB8AC3E}">
        <p14:creationId xmlns:p14="http://schemas.microsoft.com/office/powerpoint/2010/main" val="8840967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err="1" smtClean="0"/>
              <a:t>Tomás</a:t>
            </a:r>
            <a:r>
              <a:rPr lang="en-IE" dirty="0" smtClean="0"/>
              <a:t> </a:t>
            </a:r>
            <a:r>
              <a:rPr lang="en-IE" dirty="0" err="1"/>
              <a:t>Á</a:t>
            </a:r>
            <a:r>
              <a:rPr lang="en-IE" dirty="0" err="1" smtClean="0"/>
              <a:t>ghas</a:t>
            </a:r>
            <a:r>
              <a:rPr lang="en-IE" dirty="0" smtClean="0"/>
              <a:t> 1885-1917</a:t>
            </a:r>
            <a:endParaRPr lang="en-IE" dirty="0"/>
          </a:p>
        </p:txBody>
      </p:sp>
      <p:sp>
        <p:nvSpPr>
          <p:cNvPr id="6" name="AutoShape 6" descr="Image result for Tomás Ághas"/>
          <p:cNvSpPr>
            <a:spLocks noGrp="1" noChangeAspect="1" noChangeArrowheads="1"/>
          </p:cNvSpPr>
          <p:nvPr>
            <p:ph idx="1"/>
          </p:nvPr>
        </p:nvSpPr>
        <p:spPr>
          <a:xfrm>
            <a:off x="677334" y="1282891"/>
            <a:ext cx="8596668" cy="4758472"/>
          </a:xfrm>
        </p:spPr>
        <p:txBody>
          <a:bodyPr/>
          <a:lstStyle/>
          <a:p>
            <a:endParaRPr lang="en-IE" dirty="0" smtClean="0"/>
          </a:p>
          <a:p>
            <a:endParaRPr lang="en-IE" dirty="0" smtClean="0"/>
          </a:p>
          <a:p>
            <a:endParaRPr lang="en-IE" dirty="0"/>
          </a:p>
        </p:txBody>
      </p:sp>
      <p:sp>
        <p:nvSpPr>
          <p:cNvPr id="7" name="AutoShape 8" descr="Image result for Tomás Ághas"/>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10" descr="Image result for Tomás Ághas"/>
          <p:cNvSpPr>
            <a:spLocks noChangeAspect="1" noChangeArrowheads="1"/>
          </p:cNvSpPr>
          <p:nvPr/>
        </p:nvSpPr>
        <p:spPr bwMode="auto">
          <a:xfrm>
            <a:off x="-2085"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2" descr="Image result for Tomás Ághas"/>
          <p:cNvSpPr>
            <a:spLocks noChangeAspect="1" noChangeArrowheads="1"/>
          </p:cNvSpPr>
          <p:nvPr/>
        </p:nvSpPr>
        <p:spPr bwMode="auto">
          <a:xfrm>
            <a:off x="27305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249" y="1498778"/>
            <a:ext cx="3568795" cy="5362944"/>
          </a:xfrm>
          <a:prstGeom prst="rect">
            <a:avLst/>
          </a:prstGeom>
        </p:spPr>
      </p:pic>
      <p:sp>
        <p:nvSpPr>
          <p:cNvPr id="15" name="AutoShape 14" descr="Image result for Tomás Ághas"/>
          <p:cNvSpPr>
            <a:spLocks noChangeAspect="1" noChangeArrowheads="1"/>
          </p:cNvSpPr>
          <p:nvPr/>
        </p:nvSpPr>
        <p:spPr bwMode="auto">
          <a:xfrm>
            <a:off x="120650" y="162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6" name="AutoShape 16" descr="Image result for Tomás Ághas"/>
          <p:cNvSpPr>
            <a:spLocks noChangeAspect="1" noChangeArrowheads="1"/>
          </p:cNvSpPr>
          <p:nvPr/>
        </p:nvSpPr>
        <p:spPr bwMode="auto">
          <a:xfrm>
            <a:off x="425450" y="251740"/>
            <a:ext cx="304800" cy="37373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7" name="AutoShape 18" descr="Image result for Tomás Ághas"/>
          <p:cNvSpPr>
            <a:spLocks noChangeAspect="1" noChangeArrowheads="1"/>
          </p:cNvSpPr>
          <p:nvPr/>
        </p:nvSpPr>
        <p:spPr bwMode="auto">
          <a:xfrm>
            <a:off x="425450" y="3206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8" name="AutoShape 20" descr="Image result for thomas ashe"/>
          <p:cNvSpPr>
            <a:spLocks noChangeAspect="1" noChangeArrowheads="1"/>
          </p:cNvSpPr>
          <p:nvPr/>
        </p:nvSpPr>
        <p:spPr bwMode="auto">
          <a:xfrm>
            <a:off x="12065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5667" y="1386473"/>
            <a:ext cx="3428375" cy="5642124"/>
          </a:xfrm>
          <a:prstGeom prst="rect">
            <a:avLst/>
          </a:prstGeom>
        </p:spPr>
      </p:pic>
    </p:spTree>
    <p:extLst>
      <p:ext uri="{BB962C8B-B14F-4D97-AF65-F5344CB8AC3E}">
        <p14:creationId xmlns:p14="http://schemas.microsoft.com/office/powerpoint/2010/main" val="23104348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776" y="265626"/>
            <a:ext cx="9601196" cy="730661"/>
          </a:xfrm>
        </p:spPr>
        <p:txBody>
          <a:bodyPr/>
          <a:lstStyle/>
          <a:p>
            <a:r>
              <a:rPr lang="en-IE" dirty="0" smtClean="0"/>
              <a:t>Famous women who took </a:t>
            </a:r>
            <a:r>
              <a:rPr lang="en-IE" dirty="0" err="1" smtClean="0"/>
              <a:t>prt</a:t>
            </a:r>
            <a:endParaRPr lang="en-IE" dirty="0"/>
          </a:p>
        </p:txBody>
      </p:sp>
      <p:sp>
        <p:nvSpPr>
          <p:cNvPr id="3" name="Content Placeholder 2"/>
          <p:cNvSpPr>
            <a:spLocks noGrp="1"/>
          </p:cNvSpPr>
          <p:nvPr>
            <p:ph idx="1"/>
          </p:nvPr>
        </p:nvSpPr>
        <p:spPr>
          <a:xfrm>
            <a:off x="425450" y="846161"/>
            <a:ext cx="11434454" cy="5726019"/>
          </a:xfrm>
        </p:spPr>
        <p:txBody>
          <a:bodyPr>
            <a:normAutofit/>
          </a:bodyPr>
          <a:lstStyle/>
          <a:p>
            <a:r>
              <a:rPr lang="en-IE" sz="2800" b="1" u="sng" dirty="0" smtClean="0"/>
              <a:t>Countess </a:t>
            </a:r>
            <a:r>
              <a:rPr lang="en-IE" sz="2800" b="1" u="sng" dirty="0" err="1" smtClean="0"/>
              <a:t>Markievicz</a:t>
            </a:r>
            <a:r>
              <a:rPr lang="en-IE" sz="2800" dirty="0" smtClean="0"/>
              <a:t>: Reared in </a:t>
            </a:r>
            <a:r>
              <a:rPr lang="en-IE" sz="2800" dirty="0" err="1" smtClean="0"/>
              <a:t>Lisadell</a:t>
            </a:r>
            <a:r>
              <a:rPr lang="en-IE" sz="2800" dirty="0" smtClean="0"/>
              <a:t> house in </a:t>
            </a:r>
            <a:r>
              <a:rPr lang="en-IE" sz="2800" dirty="0" err="1" smtClean="0"/>
              <a:t>Slogo</a:t>
            </a:r>
            <a:r>
              <a:rPr lang="en-IE" sz="2800" dirty="0" smtClean="0"/>
              <a:t>. The first female politician to be elected to the English Parliament.</a:t>
            </a:r>
          </a:p>
          <a:p>
            <a:r>
              <a:rPr lang="en-IE" sz="2800" b="1" u="sng" dirty="0" smtClean="0"/>
              <a:t>Elisabeth Farrell </a:t>
            </a:r>
            <a:r>
              <a:rPr lang="en-IE" sz="2800" dirty="0" smtClean="0"/>
              <a:t>-midwife.  She was in the G.P.O. during Easter week and carried the message of surrender on behalf of Pearse.</a:t>
            </a:r>
          </a:p>
          <a:p>
            <a:endParaRPr lang="en-IE" sz="2800" dirty="0" smtClean="0"/>
          </a:p>
          <a:p>
            <a:endParaRPr lang="en-IE" sz="2800" dirty="0"/>
          </a:p>
        </p:txBody>
      </p:sp>
      <p:sp>
        <p:nvSpPr>
          <p:cNvPr id="4" name="AutoShape 2" descr="Image result for countess markievicz"/>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5" name="AutoShape 4" descr="Image result for countess markievicz"/>
          <p:cNvSpPr>
            <a:spLocks noChangeAspect="1" noChangeArrowheads="1"/>
          </p:cNvSpPr>
          <p:nvPr/>
        </p:nvSpPr>
        <p:spPr bwMode="auto">
          <a:xfrm>
            <a:off x="12065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6" name="AutoShape 2" descr="Image result for countess markievicz"/>
          <p:cNvSpPr>
            <a:spLocks noChangeAspect="1" noChangeArrowheads="1"/>
          </p:cNvSpPr>
          <p:nvPr/>
        </p:nvSpPr>
        <p:spPr bwMode="auto">
          <a:xfrm>
            <a:off x="27305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7733" y="2997246"/>
            <a:ext cx="2786760" cy="3574934"/>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6776" y="2997246"/>
            <a:ext cx="2391510" cy="3574934"/>
          </a:xfrm>
          <a:prstGeom prst="rect">
            <a:avLst/>
          </a:prstGeom>
        </p:spPr>
      </p:pic>
    </p:spTree>
    <p:extLst>
      <p:ext uri="{BB962C8B-B14F-4D97-AF65-F5344CB8AC3E}">
        <p14:creationId xmlns:p14="http://schemas.microsoft.com/office/powerpoint/2010/main" val="40350114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899" y="232012"/>
            <a:ext cx="10877265" cy="2279176"/>
          </a:xfrm>
        </p:spPr>
        <p:txBody>
          <a:bodyPr>
            <a:normAutofit/>
          </a:bodyPr>
          <a:lstStyle/>
          <a:p>
            <a:r>
              <a:rPr lang="en-IE" sz="2800" dirty="0" smtClean="0">
                <a:solidFill>
                  <a:schemeClr val="tx1"/>
                </a:solidFill>
              </a:rPr>
              <a:t>Both these flags were flown over the G.P.O. during </a:t>
            </a:r>
            <a:r>
              <a:rPr lang="en-IE" sz="2800" dirty="0">
                <a:solidFill>
                  <a:schemeClr val="tx1"/>
                </a:solidFill>
              </a:rPr>
              <a:t>E</a:t>
            </a:r>
            <a:r>
              <a:rPr lang="en-IE" sz="2800" dirty="0" smtClean="0">
                <a:solidFill>
                  <a:schemeClr val="tx1"/>
                </a:solidFill>
              </a:rPr>
              <a:t>aster week. Thomas Francis Maher of Waterford had been presented the flag in France shortly after the French  Revolution of 1848. The Orange symbolises the Orange Order, The Green symbolises the Nationalists. White symbolised peace between the two groups.</a:t>
            </a:r>
            <a:endParaRPr lang="en-IE" sz="2800" dirty="0">
              <a:solidFill>
                <a:schemeClr val="tx1"/>
              </a:solidFill>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2921283"/>
            <a:ext cx="5977978" cy="39367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220" y="2910385"/>
            <a:ext cx="5263486" cy="3947615"/>
          </a:xfrm>
          <a:prstGeom prst="rect">
            <a:avLst/>
          </a:prstGeom>
        </p:spPr>
      </p:pic>
    </p:spTree>
    <p:extLst>
      <p:ext uri="{BB962C8B-B14F-4D97-AF65-F5344CB8AC3E}">
        <p14:creationId xmlns:p14="http://schemas.microsoft.com/office/powerpoint/2010/main" val="20152791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570" y="0"/>
            <a:ext cx="8496080" cy="846161"/>
          </a:xfrm>
        </p:spPr>
        <p:txBody>
          <a:bodyPr>
            <a:normAutofit fontScale="90000"/>
          </a:bodyPr>
          <a:lstStyle/>
          <a:p>
            <a:r>
              <a:rPr lang="en-IE" dirty="0" smtClean="0"/>
              <a:t>Buildings in Dublin which were captured.</a:t>
            </a:r>
            <a:endParaRPr lang="en-IE" dirty="0"/>
          </a:p>
        </p:txBody>
      </p:sp>
      <p:sp>
        <p:nvSpPr>
          <p:cNvPr id="3" name="Content Placeholder 2"/>
          <p:cNvSpPr>
            <a:spLocks noGrp="1"/>
          </p:cNvSpPr>
          <p:nvPr>
            <p:ph idx="1"/>
          </p:nvPr>
        </p:nvSpPr>
        <p:spPr>
          <a:xfrm>
            <a:off x="245661" y="600502"/>
            <a:ext cx="11832608" cy="6045958"/>
          </a:xfrm>
        </p:spPr>
        <p:txBody>
          <a:bodyPr>
            <a:noAutofit/>
          </a:bodyPr>
          <a:lstStyle/>
          <a:p>
            <a:r>
              <a:rPr lang="en-IE" sz="2000" b="1" u="sng" dirty="0" smtClean="0"/>
              <a:t>General Post Office(G.P.O.) </a:t>
            </a:r>
            <a:r>
              <a:rPr lang="en-IE" sz="2000" dirty="0" smtClean="0"/>
              <a:t>Centre of communications in Dublin (Phones, Telegrams and Post) Headquarters of uprising. Pádraig Mac </a:t>
            </a:r>
            <a:r>
              <a:rPr lang="en-IE" sz="2000" dirty="0" err="1" smtClean="0"/>
              <a:t>Piaras</a:t>
            </a:r>
            <a:r>
              <a:rPr lang="en-IE" sz="2000" dirty="0" smtClean="0"/>
              <a:t> was in charge of this building.</a:t>
            </a:r>
          </a:p>
          <a:p>
            <a:r>
              <a:rPr lang="en-IE" sz="2000" b="1" u="sng" dirty="0" smtClean="0"/>
              <a:t>Liberty Hall </a:t>
            </a:r>
            <a:r>
              <a:rPr lang="en-IE" sz="2000" dirty="0" smtClean="0"/>
              <a:t>- James Connolly and the ‘Irish Citizen Army’.</a:t>
            </a:r>
          </a:p>
          <a:p>
            <a:r>
              <a:rPr lang="en-IE" sz="2000" b="1" u="sng" dirty="0" smtClean="0"/>
              <a:t>City Hall </a:t>
            </a:r>
            <a:r>
              <a:rPr lang="en-IE" sz="2000" dirty="0" smtClean="0"/>
              <a:t>– located close to Dublin Castle.</a:t>
            </a:r>
          </a:p>
          <a:p>
            <a:r>
              <a:rPr lang="en-IE" sz="2000" b="1" u="sng" dirty="0" smtClean="0"/>
              <a:t>South Dublin Union </a:t>
            </a:r>
            <a:r>
              <a:rPr lang="en-IE" sz="2000" dirty="0" smtClean="0"/>
              <a:t>–  now called St. James Hospital.</a:t>
            </a:r>
          </a:p>
          <a:p>
            <a:r>
              <a:rPr lang="en-IE" sz="2000" b="1" u="sng" dirty="0" smtClean="0"/>
              <a:t>St. Stephens Green </a:t>
            </a:r>
            <a:r>
              <a:rPr lang="en-IE" sz="2000" dirty="0" smtClean="0"/>
              <a:t>and the </a:t>
            </a:r>
            <a:r>
              <a:rPr lang="en-IE" sz="2000" b="1" u="sng" dirty="0" smtClean="0"/>
              <a:t>Royal College </a:t>
            </a:r>
            <a:r>
              <a:rPr lang="en-IE" sz="2000" b="1" u="sng" dirty="0"/>
              <a:t>of </a:t>
            </a:r>
            <a:r>
              <a:rPr lang="en-IE" sz="2000" b="1" u="sng" dirty="0" smtClean="0"/>
              <a:t>Surgeon’s  </a:t>
            </a:r>
            <a:r>
              <a:rPr lang="en-IE" sz="2000" dirty="0" smtClean="0"/>
              <a:t>- English soldiers were on top of the </a:t>
            </a:r>
            <a:r>
              <a:rPr lang="en-IE" sz="2000" dirty="0" err="1"/>
              <a:t>S</a:t>
            </a:r>
            <a:r>
              <a:rPr lang="en-IE" sz="2000" dirty="0" err="1" smtClean="0"/>
              <a:t>helbourne</a:t>
            </a:r>
            <a:r>
              <a:rPr lang="en-IE" sz="2000" dirty="0" smtClean="0"/>
              <a:t> Hotel</a:t>
            </a:r>
          </a:p>
          <a:p>
            <a:r>
              <a:rPr lang="en-IE" sz="2000" b="1" u="sng" dirty="0" smtClean="0"/>
              <a:t>Jacobs Biscuit </a:t>
            </a:r>
            <a:r>
              <a:rPr lang="en-IE" sz="2000" b="1" u="sng" dirty="0"/>
              <a:t>F</a:t>
            </a:r>
            <a:r>
              <a:rPr lang="en-IE" sz="2000" b="1" u="sng" dirty="0" smtClean="0"/>
              <a:t>actory</a:t>
            </a:r>
          </a:p>
          <a:p>
            <a:r>
              <a:rPr lang="en-IE" sz="2000" b="1" u="sng" dirty="0" err="1" smtClean="0"/>
              <a:t>Bolands</a:t>
            </a:r>
            <a:r>
              <a:rPr lang="en-IE" sz="2000" b="1" u="sng" dirty="0" smtClean="0"/>
              <a:t> Mills </a:t>
            </a:r>
            <a:r>
              <a:rPr lang="en-IE" sz="2000" dirty="0" smtClean="0"/>
              <a:t>– close to the ambush at Mount St. Bridge </a:t>
            </a:r>
            <a:r>
              <a:rPr lang="en-IE" sz="2000" dirty="0"/>
              <a:t>- </a:t>
            </a:r>
            <a:r>
              <a:rPr lang="en-IE" sz="2000" dirty="0" smtClean="0"/>
              <a:t>Eamonn De Valera was in charge here.</a:t>
            </a:r>
            <a:endParaRPr lang="en-IE" sz="2000" dirty="0"/>
          </a:p>
          <a:p>
            <a:r>
              <a:rPr lang="en-IE" sz="2000" dirty="0" smtClean="0"/>
              <a:t>The Four Courts.</a:t>
            </a:r>
            <a:endParaRPr lang="en-IE" sz="2400" dirty="0" smtClean="0"/>
          </a:p>
          <a:p>
            <a:r>
              <a:rPr lang="en-IE" sz="2400" dirty="0" smtClean="0"/>
              <a:t>Areas outside of Ireland:</a:t>
            </a:r>
          </a:p>
          <a:p>
            <a:r>
              <a:rPr lang="en-IE" sz="2000" b="1" u="sng" dirty="0" smtClean="0"/>
              <a:t>Ashbourne</a:t>
            </a:r>
            <a:r>
              <a:rPr lang="en-IE" sz="2000" dirty="0" smtClean="0"/>
              <a:t>, Co. Meath </a:t>
            </a:r>
            <a:r>
              <a:rPr lang="en-IE" sz="2000" dirty="0" err="1" smtClean="0"/>
              <a:t>Tomás</a:t>
            </a:r>
            <a:r>
              <a:rPr lang="en-IE" sz="2000" dirty="0" smtClean="0"/>
              <a:t> </a:t>
            </a:r>
            <a:r>
              <a:rPr lang="en-IE" sz="2000" dirty="0" err="1" smtClean="0"/>
              <a:t>Aghas</a:t>
            </a:r>
            <a:r>
              <a:rPr lang="en-IE" sz="2000" dirty="0" smtClean="0"/>
              <a:t> was in charge here</a:t>
            </a:r>
          </a:p>
          <a:p>
            <a:r>
              <a:rPr lang="en-IE" sz="2000" b="1" u="sng" dirty="0" err="1" smtClean="0"/>
              <a:t>Enniscorthy</a:t>
            </a:r>
            <a:r>
              <a:rPr lang="en-IE" sz="2000" dirty="0" smtClean="0"/>
              <a:t>, Co. Wexford  </a:t>
            </a:r>
            <a:r>
              <a:rPr lang="en-IE" i="1" dirty="0">
                <a:solidFill>
                  <a:schemeClr val="tx1"/>
                </a:solidFill>
                <a:hlinkClick r:id="rId2"/>
              </a:rPr>
              <a:t>www.theirishstory.com/2012/04/10/the-</a:t>
            </a:r>
            <a:r>
              <a:rPr lang="en-IE" b="1" i="1" dirty="0">
                <a:solidFill>
                  <a:schemeClr val="tx1"/>
                </a:solidFill>
                <a:hlinkClick r:id="rId2"/>
              </a:rPr>
              <a:t>easter</a:t>
            </a:r>
            <a:r>
              <a:rPr lang="en-IE" i="1" dirty="0">
                <a:solidFill>
                  <a:schemeClr val="tx1"/>
                </a:solidFill>
                <a:hlinkClick r:id="rId2"/>
              </a:rPr>
              <a:t>-</a:t>
            </a:r>
            <a:r>
              <a:rPr lang="en-IE" b="1" i="1" dirty="0">
                <a:solidFill>
                  <a:schemeClr val="tx1"/>
                </a:solidFill>
                <a:hlinkClick r:id="rId2"/>
              </a:rPr>
              <a:t>rising</a:t>
            </a:r>
            <a:r>
              <a:rPr lang="en-IE" i="1" dirty="0">
                <a:solidFill>
                  <a:schemeClr val="tx1"/>
                </a:solidFill>
                <a:hlinkClick r:id="rId2"/>
              </a:rPr>
              <a:t>-in-county-wexfor</a:t>
            </a:r>
            <a:r>
              <a:rPr lang="en-IE" i="1" dirty="0">
                <a:hlinkClick r:id="rId2"/>
              </a:rPr>
              <a:t>d</a:t>
            </a:r>
            <a:endParaRPr lang="en-IE" dirty="0"/>
          </a:p>
        </p:txBody>
      </p:sp>
    </p:spTree>
    <p:extLst>
      <p:ext uri="{BB962C8B-B14F-4D97-AF65-F5344CB8AC3E}">
        <p14:creationId xmlns:p14="http://schemas.microsoft.com/office/powerpoint/2010/main" val="35244645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0168"/>
            <a:ext cx="8596668" cy="454925"/>
          </a:xfrm>
        </p:spPr>
        <p:txBody>
          <a:bodyPr>
            <a:normAutofit fontScale="90000"/>
          </a:bodyPr>
          <a:lstStyle/>
          <a:p>
            <a:pPr algn="ct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773" y="200168"/>
            <a:ext cx="12034438" cy="6657831"/>
          </a:xfrm>
        </p:spPr>
      </p:pic>
    </p:spTree>
    <p:extLst>
      <p:ext uri="{BB962C8B-B14F-4D97-AF65-F5344CB8AC3E}">
        <p14:creationId xmlns:p14="http://schemas.microsoft.com/office/powerpoint/2010/main" val="5610485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11237162" cy="1009934"/>
          </a:xfrm>
        </p:spPr>
        <p:txBody>
          <a:bodyPr/>
          <a:lstStyle/>
          <a:p>
            <a:r>
              <a:rPr lang="en-IE" dirty="0" smtClean="0"/>
              <a:t>A source of amusement and bewilderment </a:t>
            </a:r>
            <a:endParaRPr lang="en-IE" dirty="0"/>
          </a:p>
        </p:txBody>
      </p:sp>
      <p:sp>
        <p:nvSpPr>
          <p:cNvPr id="3" name="Content Placeholder 2"/>
          <p:cNvSpPr>
            <a:spLocks noGrp="1"/>
          </p:cNvSpPr>
          <p:nvPr>
            <p:ph idx="1"/>
          </p:nvPr>
        </p:nvSpPr>
        <p:spPr>
          <a:xfrm>
            <a:off x="390730" y="682388"/>
            <a:ext cx="11801270" cy="6032311"/>
          </a:xfrm>
        </p:spPr>
        <p:txBody>
          <a:bodyPr>
            <a:normAutofit/>
          </a:bodyPr>
          <a:lstStyle/>
          <a:p>
            <a:r>
              <a:rPr lang="en-IE" sz="2000" dirty="0" smtClean="0"/>
              <a:t>Large crowds gathered on O Connells Street to have a look at the action on the Monday and Tuesday. Some were disgusted as they dependent on the salaries and pension of their husbands who were fighting/had died during WW1.</a:t>
            </a:r>
          </a:p>
          <a:p>
            <a:r>
              <a:rPr lang="en-IE" sz="2000" dirty="0"/>
              <a:t>Once </a:t>
            </a:r>
            <a:r>
              <a:rPr lang="en-IE" sz="2000" dirty="0" smtClean="0"/>
              <a:t>some people realised </a:t>
            </a:r>
            <a:r>
              <a:rPr lang="en-IE" sz="2000" dirty="0"/>
              <a:t>that the D.M.P./R.I.C. had abandoned the City </a:t>
            </a:r>
            <a:r>
              <a:rPr lang="en-IE" sz="2000" dirty="0" smtClean="0"/>
              <a:t>centre, looting </a:t>
            </a:r>
            <a:r>
              <a:rPr lang="en-IE" sz="2000" dirty="0"/>
              <a:t>on a grand scale </a:t>
            </a:r>
            <a:r>
              <a:rPr lang="en-IE" sz="2000" dirty="0" smtClean="0"/>
              <a:t>commenced.</a:t>
            </a:r>
          </a:p>
          <a:p>
            <a:r>
              <a:rPr lang="en-IE" sz="2000" dirty="0" smtClean="0"/>
              <a:t>‘Glory be to God ,will you look at them breaking all the lovely windows ’ – the comments of a Shawlie when she seen the windows of the G.P.O. been broken.</a:t>
            </a:r>
          </a:p>
          <a:p>
            <a:r>
              <a:rPr lang="en-IE" sz="2000" dirty="0" smtClean="0"/>
              <a:t>Residents of </a:t>
            </a:r>
            <a:r>
              <a:rPr lang="en-IE" sz="2000" dirty="0" err="1" smtClean="0"/>
              <a:t>Fumbally</a:t>
            </a:r>
            <a:r>
              <a:rPr lang="en-IE" sz="2000" dirty="0" smtClean="0"/>
              <a:t> Lane in the Liberties’, Dublin 8 attacked a group of Rebels.</a:t>
            </a:r>
          </a:p>
          <a:p>
            <a:r>
              <a:rPr lang="en-IE" sz="2000" dirty="0" smtClean="0"/>
              <a:t>Upon dismemberment the ‘Sherwood Foresters’ were welcomed in Kingstown (</a:t>
            </a:r>
            <a:r>
              <a:rPr lang="en-IE" sz="2000" dirty="0" err="1" smtClean="0"/>
              <a:t>Dún</a:t>
            </a:r>
            <a:r>
              <a:rPr lang="en-IE" sz="2000" dirty="0" smtClean="0"/>
              <a:t> Laoghaire). One English soldier briefly met his Irish wife and children in </a:t>
            </a:r>
            <a:r>
              <a:rPr lang="en-IE" sz="2000" dirty="0" err="1" smtClean="0"/>
              <a:t>Dún</a:t>
            </a:r>
            <a:r>
              <a:rPr lang="en-IE" sz="2000" dirty="0" smtClean="0"/>
              <a:t> Laoghaire, shortly before he was killed during the ambush near Mount St. Bridge</a:t>
            </a:r>
          </a:p>
          <a:p>
            <a:r>
              <a:rPr lang="en-IE" sz="2000" dirty="0" smtClean="0"/>
              <a:t>The National News Papers were not impressed (Independent and Times).The Irish Times hardly mentions the uprising when it was printed on Tuesday of Easter Week.  </a:t>
            </a:r>
          </a:p>
          <a:p>
            <a:r>
              <a:rPr lang="en-IE" sz="2000" dirty="0" smtClean="0"/>
              <a:t>The biggest amount of fatal casualties during Easter week was regular civilians and children.</a:t>
            </a:r>
            <a:endParaRPr lang="en-IE" sz="2000" dirty="0"/>
          </a:p>
        </p:txBody>
      </p:sp>
    </p:spTree>
    <p:extLst>
      <p:ext uri="{BB962C8B-B14F-4D97-AF65-F5344CB8AC3E}">
        <p14:creationId xmlns:p14="http://schemas.microsoft.com/office/powerpoint/2010/main" val="19178205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102"/>
            <a:ext cx="10219264" cy="773722"/>
          </a:xfrm>
        </p:spPr>
        <p:txBody>
          <a:bodyPr>
            <a:normAutofit fontScale="90000"/>
          </a:bodyPr>
          <a:lstStyle/>
          <a:p>
            <a:pPr algn="l"/>
            <a:r>
              <a:rPr lang="en-IE" sz="4400" dirty="0" smtClean="0"/>
              <a:t>Statistics:</a:t>
            </a:r>
            <a:r>
              <a:rPr lang="en-IE" sz="2400" dirty="0" smtClean="0"/>
              <a:t/>
            </a:r>
            <a:br>
              <a:rPr lang="en-IE" sz="2400" dirty="0" smtClean="0"/>
            </a:br>
            <a:endParaRPr lang="en-IE" sz="2400" dirty="0"/>
          </a:p>
        </p:txBody>
      </p:sp>
      <p:sp>
        <p:nvSpPr>
          <p:cNvPr id="3" name="Content Placeholder 2"/>
          <p:cNvSpPr>
            <a:spLocks noGrp="1"/>
          </p:cNvSpPr>
          <p:nvPr>
            <p:ph idx="1"/>
          </p:nvPr>
        </p:nvSpPr>
        <p:spPr>
          <a:xfrm>
            <a:off x="540856" y="794824"/>
            <a:ext cx="11237162" cy="5933521"/>
          </a:xfrm>
        </p:spPr>
        <p:txBody>
          <a:bodyPr>
            <a:normAutofit/>
          </a:bodyPr>
          <a:lstStyle/>
          <a:p>
            <a:r>
              <a:rPr lang="en-IE" sz="2800" dirty="0"/>
              <a:t>A</a:t>
            </a:r>
            <a:r>
              <a:rPr lang="en-IE" sz="2800" dirty="0" smtClean="0"/>
              <a:t>pproximately 1,250 – 1,400 Rebels took part of which 200 were women.</a:t>
            </a:r>
            <a:r>
              <a:rPr lang="en-IE" sz="2800" dirty="0"/>
              <a:t/>
            </a:r>
            <a:br>
              <a:rPr lang="en-IE" sz="2800" dirty="0"/>
            </a:br>
            <a:r>
              <a:rPr lang="en-IE" sz="2800" b="1" u="sng" dirty="0" smtClean="0"/>
              <a:t>Approximately 400 </a:t>
            </a:r>
            <a:r>
              <a:rPr lang="en-IE" sz="2800" b="1" u="sng" smtClean="0"/>
              <a:t>were killed</a:t>
            </a:r>
            <a:r>
              <a:rPr lang="en-IE" sz="2800" u="sng" smtClean="0"/>
              <a:t> </a:t>
            </a:r>
            <a:r>
              <a:rPr lang="en-IE" sz="2800" dirty="0" smtClean="0"/>
              <a:t>during week and about </a:t>
            </a:r>
            <a:r>
              <a:rPr lang="en-IE" sz="2800" b="1" u="sng" dirty="0" smtClean="0"/>
              <a:t>2,000 were injured. </a:t>
            </a:r>
          </a:p>
          <a:p>
            <a:r>
              <a:rPr lang="en-IE" sz="2800" dirty="0" smtClean="0"/>
              <a:t>C</a:t>
            </a:r>
            <a:r>
              <a:rPr lang="en-IE" sz="2800" dirty="0" smtClean="0"/>
              <a:t>. 40 Children (u16).</a:t>
            </a:r>
          </a:p>
          <a:p>
            <a:r>
              <a:rPr lang="en-IE" sz="2800" dirty="0" smtClean="0"/>
              <a:t>C. 150 civilians. </a:t>
            </a:r>
          </a:p>
          <a:p>
            <a:r>
              <a:rPr lang="en-IE" sz="2800" dirty="0" smtClean="0"/>
              <a:t>C. 66 Rebels. </a:t>
            </a:r>
          </a:p>
          <a:p>
            <a:r>
              <a:rPr lang="en-IE" sz="2800" dirty="0" smtClean="0"/>
              <a:t>C. 122 Soldiers and Police officers (D.M.P/R.I.C).</a:t>
            </a:r>
          </a:p>
          <a:p>
            <a:r>
              <a:rPr lang="en-IE" sz="2800" dirty="0" smtClean="0"/>
              <a:t>There were more Civilians </a:t>
            </a:r>
            <a:r>
              <a:rPr lang="en-IE" sz="2800" dirty="0"/>
              <a:t>and </a:t>
            </a:r>
            <a:r>
              <a:rPr lang="en-IE" sz="2800" dirty="0" smtClean="0"/>
              <a:t>Children(190) killed than soldiers and Rebels(188</a:t>
            </a:r>
            <a:r>
              <a:rPr lang="en-IE" sz="2800" dirty="0"/>
              <a:t>) </a:t>
            </a:r>
            <a:r>
              <a:rPr lang="en-IE" sz="2800" dirty="0" smtClean="0"/>
              <a:t> </a:t>
            </a:r>
            <a:r>
              <a:rPr lang="en-IE" sz="1500" dirty="0" smtClean="0"/>
              <a:t>(source – Children of the Rising by Joe Duffy)</a:t>
            </a:r>
          </a:p>
        </p:txBody>
      </p:sp>
    </p:spTree>
    <p:extLst>
      <p:ext uri="{BB962C8B-B14F-4D97-AF65-F5344CB8AC3E}">
        <p14:creationId xmlns:p14="http://schemas.microsoft.com/office/powerpoint/2010/main" val="1059528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90" y="180833"/>
            <a:ext cx="10991502" cy="1320800"/>
          </a:xfrm>
        </p:spPr>
        <p:txBody>
          <a:bodyPr>
            <a:normAutofit fontScale="90000"/>
          </a:bodyPr>
          <a:lstStyle/>
          <a:p>
            <a:r>
              <a:rPr lang="en-IE" sz="3200" dirty="0" smtClean="0"/>
              <a:t>Information gathered from the</a:t>
            </a:r>
            <a:r>
              <a:rPr lang="en-IE" sz="3200" dirty="0"/>
              <a:t> </a:t>
            </a:r>
            <a:r>
              <a:rPr lang="en-IE" sz="3200" dirty="0" smtClean="0"/>
              <a:t>Glasnevin Trust.</a:t>
            </a:r>
            <a:r>
              <a:rPr lang="en-IE" sz="3200" i="1" dirty="0"/>
              <a:t> www.</a:t>
            </a:r>
            <a:r>
              <a:rPr lang="en-IE" sz="3200" b="1" i="1" dirty="0"/>
              <a:t>glasnevintrust</a:t>
            </a:r>
            <a:r>
              <a:rPr lang="en-IE" sz="3200" i="1" dirty="0"/>
              <a:t>.ie</a:t>
            </a:r>
            <a:r>
              <a:rPr lang="en-IE" sz="3200" dirty="0" smtClean="0"/>
              <a:t/>
            </a:r>
            <a:br>
              <a:rPr lang="en-IE" sz="3200" dirty="0" smtClean="0"/>
            </a:br>
            <a:endParaRPr lang="en-IE" sz="3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3379" y="1270000"/>
            <a:ext cx="5871616" cy="5349411"/>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890" y="2115404"/>
            <a:ext cx="6074489" cy="3057032"/>
          </a:xfrm>
        </p:spPr>
      </p:pic>
    </p:spTree>
    <p:extLst>
      <p:ext uri="{BB962C8B-B14F-4D97-AF65-F5344CB8AC3E}">
        <p14:creationId xmlns:p14="http://schemas.microsoft.com/office/powerpoint/2010/main" val="16616989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5640"/>
            <a:ext cx="8596668" cy="989011"/>
          </a:xfrm>
        </p:spPr>
        <p:txBody>
          <a:bodyPr>
            <a:normAutofit fontScale="90000"/>
          </a:bodyPr>
          <a:lstStyle/>
          <a:p>
            <a:r>
              <a:rPr lang="en-IE" dirty="0" smtClean="0"/>
              <a:t>The Battle of Mount St. </a:t>
            </a:r>
            <a:r>
              <a:rPr lang="en-IE" dirty="0"/>
              <a:t>Bridge. </a:t>
            </a:r>
            <a:br>
              <a:rPr lang="en-IE" dirty="0"/>
            </a:br>
            <a:r>
              <a:rPr lang="en-IE" dirty="0">
                <a:hlinkClick r:id="rId2"/>
              </a:rPr>
              <a:t>http://</a:t>
            </a:r>
            <a:r>
              <a:rPr lang="en-IE" dirty="0" smtClean="0">
                <a:hlinkClick r:id="rId2"/>
              </a:rPr>
              <a:t>www.theirishstory.com</a:t>
            </a:r>
            <a:endParaRPr lang="en-IE" dirty="0"/>
          </a:p>
        </p:txBody>
      </p:sp>
      <p:sp>
        <p:nvSpPr>
          <p:cNvPr id="3" name="Content Placeholder 2"/>
          <p:cNvSpPr>
            <a:spLocks noGrp="1"/>
          </p:cNvSpPr>
          <p:nvPr>
            <p:ph idx="1"/>
          </p:nvPr>
        </p:nvSpPr>
        <p:spPr>
          <a:xfrm>
            <a:off x="336139" y="1214651"/>
            <a:ext cx="11855861" cy="5104262"/>
          </a:xfrm>
        </p:spPr>
        <p:txBody>
          <a:bodyPr>
            <a:normAutofit/>
          </a:bodyPr>
          <a:lstStyle/>
          <a:p>
            <a:r>
              <a:rPr lang="en-IE" sz="2400" dirty="0" smtClean="0"/>
              <a:t>This took place near Mount. St. Bridge.</a:t>
            </a:r>
          </a:p>
          <a:p>
            <a:r>
              <a:rPr lang="en-IE" sz="2400" dirty="0" smtClean="0"/>
              <a:t>At about midday on Wednesday a large group of approximately 2,000 English reinforcements were marching towards the City centre. These soldiers were generally young  and had little experience. They had recently been recruited to the British Army. A few hours earlier they had arrived in </a:t>
            </a:r>
            <a:r>
              <a:rPr lang="en-IE" sz="2400" dirty="0" err="1" smtClean="0"/>
              <a:t>Dún</a:t>
            </a:r>
            <a:r>
              <a:rPr lang="en-IE" sz="2400" dirty="0" smtClean="0"/>
              <a:t> Laoghaire (Kingstown).</a:t>
            </a:r>
          </a:p>
          <a:p>
            <a:r>
              <a:rPr lang="en-IE" sz="2400" dirty="0" smtClean="0"/>
              <a:t>The Rebels though few in numbers (14) were strategically positioned. </a:t>
            </a:r>
          </a:p>
          <a:p>
            <a:r>
              <a:rPr lang="en-IE" sz="2400" dirty="0" smtClean="0"/>
              <a:t>Approximately 250 were either killed or injured. </a:t>
            </a:r>
          </a:p>
          <a:p>
            <a:r>
              <a:rPr lang="en-IE" sz="2400" dirty="0" smtClean="0"/>
              <a:t> The vast majority were English and 20 of those killed/injured were civilians..</a:t>
            </a:r>
          </a:p>
        </p:txBody>
      </p:sp>
    </p:spTree>
    <p:extLst>
      <p:ext uri="{BB962C8B-B14F-4D97-AF65-F5344CB8AC3E}">
        <p14:creationId xmlns:p14="http://schemas.microsoft.com/office/powerpoint/2010/main" val="1425937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7463"/>
            <a:ext cx="9626726" cy="645994"/>
          </a:xfrm>
        </p:spPr>
        <p:txBody>
          <a:bodyPr>
            <a:normAutofit/>
          </a:bodyPr>
          <a:lstStyle/>
          <a:p>
            <a:r>
              <a:rPr lang="en-IE" sz="3200" dirty="0" smtClean="0"/>
              <a:t>The Helga, Machine </a:t>
            </a:r>
            <a:r>
              <a:rPr lang="en-IE" sz="3200" dirty="0"/>
              <a:t>G</a:t>
            </a:r>
            <a:r>
              <a:rPr lang="en-IE" sz="3200" dirty="0" smtClean="0"/>
              <a:t>uns </a:t>
            </a:r>
            <a:r>
              <a:rPr lang="en-IE" sz="3200" dirty="0"/>
              <a:t>&amp;</a:t>
            </a:r>
            <a:r>
              <a:rPr lang="en-IE" sz="3200" dirty="0" smtClean="0"/>
              <a:t> </a:t>
            </a:r>
            <a:r>
              <a:rPr lang="en-IE" sz="3200" dirty="0"/>
              <a:t>R</a:t>
            </a:r>
            <a:r>
              <a:rPr lang="en-IE" sz="3200" dirty="0" smtClean="0"/>
              <a:t>einforcements.</a:t>
            </a:r>
            <a:endParaRPr lang="en-IE" sz="3200" dirty="0"/>
          </a:p>
        </p:txBody>
      </p:sp>
      <p:sp>
        <p:nvSpPr>
          <p:cNvPr id="3" name="Content Placeholder 2"/>
          <p:cNvSpPr>
            <a:spLocks noGrp="1"/>
          </p:cNvSpPr>
          <p:nvPr>
            <p:ph idx="1"/>
          </p:nvPr>
        </p:nvSpPr>
        <p:spPr>
          <a:xfrm>
            <a:off x="-1" y="873457"/>
            <a:ext cx="12192001" cy="5813946"/>
          </a:xfrm>
        </p:spPr>
        <p:txBody>
          <a:bodyPr>
            <a:normAutofit/>
          </a:bodyPr>
          <a:lstStyle/>
          <a:p>
            <a:r>
              <a:rPr lang="en-IE" sz="2400" dirty="0" smtClean="0"/>
              <a:t>The Helga gun boat anchored in the river Liffey.</a:t>
            </a:r>
          </a:p>
          <a:p>
            <a:r>
              <a:rPr lang="en-IE" sz="2400" dirty="0"/>
              <a:t>The Helga  had little difficulty </a:t>
            </a:r>
            <a:r>
              <a:rPr lang="en-IE" sz="2400" dirty="0" smtClean="0"/>
              <a:t>knocking Liberty Hall.</a:t>
            </a:r>
          </a:p>
          <a:p>
            <a:r>
              <a:rPr lang="en-IE" sz="2400" dirty="0"/>
              <a:t>From Wednesday </a:t>
            </a:r>
            <a:r>
              <a:rPr lang="en-IE" sz="2400" dirty="0" smtClean="0"/>
              <a:t>onwards the City Centre </a:t>
            </a:r>
            <a:r>
              <a:rPr lang="en-IE" sz="2400" dirty="0"/>
              <a:t>came under </a:t>
            </a:r>
            <a:r>
              <a:rPr lang="en-IE" sz="2400" dirty="0" smtClean="0"/>
              <a:t>constant ﬁre - </a:t>
            </a:r>
            <a:r>
              <a:rPr lang="en-IE" sz="2400" dirty="0"/>
              <a:t>soon </a:t>
            </a:r>
            <a:r>
              <a:rPr lang="en-IE" sz="2400" dirty="0" smtClean="0"/>
              <a:t>many </a:t>
            </a:r>
            <a:r>
              <a:rPr lang="en-IE" sz="2400" dirty="0"/>
              <a:t>buildings </a:t>
            </a:r>
            <a:r>
              <a:rPr lang="en-IE" sz="2400" dirty="0" smtClean="0"/>
              <a:t>were </a:t>
            </a:r>
            <a:r>
              <a:rPr lang="en-IE" sz="2400" dirty="0"/>
              <a:t>in ﬂames.</a:t>
            </a:r>
            <a:endParaRPr lang="en-IE" sz="2400" dirty="0" smtClean="0"/>
          </a:p>
          <a:p>
            <a:r>
              <a:rPr lang="en-IE" sz="2400" dirty="0" smtClean="0"/>
              <a:t>The English army also had the use of  machine guns.</a:t>
            </a:r>
          </a:p>
          <a:p>
            <a:r>
              <a:rPr lang="en-IE" sz="2400" dirty="0" smtClean="0"/>
              <a:t>By Friday, approximately 20,000 soldiers were in Dublin City –these had come from various parts of Ireland, but particularly from the Curragh, Belfast and England. </a:t>
            </a:r>
          </a:p>
          <a:p>
            <a:r>
              <a:rPr lang="en-IE" sz="2400" dirty="0"/>
              <a:t>T</a:t>
            </a:r>
            <a:r>
              <a:rPr lang="en-IE" sz="2400" dirty="0" smtClean="0"/>
              <a:t>here were huge food shortages in the city centre, as the area had been cordoned off and refrigeration was practically non existent. </a:t>
            </a:r>
          </a:p>
          <a:p>
            <a:r>
              <a:rPr lang="en-IE" sz="2400" dirty="0" smtClean="0"/>
              <a:t>It took a few days for the British army to organise themselves, but once they did the Rebels had little chance of success.</a:t>
            </a:r>
            <a:endParaRPr lang="en-IE" sz="2400" dirty="0"/>
          </a:p>
        </p:txBody>
      </p:sp>
    </p:spTree>
    <p:extLst>
      <p:ext uri="{BB962C8B-B14F-4D97-AF65-F5344CB8AC3E}">
        <p14:creationId xmlns:p14="http://schemas.microsoft.com/office/powerpoint/2010/main" val="12965338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390" y="159224"/>
            <a:ext cx="8596668" cy="850710"/>
          </a:xfrm>
        </p:spPr>
        <p:txBody>
          <a:bodyPr/>
          <a:lstStyle/>
          <a:p>
            <a:r>
              <a:rPr lang="en-IE" dirty="0" smtClean="0"/>
              <a:t>Saturday 29</a:t>
            </a:r>
            <a:r>
              <a:rPr lang="en-IE" baseline="30000" dirty="0" smtClean="0"/>
              <a:t>th</a:t>
            </a:r>
            <a:r>
              <a:rPr lang="en-IE" dirty="0" smtClean="0"/>
              <a:t> April</a:t>
            </a:r>
            <a:endParaRPr lang="en-IE" dirty="0"/>
          </a:p>
        </p:txBody>
      </p:sp>
      <p:sp>
        <p:nvSpPr>
          <p:cNvPr id="3" name="Content Placeholder 2"/>
          <p:cNvSpPr>
            <a:spLocks noGrp="1"/>
          </p:cNvSpPr>
          <p:nvPr>
            <p:ph idx="1"/>
          </p:nvPr>
        </p:nvSpPr>
        <p:spPr>
          <a:xfrm>
            <a:off x="418026" y="709684"/>
            <a:ext cx="11441877" cy="5786650"/>
          </a:xfrm>
        </p:spPr>
        <p:txBody>
          <a:bodyPr>
            <a:normAutofit/>
          </a:bodyPr>
          <a:lstStyle/>
          <a:p>
            <a:r>
              <a:rPr lang="en-IE" sz="2800" dirty="0" smtClean="0"/>
              <a:t>As the G.P.O. was in ruins and on fire, it had to be abandoned on Friday night.</a:t>
            </a:r>
          </a:p>
          <a:p>
            <a:r>
              <a:rPr lang="en-IE" sz="2800" dirty="0" smtClean="0"/>
              <a:t>The Rebels relocated to the vicinity of </a:t>
            </a:r>
            <a:r>
              <a:rPr lang="en-IE" sz="2800" b="1" u="sng" dirty="0" smtClean="0"/>
              <a:t>Moore St.</a:t>
            </a:r>
            <a:r>
              <a:rPr lang="en-IE" sz="2800" b="1" dirty="0" smtClean="0"/>
              <a:t>  </a:t>
            </a:r>
            <a:r>
              <a:rPr lang="en-IE" sz="2800" dirty="0" smtClean="0"/>
              <a:t>at</a:t>
            </a:r>
            <a:r>
              <a:rPr lang="en-IE" sz="2800" b="1" dirty="0" smtClean="0"/>
              <a:t> </a:t>
            </a:r>
            <a:r>
              <a:rPr lang="en-IE" sz="2800" dirty="0" smtClean="0"/>
              <a:t>the rear of the G.P.O.</a:t>
            </a:r>
          </a:p>
          <a:p>
            <a:r>
              <a:rPr lang="en-IE" sz="2800" b="1" u="sng" dirty="0" smtClean="0"/>
              <a:t>General Maxwell</a:t>
            </a:r>
            <a:r>
              <a:rPr lang="en-IE" sz="2800" dirty="0" smtClean="0"/>
              <a:t> who arrived on Friday gave a firm warning “</a:t>
            </a:r>
            <a:r>
              <a:rPr lang="en-IE" sz="2800" dirty="0"/>
              <a:t>Most rigorous measures will be taken by </a:t>
            </a:r>
            <a:r>
              <a:rPr lang="en-IE" sz="2800" dirty="0" smtClean="0"/>
              <a:t>me, I </a:t>
            </a:r>
            <a:r>
              <a:rPr lang="en-IE" sz="2800" dirty="0"/>
              <a:t>shall not hesitate to destroy all buildings within any area occupied by rebels, and I warn all person within the area </a:t>
            </a:r>
            <a:r>
              <a:rPr lang="en-IE" sz="2800" dirty="0" smtClean="0"/>
              <a:t>to now surrender”</a:t>
            </a:r>
          </a:p>
          <a:p>
            <a:r>
              <a:rPr lang="en-IE" sz="2800" dirty="0" smtClean="0"/>
              <a:t>Troops </a:t>
            </a:r>
            <a:r>
              <a:rPr lang="en-IE" sz="2800" dirty="0"/>
              <a:t>from the South Staffordshire Regiment ran amok in North King </a:t>
            </a:r>
            <a:r>
              <a:rPr lang="en-IE" sz="2800" dirty="0" smtClean="0"/>
              <a:t>Street and killed 15 citizens.</a:t>
            </a:r>
          </a:p>
          <a:p>
            <a:r>
              <a:rPr lang="en-IE" sz="2800" dirty="0"/>
              <a:t>A</a:t>
            </a:r>
            <a:r>
              <a:rPr lang="en-IE" sz="2800" dirty="0" smtClean="0"/>
              <a:t>fter  Pearse witnessed the killing of a publican and his family, he felt he had no option but to surrender.</a:t>
            </a:r>
          </a:p>
          <a:p>
            <a:pPr marL="0" indent="0">
              <a:buNone/>
            </a:pPr>
            <a:endParaRPr lang="en-IE" dirty="0"/>
          </a:p>
        </p:txBody>
      </p:sp>
    </p:spTree>
    <p:extLst>
      <p:ext uri="{BB962C8B-B14F-4D97-AF65-F5344CB8AC3E}">
        <p14:creationId xmlns:p14="http://schemas.microsoft.com/office/powerpoint/2010/main" val="14629930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8900"/>
            <a:ext cx="8596668" cy="809767"/>
          </a:xfrm>
        </p:spPr>
        <p:txBody>
          <a:bodyPr/>
          <a:lstStyle/>
          <a:p>
            <a:r>
              <a:rPr lang="en-IE" dirty="0" smtClean="0"/>
              <a:t>3</a:t>
            </a:r>
            <a:r>
              <a:rPr lang="en-IE" baseline="30000" dirty="0" smtClean="0"/>
              <a:t>rd</a:t>
            </a:r>
            <a:r>
              <a:rPr lang="en-IE" dirty="0" smtClean="0"/>
              <a:t> -  12</a:t>
            </a:r>
            <a:r>
              <a:rPr lang="en-IE" baseline="30000" dirty="0" smtClean="0"/>
              <a:t>th</a:t>
            </a:r>
            <a:r>
              <a:rPr lang="en-IE" dirty="0" smtClean="0"/>
              <a:t> May 1916</a:t>
            </a:r>
            <a:endParaRPr lang="en-IE" dirty="0"/>
          </a:p>
        </p:txBody>
      </p:sp>
      <p:sp>
        <p:nvSpPr>
          <p:cNvPr id="3" name="Content Placeholder 2"/>
          <p:cNvSpPr>
            <a:spLocks noGrp="1"/>
          </p:cNvSpPr>
          <p:nvPr>
            <p:ph idx="1"/>
          </p:nvPr>
        </p:nvSpPr>
        <p:spPr>
          <a:xfrm>
            <a:off x="177800" y="771666"/>
            <a:ext cx="11756030" cy="6086333"/>
          </a:xfrm>
        </p:spPr>
        <p:txBody>
          <a:bodyPr>
            <a:normAutofit/>
          </a:bodyPr>
          <a:lstStyle/>
          <a:p>
            <a:pPr marL="0" indent="0">
              <a:buNone/>
            </a:pPr>
            <a:endParaRPr lang="en-IE" sz="2400" dirty="0" smtClean="0"/>
          </a:p>
          <a:p>
            <a:pPr marL="0" indent="0">
              <a:buNone/>
            </a:pPr>
            <a:r>
              <a:rPr lang="en-IE" sz="2400" dirty="0" smtClean="0"/>
              <a:t>Fourteen of the leaders were executed within a fortnight in Kilmainham Goal </a:t>
            </a:r>
          </a:p>
          <a:p>
            <a:r>
              <a:rPr lang="en-IE" sz="2400" dirty="0" smtClean="0"/>
              <a:t>N15. Thomas Kent who did not participate in the uprising was executed in Cork.</a:t>
            </a:r>
          </a:p>
          <a:p>
            <a:r>
              <a:rPr lang="en-IE" sz="2400" dirty="0" smtClean="0"/>
              <a:t>N16. Rodger Casement was hung in London in August 1916.</a:t>
            </a:r>
          </a:p>
          <a:p>
            <a:r>
              <a:rPr lang="en-IE" sz="2400" dirty="0"/>
              <a:t>97 others had been sentenced to </a:t>
            </a:r>
            <a:r>
              <a:rPr lang="en-IE" sz="2400" dirty="0" smtClean="0"/>
              <a:t>death.</a:t>
            </a:r>
          </a:p>
          <a:p>
            <a:r>
              <a:rPr lang="en-IE" sz="2400" dirty="0" smtClean="0"/>
              <a:t>It’s easy to remember how many were executed. ‘The 16 of 1916’.</a:t>
            </a:r>
          </a:p>
          <a:p>
            <a:r>
              <a:rPr lang="en-IE" sz="2400" dirty="0" err="1" smtClean="0"/>
              <a:t>Tomás</a:t>
            </a:r>
            <a:r>
              <a:rPr lang="en-IE" sz="2400" dirty="0" smtClean="0"/>
              <a:t> </a:t>
            </a:r>
            <a:r>
              <a:rPr lang="en-IE" sz="2400" dirty="0" err="1" smtClean="0"/>
              <a:t>Ághas</a:t>
            </a:r>
            <a:r>
              <a:rPr lang="en-IE" sz="2400" dirty="0" smtClean="0"/>
              <a:t> died due to force feeding in September of 1917.</a:t>
            </a:r>
          </a:p>
          <a:p>
            <a:r>
              <a:rPr lang="en-IE" sz="2400" dirty="0" smtClean="0"/>
              <a:t>The British Government rounded up the Rebels and other known supporters. Almost double the number that took part in the uprising were interned. </a:t>
            </a:r>
          </a:p>
          <a:p>
            <a:r>
              <a:rPr lang="en-IE" sz="2400" dirty="0" smtClean="0"/>
              <a:t>Approximately 1,850 were sent to a camp in </a:t>
            </a:r>
            <a:r>
              <a:rPr lang="en-IE" sz="2400" dirty="0" err="1" smtClean="0"/>
              <a:t>Frongach</a:t>
            </a:r>
            <a:r>
              <a:rPr lang="en-IE" sz="2400" dirty="0" smtClean="0"/>
              <a:t> in Wales and approximately 650 more were sent to other parts of England. Many were released within 7/8 months. ‘</a:t>
            </a:r>
            <a:r>
              <a:rPr lang="en-IE" sz="2400" dirty="0" err="1" smtClean="0"/>
              <a:t>Francach</a:t>
            </a:r>
            <a:r>
              <a:rPr lang="en-IE" sz="2400" dirty="0" smtClean="0"/>
              <a:t>’ was the nick name given to the camp by the </a:t>
            </a:r>
            <a:r>
              <a:rPr lang="en-IE" sz="2400" dirty="0"/>
              <a:t>I</a:t>
            </a:r>
            <a:r>
              <a:rPr lang="en-IE" sz="2400" dirty="0" smtClean="0"/>
              <a:t>rish.</a:t>
            </a:r>
          </a:p>
        </p:txBody>
      </p:sp>
    </p:spTree>
    <p:extLst>
      <p:ext uri="{BB962C8B-B14F-4D97-AF65-F5344CB8AC3E}">
        <p14:creationId xmlns:p14="http://schemas.microsoft.com/office/powerpoint/2010/main" val="7644533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01600"/>
            <a:ext cx="8854902" cy="1320800"/>
          </a:xfrm>
        </p:spPr>
        <p:txBody>
          <a:bodyPr/>
          <a:lstStyle/>
          <a:p>
            <a:r>
              <a:rPr lang="en-IE" dirty="0" smtClean="0"/>
              <a:t>Aftermath and effect:</a:t>
            </a:r>
            <a:endParaRPr lang="en-IE" dirty="0"/>
          </a:p>
        </p:txBody>
      </p:sp>
      <p:sp>
        <p:nvSpPr>
          <p:cNvPr id="3" name="Content Placeholder 2"/>
          <p:cNvSpPr>
            <a:spLocks noGrp="1"/>
          </p:cNvSpPr>
          <p:nvPr>
            <p:ph idx="1"/>
          </p:nvPr>
        </p:nvSpPr>
        <p:spPr>
          <a:xfrm>
            <a:off x="190500" y="850900"/>
            <a:ext cx="11479284" cy="5803900"/>
          </a:xfrm>
        </p:spPr>
        <p:txBody>
          <a:bodyPr>
            <a:normAutofit fontScale="92500" lnSpcReduction="10000"/>
          </a:bodyPr>
          <a:lstStyle/>
          <a:p>
            <a:r>
              <a:rPr lang="en-IE" sz="2800" dirty="0" smtClean="0"/>
              <a:t>Though the uprising failed, it had massive implications and with the passing of time the attitude of most ordinary people had changed. The numbers of Irish killed/wounded during WW1 also contributed.</a:t>
            </a:r>
          </a:p>
          <a:p>
            <a:r>
              <a:rPr lang="en-IE" sz="2800" dirty="0" smtClean="0"/>
              <a:t>The first </a:t>
            </a:r>
            <a:r>
              <a:rPr lang="en-IE" sz="2800" b="1" u="sng" dirty="0" smtClean="0"/>
              <a:t>elections</a:t>
            </a:r>
            <a:r>
              <a:rPr lang="en-IE" sz="2800" dirty="0" smtClean="0"/>
              <a:t> in Britain and Ireland since 1910 were held in </a:t>
            </a:r>
            <a:r>
              <a:rPr lang="en-IE" sz="2800" b="1" u="sng" dirty="0" smtClean="0"/>
              <a:t>December 1918</a:t>
            </a:r>
            <a:r>
              <a:rPr lang="en-IE" sz="2800" dirty="0" smtClean="0"/>
              <a:t>. There was none due to WW1.</a:t>
            </a:r>
          </a:p>
          <a:p>
            <a:r>
              <a:rPr lang="en-IE" sz="2800" b="1" u="sng" dirty="0" smtClean="0"/>
              <a:t>Sinn Féin </a:t>
            </a:r>
            <a:r>
              <a:rPr lang="en-IE" sz="2800" dirty="0" smtClean="0"/>
              <a:t>(who wanted a full Irish Republic) won 73 of 105 seats in Ireland.</a:t>
            </a:r>
          </a:p>
          <a:p>
            <a:r>
              <a:rPr lang="en-IE" sz="2800" dirty="0" smtClean="0"/>
              <a:t>Some who had won seats, were in prison. </a:t>
            </a:r>
          </a:p>
          <a:p>
            <a:r>
              <a:rPr lang="en-IE" sz="2800" dirty="0" smtClean="0"/>
              <a:t>The Sinn Féin politicians who were elected, refused to take their seats in Westminster.</a:t>
            </a:r>
          </a:p>
          <a:p>
            <a:r>
              <a:rPr lang="en-IE" sz="2800" b="1" u="sng" dirty="0" smtClean="0"/>
              <a:t>A Provisional Government</a:t>
            </a:r>
            <a:r>
              <a:rPr lang="en-IE" sz="2800" b="1" u="sng" dirty="0"/>
              <a:t> </a:t>
            </a:r>
            <a:r>
              <a:rPr lang="en-IE" sz="2800" dirty="0" smtClean="0"/>
              <a:t>was set un in January 1919 (Mansion House)</a:t>
            </a:r>
          </a:p>
          <a:p>
            <a:r>
              <a:rPr lang="en-IE" sz="2800" b="1" u="sng" dirty="0" smtClean="0"/>
              <a:t>War of Independence </a:t>
            </a:r>
            <a:r>
              <a:rPr lang="en-IE" sz="2800" dirty="0" smtClean="0"/>
              <a:t>January 1919 – July 1921.</a:t>
            </a:r>
          </a:p>
          <a:p>
            <a:r>
              <a:rPr lang="en-IE" sz="2800" b="1" u="sng" dirty="0" smtClean="0"/>
              <a:t>Civil War June </a:t>
            </a:r>
            <a:r>
              <a:rPr lang="en-IE" sz="2800" dirty="0" smtClean="0"/>
              <a:t>1922 – May 1923.</a:t>
            </a:r>
            <a:endParaRPr lang="en-IE" sz="2800" dirty="0"/>
          </a:p>
        </p:txBody>
      </p:sp>
    </p:spTree>
    <p:extLst>
      <p:ext uri="{BB962C8B-B14F-4D97-AF65-F5344CB8AC3E}">
        <p14:creationId xmlns:p14="http://schemas.microsoft.com/office/powerpoint/2010/main" val="407509665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1782</TotalTime>
  <Words>2564</Words>
  <Application>Microsoft Office PowerPoint</Application>
  <PresentationFormat>Widescreen</PresentationFormat>
  <Paragraphs>177</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Trebuchet MS</vt:lpstr>
      <vt:lpstr>Wingdings</vt:lpstr>
      <vt:lpstr>Wingdings 3</vt:lpstr>
      <vt:lpstr>Facet</vt:lpstr>
      <vt:lpstr> 1916 Uprising</vt:lpstr>
      <vt:lpstr>1914 -1918 First World War 24th July 1914 – 11th November 1918 (5 seasons) </vt:lpstr>
      <vt:lpstr>PowerPoint Presentation</vt:lpstr>
      <vt:lpstr>The Aud and the Asgard</vt:lpstr>
      <vt:lpstr>PowerPoint Presentation</vt:lpstr>
      <vt:lpstr> Easter Rising 1916</vt:lpstr>
      <vt:lpstr>O'Connell's Street (Sackville St) before the Uprising. It is named after a famous Kerry Person - Daniel O Connell. </vt:lpstr>
      <vt:lpstr>O’ Connells Street after the Uprising - Part 1</vt:lpstr>
      <vt:lpstr>O’ Connells Street after the Uprising - part 2</vt:lpstr>
      <vt:lpstr>Organisations which took part: </vt:lpstr>
      <vt:lpstr>PowerPoint Presentation</vt:lpstr>
      <vt:lpstr>Picture of the seven signatories of the Proclamation .</vt:lpstr>
      <vt:lpstr>Others who were executed:</vt:lpstr>
      <vt:lpstr>Other famous people who took part:</vt:lpstr>
      <vt:lpstr>Éamon De Valera – Taoiseach agus President. Michael Collins – Killed in August of 1922 during the Irish  Civil  war in  Béal na mBláth, Co. Cork.</vt:lpstr>
      <vt:lpstr>Pádraig Mac Piarais – Dublin – Teacher, barrister, writer, journalist, and poet.</vt:lpstr>
      <vt:lpstr>Pádraig Mac Piarais. Pease's holiday cottage. Scoil Éanna in Rathfarnham. </vt:lpstr>
      <vt:lpstr>Tomás Ághas</vt:lpstr>
      <vt:lpstr>Tomás Ághas 1885-1917</vt:lpstr>
      <vt:lpstr>Famous women who took prt</vt:lpstr>
      <vt:lpstr>Both these flags were flown over the G.P.O. during Easter week. Thomas Francis Maher of Waterford had been presented the flag in France shortly after the French  Revolution of 1848. The Orange symbolises the Orange Order, The Green symbolises the Nationalists. White symbolised peace between the two groups.</vt:lpstr>
      <vt:lpstr>Buildings in Dublin which were captured.</vt:lpstr>
      <vt:lpstr>PowerPoint Presentation</vt:lpstr>
      <vt:lpstr>A source of amusement and bewilderment </vt:lpstr>
      <vt:lpstr>Statistics: </vt:lpstr>
      <vt:lpstr>Information gathered from the Glasnevin Trust. www.glasnevintrust.ie </vt:lpstr>
      <vt:lpstr>The Battle of Mount St. Bridge.  http://www.theirishstory.com</vt:lpstr>
      <vt:lpstr>The Helga, Machine Guns &amp; Reinforcements.</vt:lpstr>
      <vt:lpstr>Saturday 29th April</vt:lpstr>
      <vt:lpstr>3rd -  12th May 1916</vt:lpstr>
      <vt:lpstr>Aftermath and effect: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dc:creator>
  <cp:lastModifiedBy>An Daingean Branch</cp:lastModifiedBy>
  <cp:revision>533</cp:revision>
  <dcterms:created xsi:type="dcterms:W3CDTF">2015-11-11T11:40:22Z</dcterms:created>
  <dcterms:modified xsi:type="dcterms:W3CDTF">2015-12-06T15:47:03Z</dcterms:modified>
</cp:coreProperties>
</file>