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58" r:id="rId4"/>
    <p:sldId id="259" r:id="rId5"/>
    <p:sldId id="267" r:id="rId6"/>
    <p:sldId id="261" r:id="rId7"/>
    <p:sldId id="257" r:id="rId8"/>
    <p:sldId id="264" r:id="rId9"/>
    <p:sldId id="265" r:id="rId10"/>
    <p:sldId id="262" r:id="rId11"/>
    <p:sldId id="263" r:id="rId12"/>
    <p:sldId id="266" r:id="rId13"/>
    <p:sldId id="274" r:id="rId14"/>
    <p:sldId id="269" r:id="rId15"/>
    <p:sldId id="272" r:id="rId16"/>
    <p:sldId id="270" r:id="rId17"/>
    <p:sldId id="271"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7" autoAdjust="0"/>
    <p:restoredTop sz="94660"/>
  </p:normalViewPr>
  <p:slideViewPr>
    <p:cSldViewPr snapToGrid="0">
      <p:cViewPr varScale="1">
        <p:scale>
          <a:sx n="106" d="100"/>
          <a:sy n="106" d="100"/>
        </p:scale>
        <p:origin x="12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7/19/2017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7/19/2017</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google.ie/url?sa=i&amp;rct=j&amp;q=&amp;esrc=s&amp;source=images&amp;cd=&amp;cad=rja&amp;uact=8&amp;ved=0ahUKEwi1sbijiafKAhVBeg8KHc-rChcQjRwIBw&amp;url=http://www.glasnevintrust.ie/visit-glasnevin/interactive-map/margaret-skinnider/&amp;bvm=bv.111677986,d.ZWU&amp;psig=AFQjCNGb_0SfkQuxGjiN5iDR_dQB-CHm7Q&amp;ust=145278423740550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ie/url?sa=i&amp;rct=j&amp;q=&amp;esrc=s&amp;source=images&amp;cd=&amp;cad=rja&amp;uact=8&amp;ved=0ahUKEwi8wNiPiKfKAhVEgA8KHXbWDKMQjRwIBw&amp;url=http://www.storiesfrom1916.com/1916-easter-rising/helen-moloney/&amp;psig=AFQjCNGPfUM984obOAccnPW_sefy2niDGQ&amp;ust=1452783881779325"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richmondbarracks.ie/women-1916" TargetMode="External"/><Relationship Id="rId2" Type="http://schemas.openxmlformats.org/officeDocument/2006/relationships/hyperlink" Target="https://www.youtube.com/watch?v=TxqEGPBPxK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Women and the 1916 Rising</a:t>
            </a:r>
            <a:endParaRPr lang="en-IE" dirty="0"/>
          </a:p>
        </p:txBody>
      </p:sp>
    </p:spTree>
    <p:extLst>
      <p:ext uri="{BB962C8B-B14F-4D97-AF65-F5344CB8AC3E}">
        <p14:creationId xmlns:p14="http://schemas.microsoft.com/office/powerpoint/2010/main" val="2100374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42918" y="792481"/>
            <a:ext cx="10353761" cy="853440"/>
          </a:xfrm>
        </p:spPr>
        <p:txBody>
          <a:bodyPr>
            <a:normAutofit/>
          </a:bodyPr>
          <a:lstStyle/>
          <a:p>
            <a:r>
              <a:rPr lang="en-IE" sz="4000" cap="none" dirty="0" smtClean="0"/>
              <a:t>Who</a:t>
            </a:r>
            <a:r>
              <a:rPr lang="en-IE" sz="4000" dirty="0" smtClean="0"/>
              <a:t>?            </a:t>
            </a:r>
            <a:r>
              <a:rPr lang="en-IE" sz="4000" cap="none" dirty="0" smtClean="0"/>
              <a:t>Where</a:t>
            </a:r>
            <a:r>
              <a:rPr lang="en-IE" sz="4000" dirty="0" smtClean="0"/>
              <a:t>?</a:t>
            </a:r>
            <a:endParaRPr lang="en-IE" sz="4000" dirty="0"/>
          </a:p>
        </p:txBody>
      </p:sp>
      <p:sp>
        <p:nvSpPr>
          <p:cNvPr id="7" name="Content Placeholder 6"/>
          <p:cNvSpPr>
            <a:spLocks noGrp="1"/>
          </p:cNvSpPr>
          <p:nvPr>
            <p:ph sz="half" idx="1"/>
          </p:nvPr>
        </p:nvSpPr>
        <p:spPr>
          <a:xfrm>
            <a:off x="913795" y="1698171"/>
            <a:ext cx="5106004" cy="4454435"/>
          </a:xfrm>
        </p:spPr>
        <p:txBody>
          <a:bodyPr>
            <a:normAutofit/>
          </a:bodyPr>
          <a:lstStyle/>
          <a:p>
            <a:r>
              <a:rPr lang="en-IE" dirty="0" smtClean="0"/>
              <a:t>Women  who took part in the Rising were members of either the Irish Citizen Army or Cumann na mBan.</a:t>
            </a:r>
            <a:endParaRPr lang="en-IE" dirty="0"/>
          </a:p>
          <a:p>
            <a:endParaRPr lang="en-IE" dirty="0" smtClean="0"/>
          </a:p>
          <a:p>
            <a:r>
              <a:rPr lang="en-IE" dirty="0" smtClean="0"/>
              <a:t>James Connolly was a feminist – he believed women should be treated equally</a:t>
            </a:r>
            <a:r>
              <a:rPr lang="en-IE" dirty="0"/>
              <a:t> </a:t>
            </a:r>
            <a:r>
              <a:rPr lang="en-IE" dirty="0" smtClean="0"/>
              <a:t>- so the women in the Irish Citizen Army played a more active part in the Rising than those in Cumann </a:t>
            </a:r>
            <a:r>
              <a:rPr lang="en-IE" dirty="0"/>
              <a:t>na </a:t>
            </a:r>
            <a:r>
              <a:rPr lang="en-IE" dirty="0" smtClean="0"/>
              <a:t>mBan</a:t>
            </a:r>
            <a:r>
              <a:rPr lang="en-IE" dirty="0"/>
              <a:t>.</a:t>
            </a:r>
          </a:p>
        </p:txBody>
      </p:sp>
      <p:sp>
        <p:nvSpPr>
          <p:cNvPr id="8" name="Content Placeholder 7"/>
          <p:cNvSpPr>
            <a:spLocks noGrp="1"/>
          </p:cNvSpPr>
          <p:nvPr>
            <p:ph sz="half" idx="2"/>
          </p:nvPr>
        </p:nvSpPr>
        <p:spPr>
          <a:xfrm>
            <a:off x="6173403" y="1698171"/>
            <a:ext cx="5094154" cy="4093029"/>
          </a:xfrm>
        </p:spPr>
        <p:txBody>
          <a:bodyPr>
            <a:normAutofit/>
          </a:bodyPr>
          <a:lstStyle/>
          <a:p>
            <a:r>
              <a:rPr lang="en-IE" dirty="0"/>
              <a:t>The </a:t>
            </a:r>
            <a:r>
              <a:rPr lang="en-IE" dirty="0" smtClean="0"/>
              <a:t>Citizen Army </a:t>
            </a:r>
            <a:r>
              <a:rPr lang="en-IE" dirty="0"/>
              <a:t>women were mostly stationed in St. Stephen’s Green/RCSI and City Hall</a:t>
            </a:r>
            <a:r>
              <a:rPr lang="en-IE" dirty="0" smtClean="0"/>
              <a:t>.</a:t>
            </a:r>
          </a:p>
          <a:p>
            <a:pPr marL="0" indent="0">
              <a:buNone/>
            </a:pPr>
            <a:endParaRPr lang="en-IE" dirty="0"/>
          </a:p>
          <a:p>
            <a:r>
              <a:rPr lang="en-IE" dirty="0" smtClean="0"/>
              <a:t>A large number of Cumann na mBan members were in the Marrowbone Lane garrison, but were represented in many others, including the Four Courts, Jacobs and the GPO.</a:t>
            </a:r>
            <a:endParaRPr lang="en-IE" dirty="0"/>
          </a:p>
        </p:txBody>
      </p:sp>
    </p:spTree>
    <p:extLst>
      <p:ext uri="{BB962C8B-B14F-4D97-AF65-F5344CB8AC3E}">
        <p14:creationId xmlns:p14="http://schemas.microsoft.com/office/powerpoint/2010/main" val="114394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cap="none" dirty="0" smtClean="0"/>
              <a:t>What role did women play in the Easter Rising?</a:t>
            </a:r>
            <a:endParaRPr lang="en-IE" cap="none" dirty="0"/>
          </a:p>
        </p:txBody>
      </p:sp>
      <p:sp>
        <p:nvSpPr>
          <p:cNvPr id="3" name="Content Placeholder 2"/>
          <p:cNvSpPr>
            <a:spLocks noGrp="1"/>
          </p:cNvSpPr>
          <p:nvPr>
            <p:ph idx="1"/>
          </p:nvPr>
        </p:nvSpPr>
        <p:spPr>
          <a:xfrm>
            <a:off x="3148149" y="2096064"/>
            <a:ext cx="5969725" cy="3695136"/>
          </a:xfrm>
        </p:spPr>
        <p:txBody>
          <a:bodyPr>
            <a:normAutofit/>
          </a:bodyPr>
          <a:lstStyle/>
          <a:p>
            <a:r>
              <a:rPr lang="en-IE" sz="2600" dirty="0" smtClean="0"/>
              <a:t>Transported messages</a:t>
            </a:r>
          </a:p>
          <a:p>
            <a:r>
              <a:rPr lang="en-IE" sz="2600" dirty="0" smtClean="0"/>
              <a:t>Carried ammunitions </a:t>
            </a:r>
            <a:endParaRPr lang="en-IE" sz="2600" dirty="0"/>
          </a:p>
          <a:p>
            <a:r>
              <a:rPr lang="en-IE" sz="2600" dirty="0" smtClean="0"/>
              <a:t>Distributed food to the garrisons </a:t>
            </a:r>
          </a:p>
          <a:p>
            <a:r>
              <a:rPr lang="en-IE" sz="2600" dirty="0" smtClean="0"/>
              <a:t>Cooked food for the rebels</a:t>
            </a:r>
          </a:p>
          <a:p>
            <a:r>
              <a:rPr lang="en-IE" sz="2600" dirty="0" smtClean="0"/>
              <a:t>Assisted the injured</a:t>
            </a:r>
          </a:p>
          <a:p>
            <a:r>
              <a:rPr lang="en-IE" sz="2600" dirty="0" smtClean="0"/>
              <a:t>Fought </a:t>
            </a:r>
          </a:p>
          <a:p>
            <a:endParaRPr lang="en-IE" dirty="0"/>
          </a:p>
        </p:txBody>
      </p:sp>
    </p:spTree>
    <p:extLst>
      <p:ext uri="{BB962C8B-B14F-4D97-AF65-F5344CB8AC3E}">
        <p14:creationId xmlns:p14="http://schemas.microsoft.com/office/powerpoint/2010/main" val="3891681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4" y="352698"/>
            <a:ext cx="9784686" cy="1031965"/>
          </a:xfrm>
        </p:spPr>
        <p:txBody>
          <a:bodyPr>
            <a:normAutofit/>
          </a:bodyPr>
          <a:lstStyle/>
          <a:p>
            <a:r>
              <a:rPr lang="en-IE" sz="4000" cap="none" dirty="0" smtClean="0"/>
              <a:t>First Aid</a:t>
            </a:r>
            <a:endParaRPr lang="en-IE" sz="4000" dirty="0"/>
          </a:p>
        </p:txBody>
      </p:sp>
      <p:sp>
        <p:nvSpPr>
          <p:cNvPr id="3" name="Content Placeholder 2"/>
          <p:cNvSpPr>
            <a:spLocks noGrp="1"/>
          </p:cNvSpPr>
          <p:nvPr>
            <p:ph type="body" idx="1"/>
          </p:nvPr>
        </p:nvSpPr>
        <p:spPr>
          <a:xfrm>
            <a:off x="913794" y="1358538"/>
            <a:ext cx="3298956" cy="822960"/>
          </a:xfrm>
        </p:spPr>
        <p:txBody>
          <a:bodyPr>
            <a:normAutofit/>
          </a:bodyPr>
          <a:lstStyle/>
          <a:p>
            <a:r>
              <a:rPr lang="en-IE" sz="2800" dirty="0" smtClean="0"/>
              <a:t>Training</a:t>
            </a:r>
            <a:endParaRPr lang="en-IE" sz="2800" dirty="0"/>
          </a:p>
        </p:txBody>
      </p:sp>
      <p:sp>
        <p:nvSpPr>
          <p:cNvPr id="6" name="Text Placeholder 5"/>
          <p:cNvSpPr>
            <a:spLocks noGrp="1"/>
          </p:cNvSpPr>
          <p:nvPr>
            <p:ph type="body" sz="half" idx="15"/>
          </p:nvPr>
        </p:nvSpPr>
        <p:spPr>
          <a:xfrm>
            <a:off x="913794" y="2481943"/>
            <a:ext cx="3057315" cy="3309257"/>
          </a:xfrm>
        </p:spPr>
        <p:txBody>
          <a:bodyPr>
            <a:normAutofit/>
          </a:bodyPr>
          <a:lstStyle/>
          <a:p>
            <a:r>
              <a:rPr lang="en-IE" sz="2000" dirty="0"/>
              <a:t>The women in Cumann na mBan and the Irish Citizen Army had been trained in first aid before the Rising – many </a:t>
            </a:r>
            <a:r>
              <a:rPr lang="en-IE" sz="2000" dirty="0" smtClean="0"/>
              <a:t>by </a:t>
            </a:r>
            <a:r>
              <a:rPr lang="en-IE" sz="2000" dirty="0"/>
              <a:t>Dr. Kathleen </a:t>
            </a:r>
            <a:r>
              <a:rPr lang="en-IE" sz="2000" dirty="0" smtClean="0"/>
              <a:t>Lynn.</a:t>
            </a:r>
            <a:endParaRPr lang="en-IE" sz="2000" dirty="0"/>
          </a:p>
          <a:p>
            <a:endParaRPr lang="en-IE" sz="2200" dirty="0"/>
          </a:p>
        </p:txBody>
      </p:sp>
      <p:sp>
        <p:nvSpPr>
          <p:cNvPr id="4" name="Text Placeholder 3"/>
          <p:cNvSpPr>
            <a:spLocks noGrp="1"/>
          </p:cNvSpPr>
          <p:nvPr>
            <p:ph type="body" sz="quarter" idx="3"/>
          </p:nvPr>
        </p:nvSpPr>
        <p:spPr>
          <a:xfrm>
            <a:off x="4446141" y="1600202"/>
            <a:ext cx="3298558" cy="613954"/>
          </a:xfrm>
        </p:spPr>
        <p:txBody>
          <a:bodyPr/>
          <a:lstStyle/>
          <a:p>
            <a:r>
              <a:rPr lang="en-IE" sz="2800" dirty="0" smtClean="0"/>
              <a:t>Response</a:t>
            </a:r>
            <a:endParaRPr lang="en-IE" sz="2800" dirty="0"/>
          </a:p>
        </p:txBody>
      </p:sp>
      <p:sp>
        <p:nvSpPr>
          <p:cNvPr id="7" name="Text Placeholder 6"/>
          <p:cNvSpPr>
            <a:spLocks noGrp="1"/>
          </p:cNvSpPr>
          <p:nvPr>
            <p:ph type="body" sz="half" idx="16"/>
          </p:nvPr>
        </p:nvSpPr>
        <p:spPr>
          <a:xfrm>
            <a:off x="4637314" y="2573383"/>
            <a:ext cx="3107385" cy="3217817"/>
          </a:xfrm>
        </p:spPr>
        <p:txBody>
          <a:bodyPr>
            <a:normAutofit fontScale="92500"/>
          </a:bodyPr>
          <a:lstStyle/>
          <a:p>
            <a:r>
              <a:rPr lang="en-IE" sz="2200" dirty="0" smtClean="0"/>
              <a:t>Each garrison had a First Aid station. Madeline </a:t>
            </a:r>
            <a:r>
              <a:rPr lang="en-IE" sz="2200" dirty="0"/>
              <a:t>Ffrench-Mullen was in charge of first aid in St. Stephen’s Green, where the bandstand was used as </a:t>
            </a:r>
            <a:r>
              <a:rPr lang="en-IE" sz="2200" dirty="0" smtClean="0"/>
              <a:t>a first </a:t>
            </a:r>
            <a:r>
              <a:rPr lang="en-IE" sz="2200" dirty="0"/>
              <a:t>aid station. </a:t>
            </a:r>
            <a:endParaRPr lang="en-IE" sz="2200" dirty="0" smtClean="0"/>
          </a:p>
          <a:p>
            <a:endParaRPr lang="en-IE" sz="1800" dirty="0"/>
          </a:p>
          <a:p>
            <a:endParaRPr lang="en-IE" sz="1800" dirty="0"/>
          </a:p>
        </p:txBody>
      </p:sp>
      <p:sp>
        <p:nvSpPr>
          <p:cNvPr id="5" name="Text Placeholder 4"/>
          <p:cNvSpPr>
            <a:spLocks noGrp="1"/>
          </p:cNvSpPr>
          <p:nvPr>
            <p:ph type="body" sz="quarter" idx="13"/>
          </p:nvPr>
        </p:nvSpPr>
        <p:spPr>
          <a:xfrm>
            <a:off x="7976345" y="1613266"/>
            <a:ext cx="3291211" cy="613954"/>
          </a:xfrm>
        </p:spPr>
        <p:txBody>
          <a:bodyPr/>
          <a:lstStyle/>
          <a:p>
            <a:r>
              <a:rPr lang="en-IE" sz="2800" dirty="0" smtClean="0"/>
              <a:t>Death </a:t>
            </a:r>
            <a:endParaRPr lang="en-IE" sz="2800" dirty="0"/>
          </a:p>
        </p:txBody>
      </p:sp>
      <p:sp>
        <p:nvSpPr>
          <p:cNvPr id="8" name="Text Placeholder 7"/>
          <p:cNvSpPr>
            <a:spLocks noGrp="1"/>
          </p:cNvSpPr>
          <p:nvPr>
            <p:ph type="body" sz="half" idx="17"/>
          </p:nvPr>
        </p:nvSpPr>
        <p:spPr>
          <a:xfrm>
            <a:off x="8229599" y="2573383"/>
            <a:ext cx="3037957" cy="2978331"/>
          </a:xfrm>
        </p:spPr>
        <p:txBody>
          <a:bodyPr>
            <a:normAutofit fontScale="85000" lnSpcReduction="10000"/>
          </a:bodyPr>
          <a:lstStyle/>
          <a:p>
            <a:r>
              <a:rPr lang="en-IE" sz="2000" dirty="0"/>
              <a:t>Margaretta </a:t>
            </a:r>
            <a:r>
              <a:rPr lang="en-IE" sz="2000" dirty="0" smtClean="0"/>
              <a:t>Keogh, a nurse, </a:t>
            </a:r>
            <a:r>
              <a:rPr lang="en-IE" sz="2000" dirty="0"/>
              <a:t>was the </a:t>
            </a:r>
            <a:r>
              <a:rPr lang="en-IE" sz="2000" dirty="0" smtClean="0"/>
              <a:t>first woman </a:t>
            </a:r>
            <a:r>
              <a:rPr lang="en-IE" sz="2000" dirty="0"/>
              <a:t>killed in </a:t>
            </a:r>
            <a:r>
              <a:rPr lang="en-IE" sz="2000" dirty="0" smtClean="0"/>
              <a:t>the </a:t>
            </a:r>
            <a:r>
              <a:rPr lang="en-IE" sz="2000" dirty="0"/>
              <a:t>Rising. </a:t>
            </a:r>
            <a:r>
              <a:rPr lang="en-IE" sz="2000" dirty="0" smtClean="0"/>
              <a:t> She was </a:t>
            </a:r>
            <a:r>
              <a:rPr lang="en-IE" sz="2000" dirty="0"/>
              <a:t>shot accidentally when she ran to help an injured man beside </a:t>
            </a:r>
            <a:r>
              <a:rPr lang="en-IE" sz="2000" dirty="0" smtClean="0"/>
              <a:t>the South </a:t>
            </a:r>
            <a:r>
              <a:rPr lang="en-IE" sz="2000" dirty="0"/>
              <a:t>Dublin Union </a:t>
            </a:r>
            <a:r>
              <a:rPr lang="en-IE" sz="2000" dirty="0" smtClean="0"/>
              <a:t>garrison</a:t>
            </a:r>
            <a:r>
              <a:rPr lang="en-IE" sz="2000" dirty="0" smtClean="0"/>
              <a:t>. 45 women and 9 girls were killed during the Rising.</a:t>
            </a:r>
            <a:endParaRPr lang="en-IE" sz="2000" dirty="0"/>
          </a:p>
        </p:txBody>
      </p:sp>
      <p:pic>
        <p:nvPicPr>
          <p:cNvPr id="10" name="Picture 2" descr="https://upload.wikimedia.org/wikipedia/commons/thumb/1/1a/Flag_of_the_Red_Cross.svg/2000px-Flag_of_the_Red_Cross.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4699" y="288605"/>
            <a:ext cx="1605301" cy="1069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13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7356144" cy="977153"/>
          </a:xfrm>
        </p:spPr>
        <p:txBody>
          <a:bodyPr>
            <a:normAutofit/>
          </a:bodyPr>
          <a:lstStyle/>
          <a:p>
            <a:r>
              <a:rPr lang="en-IE" sz="4000" cap="none" dirty="0" smtClean="0"/>
              <a:t>Food</a:t>
            </a:r>
            <a:endParaRPr lang="en-IE" sz="4000" cap="none" dirty="0"/>
          </a:p>
        </p:txBody>
      </p:sp>
      <p:sp>
        <p:nvSpPr>
          <p:cNvPr id="3" name="Content Placeholder 2"/>
          <p:cNvSpPr>
            <a:spLocks noGrp="1"/>
          </p:cNvSpPr>
          <p:nvPr>
            <p:ph idx="1"/>
          </p:nvPr>
        </p:nvSpPr>
        <p:spPr>
          <a:xfrm>
            <a:off x="913795" y="1737359"/>
            <a:ext cx="7356145" cy="4367605"/>
          </a:xfrm>
        </p:spPr>
        <p:txBody>
          <a:bodyPr>
            <a:normAutofit fontScale="92500" lnSpcReduction="10000"/>
          </a:bodyPr>
          <a:lstStyle/>
          <a:p>
            <a:r>
              <a:rPr lang="en-IE" dirty="0" smtClean="0"/>
              <a:t>Nellie </a:t>
            </a:r>
            <a:r>
              <a:rPr lang="en-IE" dirty="0"/>
              <a:t>Gifford made porridge in the RCSI which Countess Markievicz thought was </a:t>
            </a:r>
            <a:r>
              <a:rPr lang="en-IE" dirty="0" smtClean="0"/>
              <a:t>‘delicious’. Helena Molony made porridge in City Hall with oats she found there.</a:t>
            </a:r>
          </a:p>
          <a:p>
            <a:r>
              <a:rPr lang="en-IE" dirty="0" smtClean="0"/>
              <a:t> The rebels in the Jacobs Factory had lots of biscuits and crackers to feast on. In Marrowbone Lane, a calf was killed by one of the men who was a butcher. In the Four Courts, the women had to re-use turnip water from dinner to make cups of tea!</a:t>
            </a:r>
            <a:endParaRPr lang="en-IE" dirty="0"/>
          </a:p>
          <a:p>
            <a:r>
              <a:rPr lang="en-IE" dirty="0" smtClean="0"/>
              <a:t>When a message was sent to the GPO that the rebels in the RCSI were short </a:t>
            </a:r>
            <a:r>
              <a:rPr lang="en-IE" dirty="0"/>
              <a:t>of food, James Connolly gave Julia Grennan and Elizabeth O’Farrell £1 to buy cheese, bread and Oxo cubes for </a:t>
            </a:r>
            <a:r>
              <a:rPr lang="en-IE" dirty="0" smtClean="0"/>
              <a:t>their comrades in the </a:t>
            </a:r>
            <a:r>
              <a:rPr lang="en-IE" dirty="0"/>
              <a:t>RCSI</a:t>
            </a:r>
            <a:r>
              <a:rPr lang="en-IE" dirty="0" smtClean="0"/>
              <a:t>.</a:t>
            </a:r>
          </a:p>
          <a:p>
            <a:endParaRPr lang="en-IE" dirty="0"/>
          </a:p>
        </p:txBody>
      </p:sp>
      <p:sp>
        <p:nvSpPr>
          <p:cNvPr id="4" name="TextBox 3"/>
          <p:cNvSpPr txBox="1"/>
          <p:nvPr/>
        </p:nvSpPr>
        <p:spPr>
          <a:xfrm>
            <a:off x="16909092" y="5287113"/>
            <a:ext cx="3212516" cy="2544617"/>
          </a:xfrm>
          <a:prstGeom prst="rect">
            <a:avLst/>
          </a:prstGeom>
          <a:noFill/>
        </p:spPr>
        <p:txBody>
          <a:bodyPr wrap="square" rtlCol="0">
            <a:spAutoFit/>
          </a:bodyPr>
          <a:lstStyle/>
          <a:p>
            <a:endParaRPr lang="en-IE" dirty="0"/>
          </a:p>
        </p:txBody>
      </p:sp>
      <p:pic>
        <p:nvPicPr>
          <p:cNvPr id="1026" name="Picture 2" descr="https://porridgeclub.files.wordpress.com/2011/12/porridge1.jpg"/>
          <p:cNvPicPr>
            <a:picLocks noChangeAspect="1" noChangeArrowheads="1"/>
          </p:cNvPicPr>
          <p:nvPr/>
        </p:nvPicPr>
        <p:blipFill rotWithShape="1">
          <a:blip r:embed="rId2">
            <a:extLst>
              <a:ext uri="{28A0092B-C50C-407E-A947-70E740481C1C}">
                <a14:useLocalDpi xmlns:a14="http://schemas.microsoft.com/office/drawing/2010/main" val="0"/>
              </a:ext>
            </a:extLst>
          </a:blip>
          <a:srcRect b="16999"/>
          <a:stretch/>
        </p:blipFill>
        <p:spPr bwMode="auto">
          <a:xfrm>
            <a:off x="8440143" y="1924845"/>
            <a:ext cx="3164670" cy="19963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538881" y="4061012"/>
            <a:ext cx="3065931" cy="276999"/>
          </a:xfrm>
          <a:prstGeom prst="rect">
            <a:avLst/>
          </a:prstGeom>
          <a:noFill/>
        </p:spPr>
        <p:txBody>
          <a:bodyPr wrap="square" rtlCol="0">
            <a:spAutoFit/>
          </a:bodyPr>
          <a:lstStyle/>
          <a:p>
            <a:r>
              <a:rPr lang="en-IE" sz="1200" dirty="0" smtClean="0">
                <a:latin typeface="Arial" panose="020B0604020202020204" pitchFamily="34" charset="0"/>
                <a:cs typeface="Arial" panose="020B0604020202020204" pitchFamily="34" charset="0"/>
              </a:rPr>
              <a:t>Porridge was a staple in many garrisons</a:t>
            </a:r>
            <a:endParaRPr lang="en-I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2353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28800" y="992776"/>
            <a:ext cx="8451669" cy="3735977"/>
          </a:xfrm>
        </p:spPr>
        <p:txBody>
          <a:bodyPr>
            <a:normAutofit/>
          </a:bodyPr>
          <a:lstStyle/>
          <a:p>
            <a:r>
              <a:rPr lang="en-IE" sz="4000" cap="none" dirty="0" smtClean="0"/>
              <a:t>So, who were </a:t>
            </a:r>
            <a:r>
              <a:rPr lang="en-IE" sz="4000" cap="none" dirty="0" smtClean="0"/>
              <a:t>some of the </a:t>
            </a:r>
            <a:r>
              <a:rPr lang="en-IE" sz="4000" cap="none" dirty="0" smtClean="0"/>
              <a:t>women who took part in the </a:t>
            </a:r>
            <a:br>
              <a:rPr lang="en-IE" sz="4000" cap="none" dirty="0" smtClean="0"/>
            </a:br>
            <a:r>
              <a:rPr lang="en-IE" sz="4000" cap="none" dirty="0" smtClean="0"/>
              <a:t>Easter Rising?</a:t>
            </a:r>
            <a:endParaRPr lang="en-IE" sz="4000" cap="none" dirty="0"/>
          </a:p>
        </p:txBody>
      </p:sp>
    </p:spTree>
    <p:extLst>
      <p:ext uri="{BB962C8B-B14F-4D97-AF65-F5344CB8AC3E}">
        <p14:creationId xmlns:p14="http://schemas.microsoft.com/office/powerpoint/2010/main" val="2835143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2206" y="453316"/>
            <a:ext cx="8315350" cy="988403"/>
          </a:xfrm>
        </p:spPr>
        <p:txBody>
          <a:bodyPr/>
          <a:lstStyle/>
          <a:p>
            <a:r>
              <a:rPr lang="en-IE" cap="none" dirty="0" smtClean="0"/>
              <a:t>Countess Markievicz</a:t>
            </a:r>
            <a:endParaRPr lang="en-IE" cap="none" dirty="0"/>
          </a:p>
        </p:txBody>
      </p:sp>
      <p:sp>
        <p:nvSpPr>
          <p:cNvPr id="3" name="Content Placeholder 2"/>
          <p:cNvSpPr>
            <a:spLocks noGrp="1"/>
          </p:cNvSpPr>
          <p:nvPr>
            <p:ph idx="1"/>
          </p:nvPr>
        </p:nvSpPr>
        <p:spPr>
          <a:xfrm>
            <a:off x="3043646" y="1362033"/>
            <a:ext cx="8223910" cy="4576585"/>
          </a:xfrm>
        </p:spPr>
        <p:txBody>
          <a:bodyPr>
            <a:normAutofit lnSpcReduction="10000"/>
          </a:bodyPr>
          <a:lstStyle/>
          <a:p>
            <a:r>
              <a:rPr lang="en-IE" sz="1900" dirty="0" smtClean="0"/>
              <a:t>Constance Gore-Booth grew up in an Anglo-Irish family in Co. Sligo. She married Casimir Markievicz, a Polish Count, and became known as Countess Markievicz.</a:t>
            </a:r>
          </a:p>
          <a:p>
            <a:r>
              <a:rPr lang="en-IE" sz="1900" dirty="0" smtClean="0"/>
              <a:t>Markievicz was a lieutenant in the Irish Citizen Army. She was second-in-command to Michael Mallin in the St. Stephen’s Green/RCSI garrison. On Tuesday, the rebels moved to the RCSI because the Green was unsafe </a:t>
            </a:r>
            <a:r>
              <a:rPr lang="en-IE" sz="1900" dirty="0"/>
              <a:t>as it was overlooked by the Shelbourne </a:t>
            </a:r>
            <a:r>
              <a:rPr lang="en-IE" sz="1900" dirty="0" smtClean="0"/>
              <a:t>Hotel</a:t>
            </a:r>
          </a:p>
          <a:p>
            <a:r>
              <a:rPr lang="en-IE" sz="1900" dirty="0" smtClean="0"/>
              <a:t>After the Rising, Markievicz was held in solitary confinement in Kilmainham Gaol and was the only woman to be court martialled after the Rising. She was sentenced to death but this sentence was commuted to life imprisonment because she was a woman. Markievicz was transferred to Aylebury Prison, UK where she remained until July 1917, when the Irish rebels were all released.</a:t>
            </a:r>
          </a:p>
          <a:p>
            <a:endParaRPr lang="en-IE" dirty="0" smtClean="0"/>
          </a:p>
          <a:p>
            <a:endParaRPr lang="en-IE" dirty="0"/>
          </a:p>
        </p:txBody>
      </p:sp>
      <p:pic>
        <p:nvPicPr>
          <p:cNvPr id="4" name="Picture 3" descr="http://our-ireland.com/wp-content/uploads/2011/07/constance-markievicz.jpg"/>
          <p:cNvPicPr/>
          <p:nvPr/>
        </p:nvPicPr>
        <p:blipFill>
          <a:blip r:embed="rId2">
            <a:extLst>
              <a:ext uri="{28A0092B-C50C-407E-A947-70E740481C1C}">
                <a14:useLocalDpi xmlns:a14="http://schemas.microsoft.com/office/drawing/2010/main" val="0"/>
              </a:ext>
            </a:extLst>
          </a:blip>
          <a:srcRect/>
          <a:stretch>
            <a:fillRect/>
          </a:stretch>
        </p:blipFill>
        <p:spPr bwMode="auto">
          <a:xfrm>
            <a:off x="388075" y="947518"/>
            <a:ext cx="2381250" cy="4991100"/>
          </a:xfrm>
          <a:prstGeom prst="rect">
            <a:avLst/>
          </a:prstGeom>
          <a:noFill/>
          <a:ln>
            <a:noFill/>
          </a:ln>
        </p:spPr>
      </p:pic>
    </p:spTree>
    <p:extLst>
      <p:ext uri="{BB962C8B-B14F-4D97-AF65-F5344CB8AC3E}">
        <p14:creationId xmlns:p14="http://schemas.microsoft.com/office/powerpoint/2010/main" val="873000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274320"/>
            <a:ext cx="7341930" cy="1293223"/>
          </a:xfrm>
        </p:spPr>
        <p:txBody>
          <a:bodyPr/>
          <a:lstStyle/>
          <a:p>
            <a:r>
              <a:rPr lang="en-IE" cap="none" dirty="0" smtClean="0"/>
              <a:t>Rosie Hackett</a:t>
            </a:r>
            <a:endParaRPr lang="en-IE" cap="none" dirty="0"/>
          </a:p>
        </p:txBody>
      </p:sp>
      <p:sp>
        <p:nvSpPr>
          <p:cNvPr id="3" name="Content Placeholder 2"/>
          <p:cNvSpPr>
            <a:spLocks noGrp="1"/>
          </p:cNvSpPr>
          <p:nvPr>
            <p:ph idx="1"/>
          </p:nvPr>
        </p:nvSpPr>
        <p:spPr>
          <a:xfrm>
            <a:off x="731520" y="1463041"/>
            <a:ext cx="7524203" cy="4328160"/>
          </a:xfrm>
        </p:spPr>
        <p:txBody>
          <a:bodyPr>
            <a:normAutofit fontScale="92500" lnSpcReduction="10000"/>
          </a:bodyPr>
          <a:lstStyle/>
          <a:p>
            <a:r>
              <a:rPr lang="en-IE" dirty="0" smtClean="0"/>
              <a:t>In 1911, Rosie organised a strike in the Jacob’s factory to attempt to get better conditions for the women working there and was a founding member of the Irish Women Workers’ Union.</a:t>
            </a:r>
          </a:p>
          <a:p>
            <a:r>
              <a:rPr lang="en-IE" dirty="0" smtClean="0"/>
              <a:t>She was a member of the Irish Citizen Army and worked in the shop in Liberty Hall.</a:t>
            </a:r>
          </a:p>
          <a:p>
            <a:r>
              <a:rPr lang="en-IE" dirty="0" smtClean="0"/>
              <a:t>On the eve of the Rising, Rosie carried copies of the freshly printed Proclamation back and forth between the print room and James Connolly’s office for inspection.</a:t>
            </a:r>
          </a:p>
          <a:p>
            <a:r>
              <a:rPr lang="en-IE" dirty="0" smtClean="0"/>
              <a:t>Rosie Hackett was stationed at St. Stephen’s Green/RCSI during the Rising.</a:t>
            </a:r>
            <a:r>
              <a:rPr lang="en-IE" dirty="0"/>
              <a:t> </a:t>
            </a:r>
            <a:r>
              <a:rPr lang="en-IE" dirty="0" smtClean="0"/>
              <a:t>Afterwards, Rosie was taken to Richmond Barracks in Inchicore, before being taken to Kilmainham Gaol, where she was released on 8 May 1916.</a:t>
            </a:r>
          </a:p>
          <a:p>
            <a:endParaRPr lang="en-IE" dirty="0"/>
          </a:p>
        </p:txBody>
      </p:sp>
      <p:pic>
        <p:nvPicPr>
          <p:cNvPr id="4" name="Picture 3" descr="http://cf.broadsheet.ie/wp-content/uploads/2014/05/Screen-Shot-2014-05-20-at-10.14.1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5725" y="1201783"/>
            <a:ext cx="3497391" cy="4800509"/>
          </a:xfrm>
          <a:prstGeom prst="rect">
            <a:avLst/>
          </a:prstGeom>
          <a:noFill/>
          <a:ln>
            <a:noFill/>
          </a:ln>
        </p:spPr>
      </p:pic>
    </p:spTree>
    <p:extLst>
      <p:ext uri="{BB962C8B-B14F-4D97-AF65-F5344CB8AC3E}">
        <p14:creationId xmlns:p14="http://schemas.microsoft.com/office/powerpoint/2010/main" val="3193585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cap="none" dirty="0" smtClean="0"/>
              <a:t>Margaret Skinnider</a:t>
            </a:r>
            <a:endParaRPr lang="en-IE" cap="none" dirty="0"/>
          </a:p>
        </p:txBody>
      </p:sp>
      <p:sp>
        <p:nvSpPr>
          <p:cNvPr id="3" name="Content Placeholder 2"/>
          <p:cNvSpPr>
            <a:spLocks noGrp="1"/>
          </p:cNvSpPr>
          <p:nvPr>
            <p:ph idx="1"/>
          </p:nvPr>
        </p:nvSpPr>
        <p:spPr>
          <a:xfrm>
            <a:off x="4506686" y="1935921"/>
            <a:ext cx="7341327" cy="3695136"/>
          </a:xfrm>
        </p:spPr>
        <p:txBody>
          <a:bodyPr>
            <a:normAutofit fontScale="92500" lnSpcReduction="20000"/>
          </a:bodyPr>
          <a:lstStyle/>
          <a:p>
            <a:r>
              <a:rPr lang="en-IE" dirty="0" smtClean="0"/>
              <a:t>Margaret Skinnider was a Scottish Maths teacher, who also organised the Glasgow branch of Cumann na mBan.</a:t>
            </a:r>
          </a:p>
          <a:p>
            <a:r>
              <a:rPr lang="en-IE" dirty="0" smtClean="0"/>
              <a:t>Skinnider travelled to Ireland for the Easter Rising and joined the Stephen’s Green/RCSI garrison, where she was a sniper.</a:t>
            </a:r>
          </a:p>
          <a:p>
            <a:r>
              <a:rPr lang="en-IE" dirty="0" smtClean="0"/>
              <a:t>Margaret Skinnider was badly injured during Easter Week. She was shot four times and had to be carried out of the RCSI </a:t>
            </a:r>
          </a:p>
          <a:p>
            <a:r>
              <a:rPr lang="en-IE" dirty="0" smtClean="0"/>
              <a:t>She spent 7 weeks recovering from her injuries in St. Vincent’s Hospital and avoided arrest as a result of her hospitalisation.</a:t>
            </a:r>
          </a:p>
          <a:p>
            <a:r>
              <a:rPr lang="en-IE" dirty="0" smtClean="0"/>
              <a:t>In the 1950s, Margaret became President of the Irish National Teachers Organisation (INTO).</a:t>
            </a:r>
            <a:endParaRPr lang="en-IE" dirty="0"/>
          </a:p>
        </p:txBody>
      </p:sp>
      <p:pic>
        <p:nvPicPr>
          <p:cNvPr id="5" name="irc_mi" descr="http://www.glasnevintrust.ie/_internal/cimg!0/3s87s7a85pnejipge2415tguxgj66g4">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13795" y="1935921"/>
            <a:ext cx="3351465" cy="3527938"/>
          </a:xfrm>
          <a:prstGeom prst="rect">
            <a:avLst/>
          </a:prstGeom>
          <a:noFill/>
          <a:ln>
            <a:noFill/>
          </a:ln>
        </p:spPr>
      </p:pic>
    </p:spTree>
    <p:extLst>
      <p:ext uri="{BB962C8B-B14F-4D97-AF65-F5344CB8AC3E}">
        <p14:creationId xmlns:p14="http://schemas.microsoft.com/office/powerpoint/2010/main" val="2073989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cap="none" dirty="0" smtClean="0"/>
              <a:t>Dr. Kathleen Lynn</a:t>
            </a:r>
            <a:endParaRPr lang="en-IE" cap="none" dirty="0"/>
          </a:p>
        </p:txBody>
      </p:sp>
      <p:sp>
        <p:nvSpPr>
          <p:cNvPr id="3" name="Content Placeholder 2"/>
          <p:cNvSpPr>
            <a:spLocks noGrp="1"/>
          </p:cNvSpPr>
          <p:nvPr>
            <p:ph idx="1"/>
          </p:nvPr>
        </p:nvSpPr>
        <p:spPr>
          <a:xfrm>
            <a:off x="718456" y="1776549"/>
            <a:ext cx="7119257" cy="4519748"/>
          </a:xfrm>
        </p:spPr>
        <p:txBody>
          <a:bodyPr>
            <a:noAutofit/>
          </a:bodyPr>
          <a:lstStyle/>
          <a:p>
            <a:r>
              <a:rPr lang="en-IE" sz="1900" dirty="0" smtClean="0"/>
              <a:t>Dr. Kathleen Lynn was born into a Protestant family in Co. Mayo. She became one of the first women doctors in Ireland.</a:t>
            </a:r>
          </a:p>
          <a:p>
            <a:r>
              <a:rPr lang="en-IE" sz="1900" dirty="0" smtClean="0"/>
              <a:t>Lynn was appointed a Captain in the Irish Citizen Army, where she trained its members in First Aid.</a:t>
            </a:r>
          </a:p>
          <a:p>
            <a:r>
              <a:rPr lang="en-IE" sz="1900" dirty="0" smtClean="0"/>
              <a:t>Kathleen Lynn was stationed at City Hall during the Rising. Its commandant Seán Connolly was the first rebel to be killed in the Rising so Dr. Lynn took charge of the garrison</a:t>
            </a:r>
          </a:p>
          <a:p>
            <a:r>
              <a:rPr lang="en-IE" sz="1900" dirty="0" smtClean="0"/>
              <a:t>She was taken to Ship St Barracks, Richmond Barracks and then Kilmainham Gaol. Lynn was sent to work in a GP practice in the UK in lieu of a jail sentence as Britain was short on doctors because of WW1.</a:t>
            </a:r>
            <a:endParaRPr lang="en-IE" sz="1900" dirty="0"/>
          </a:p>
        </p:txBody>
      </p:sp>
      <p:pic>
        <p:nvPicPr>
          <p:cNvPr id="4" name="Picture 3" descr="http://easter1916.ie/wp-content/uploads/2011/08/people_lynn.png"/>
          <p:cNvPicPr/>
          <p:nvPr/>
        </p:nvPicPr>
        <p:blipFill>
          <a:blip r:embed="rId2">
            <a:extLst>
              <a:ext uri="{28A0092B-C50C-407E-A947-70E740481C1C}">
                <a14:useLocalDpi xmlns:a14="http://schemas.microsoft.com/office/drawing/2010/main" val="0"/>
              </a:ext>
            </a:extLst>
          </a:blip>
          <a:srcRect/>
          <a:stretch>
            <a:fillRect/>
          </a:stretch>
        </p:blipFill>
        <p:spPr bwMode="auto">
          <a:xfrm>
            <a:off x="7968343" y="1776549"/>
            <a:ext cx="3299213" cy="4200211"/>
          </a:xfrm>
          <a:prstGeom prst="rect">
            <a:avLst/>
          </a:prstGeom>
          <a:noFill/>
          <a:ln>
            <a:noFill/>
          </a:ln>
        </p:spPr>
      </p:pic>
    </p:spTree>
    <p:extLst>
      <p:ext uri="{BB962C8B-B14F-4D97-AF65-F5344CB8AC3E}">
        <p14:creationId xmlns:p14="http://schemas.microsoft.com/office/powerpoint/2010/main" val="673507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65760"/>
            <a:ext cx="10353761" cy="1321967"/>
          </a:xfrm>
        </p:spPr>
        <p:txBody>
          <a:bodyPr/>
          <a:lstStyle/>
          <a:p>
            <a:r>
              <a:rPr lang="en-IE" cap="none" dirty="0" smtClean="0"/>
              <a:t>Helena Molony</a:t>
            </a:r>
            <a:endParaRPr lang="en-IE" cap="none" dirty="0"/>
          </a:p>
        </p:txBody>
      </p:sp>
      <p:sp>
        <p:nvSpPr>
          <p:cNvPr id="3" name="Content Placeholder 2"/>
          <p:cNvSpPr>
            <a:spLocks noGrp="1"/>
          </p:cNvSpPr>
          <p:nvPr>
            <p:ph idx="1"/>
          </p:nvPr>
        </p:nvSpPr>
        <p:spPr>
          <a:xfrm>
            <a:off x="4153990" y="1687727"/>
            <a:ext cx="7113568" cy="4707040"/>
          </a:xfrm>
        </p:spPr>
        <p:txBody>
          <a:bodyPr>
            <a:normAutofit lnSpcReduction="10000"/>
          </a:bodyPr>
          <a:lstStyle/>
          <a:p>
            <a:r>
              <a:rPr lang="en-IE" dirty="0" smtClean="0"/>
              <a:t>Helena Molony was a successful actress in the Abbey Theatre and a member of the Irish Citizen Army.</a:t>
            </a:r>
          </a:p>
          <a:p>
            <a:r>
              <a:rPr lang="en-IE" dirty="0" smtClean="0"/>
              <a:t>On the eve of the Rising, Molony slept on copies of the Proclamation, to keep them safe in the backroom of Liberty Hall.</a:t>
            </a:r>
          </a:p>
          <a:p>
            <a:r>
              <a:rPr lang="en-IE" dirty="0" smtClean="0"/>
              <a:t>During the Rising, Molony was stationed at City Hall with Dr. Kathleen Lynn.</a:t>
            </a:r>
          </a:p>
          <a:p>
            <a:r>
              <a:rPr lang="en-IE" dirty="0" smtClean="0"/>
              <a:t>Upon arrest, Helena was sent to Ship St Barracks, Richmond Barracks, Kilmainham Gaol and then to Lewes Prison in the UK before finally being sent to Aylesbury Prison where she was jailed alongside her friend Constance Markievicz.</a:t>
            </a:r>
          </a:p>
          <a:p>
            <a:endParaRPr lang="en-IE" dirty="0"/>
          </a:p>
        </p:txBody>
      </p:sp>
      <p:pic>
        <p:nvPicPr>
          <p:cNvPr id="4" name="irc_mi" descr="http://static1.squarespace.com/static/550c57a4e4b0ead0d0493b11/t/557f0c6de4b0ff7f4a6daed5/1434389625855/helena-moloney-maud-gonne-1916">
            <a:hlinkClick r:id="rId2"/>
          </p:cNvPr>
          <p:cNvPicPr/>
          <p:nvPr/>
        </p:nvPicPr>
        <p:blipFill rotWithShape="1">
          <a:blip r:embed="rId3">
            <a:extLst>
              <a:ext uri="{28A0092B-C50C-407E-A947-70E740481C1C}">
                <a14:useLocalDpi xmlns:a14="http://schemas.microsoft.com/office/drawing/2010/main" val="0"/>
              </a:ext>
            </a:extLst>
          </a:blip>
          <a:srcRect r="32035" b="25245"/>
          <a:stretch/>
        </p:blipFill>
        <p:spPr bwMode="auto">
          <a:xfrm>
            <a:off x="1834094" y="1687727"/>
            <a:ext cx="2065802" cy="445884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84963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cap="none" dirty="0" smtClean="0"/>
              <a:t>Elizabeth O’ Farrell</a:t>
            </a:r>
            <a:endParaRPr lang="en-IE" cap="none" dirty="0"/>
          </a:p>
        </p:txBody>
      </p:sp>
      <p:sp>
        <p:nvSpPr>
          <p:cNvPr id="3" name="Content Placeholder 2"/>
          <p:cNvSpPr>
            <a:spLocks noGrp="1"/>
          </p:cNvSpPr>
          <p:nvPr>
            <p:ph idx="1"/>
          </p:nvPr>
        </p:nvSpPr>
        <p:spPr>
          <a:xfrm>
            <a:off x="692331" y="1935921"/>
            <a:ext cx="7837715" cy="4268936"/>
          </a:xfrm>
        </p:spPr>
        <p:txBody>
          <a:bodyPr>
            <a:normAutofit fontScale="92500" lnSpcReduction="10000"/>
          </a:bodyPr>
          <a:lstStyle/>
          <a:p>
            <a:r>
              <a:rPr lang="en-IE" dirty="0" smtClean="0"/>
              <a:t>Early on Easter Monday morning 1916, Elizabeth O’Farrell travelled to Athenry, Co. Galway to let the rebels there know the Rising was due to start in Dublin at noon. She returned to the GPO, where she was stationed with her friend Julia Grennan</a:t>
            </a:r>
            <a:r>
              <a:rPr lang="en-IE" dirty="0"/>
              <a:t>.</a:t>
            </a:r>
            <a:endParaRPr lang="en-IE" dirty="0" smtClean="0"/>
          </a:p>
          <a:p>
            <a:r>
              <a:rPr lang="en-IE" dirty="0" smtClean="0"/>
              <a:t>Elizabeth O’Farrell famously carried the surrender note up Moore St to General Lowe of the British Army.  </a:t>
            </a:r>
          </a:p>
          <a:p>
            <a:r>
              <a:rPr lang="en-IE" dirty="0" smtClean="0"/>
              <a:t>Lowe asked O’Farrell to carry the note around every garrison – a dangerous job which took  her two days – to alert all of the rebels that the leadership had surrendered. </a:t>
            </a:r>
          </a:p>
          <a:p>
            <a:r>
              <a:rPr lang="en-IE" dirty="0" smtClean="0"/>
              <a:t>Because she delivered the surrender, O Farrell was given an amnesty and avoided a jail sentence after the Rising.</a:t>
            </a:r>
          </a:p>
          <a:p>
            <a:endParaRPr lang="en-IE" dirty="0" smtClean="0"/>
          </a:p>
          <a:p>
            <a:endParaRPr lang="en-IE" dirty="0"/>
          </a:p>
        </p:txBody>
      </p:sp>
      <p:pic>
        <p:nvPicPr>
          <p:cNvPr id="4" name="Picture 3" descr="http://stmaryssecondarynenagh.scoilnet.ie/blog/files/2011/10/Elizabeth-O-Farrell.jpg"/>
          <p:cNvPicPr/>
          <p:nvPr/>
        </p:nvPicPr>
        <p:blipFill>
          <a:blip r:embed="rId2">
            <a:extLst>
              <a:ext uri="{28A0092B-C50C-407E-A947-70E740481C1C}">
                <a14:useLocalDpi xmlns:a14="http://schemas.microsoft.com/office/drawing/2010/main" val="0"/>
              </a:ext>
            </a:extLst>
          </a:blip>
          <a:srcRect/>
          <a:stretch>
            <a:fillRect/>
          </a:stretch>
        </p:blipFill>
        <p:spPr bwMode="auto">
          <a:xfrm>
            <a:off x="8752114" y="1935921"/>
            <a:ext cx="2891381" cy="3889718"/>
          </a:xfrm>
          <a:prstGeom prst="rect">
            <a:avLst/>
          </a:prstGeom>
          <a:noFill/>
          <a:ln>
            <a:noFill/>
          </a:ln>
        </p:spPr>
      </p:pic>
    </p:spTree>
    <p:extLst>
      <p:ext uri="{BB962C8B-B14F-4D97-AF65-F5344CB8AC3E}">
        <p14:creationId xmlns:p14="http://schemas.microsoft.com/office/powerpoint/2010/main" val="1717362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992776"/>
            <a:ext cx="10353761" cy="1737359"/>
          </a:xfrm>
        </p:spPr>
        <p:txBody>
          <a:bodyPr>
            <a:normAutofit/>
          </a:bodyPr>
          <a:lstStyle/>
          <a:p>
            <a:r>
              <a:rPr lang="en-IE" sz="4000" cap="none" dirty="0" smtClean="0"/>
              <a:t>Easter Widows</a:t>
            </a:r>
            <a:endParaRPr lang="en-IE" sz="4000" cap="none" dirty="0"/>
          </a:p>
        </p:txBody>
      </p:sp>
      <p:sp>
        <p:nvSpPr>
          <p:cNvPr id="3" name="Content Placeholder 2"/>
          <p:cNvSpPr>
            <a:spLocks noGrp="1"/>
          </p:cNvSpPr>
          <p:nvPr>
            <p:ph idx="1"/>
          </p:nvPr>
        </p:nvSpPr>
        <p:spPr>
          <a:xfrm>
            <a:off x="2050869" y="2730136"/>
            <a:ext cx="7471954" cy="3061063"/>
          </a:xfrm>
        </p:spPr>
        <p:txBody>
          <a:bodyPr>
            <a:normAutofit/>
          </a:bodyPr>
          <a:lstStyle/>
          <a:p>
            <a:pPr marL="0" indent="0" algn="ctr">
              <a:buNone/>
            </a:pPr>
            <a:r>
              <a:rPr lang="en-IE" sz="3400" dirty="0" smtClean="0"/>
              <a:t>Some of the women who did not take part in the Rising but suffered as a result of it</a:t>
            </a:r>
            <a:endParaRPr lang="en-IE" sz="3400" dirty="0"/>
          </a:p>
        </p:txBody>
      </p:sp>
    </p:spTree>
    <p:extLst>
      <p:ext uri="{BB962C8B-B14F-4D97-AF65-F5344CB8AC3E}">
        <p14:creationId xmlns:p14="http://schemas.microsoft.com/office/powerpoint/2010/main" val="3706979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cap="none" dirty="0"/>
              <a:t>K</a:t>
            </a:r>
            <a:r>
              <a:rPr lang="en-IE" cap="none" dirty="0" smtClean="0"/>
              <a:t>athleen Clarke</a:t>
            </a:r>
            <a:r>
              <a:rPr lang="en-IE" dirty="0"/>
              <a:t/>
            </a:r>
            <a:br>
              <a:rPr lang="en-IE" dirty="0"/>
            </a:br>
            <a:endParaRPr lang="en-IE" cap="none" dirty="0"/>
          </a:p>
        </p:txBody>
      </p:sp>
      <p:sp>
        <p:nvSpPr>
          <p:cNvPr id="3" name="Content Placeholder 2"/>
          <p:cNvSpPr>
            <a:spLocks noGrp="1"/>
          </p:cNvSpPr>
          <p:nvPr>
            <p:ph sz="half" idx="1"/>
          </p:nvPr>
        </p:nvSpPr>
        <p:spPr>
          <a:xfrm>
            <a:off x="913794" y="1815737"/>
            <a:ext cx="6466720" cy="3975463"/>
          </a:xfrm>
        </p:spPr>
        <p:txBody>
          <a:bodyPr>
            <a:normAutofit fontScale="92500"/>
          </a:bodyPr>
          <a:lstStyle/>
          <a:p>
            <a:r>
              <a:rPr lang="en-IE" dirty="0" smtClean="0"/>
              <a:t>Kathleen’s husband Tom Clarke was head of the Irish Republican Brotherhood who organised the Rising. Kathleen did not take part in the Rising because she was Tom’s ‘ghost’ – he gave her secret IRB information and money in case he didn’t survive the rebellion. </a:t>
            </a:r>
          </a:p>
          <a:p>
            <a:r>
              <a:rPr lang="en-IE" dirty="0" smtClean="0"/>
              <a:t>Kathleen’s husband Tom and her brother Edward (Ned) Daly were both executed after the Rising. Kathleen was pregnant and lost her baby shortly after.</a:t>
            </a:r>
          </a:p>
          <a:p>
            <a:r>
              <a:rPr lang="en-IE" dirty="0" smtClean="0"/>
              <a:t>After the Rising Kathleen hired a young man named Michael Collins to take charge of the IRB money.  </a:t>
            </a:r>
            <a:endParaRPr lang="en-IE" dirty="0"/>
          </a:p>
        </p:txBody>
      </p:sp>
      <p:pic>
        <p:nvPicPr>
          <p:cNvPr id="5" name="Content Placeholder 4" descr="https://collinsassassination.files.wordpress.com/2014/03/kclarke.jpg?w=474"/>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615646" y="1935921"/>
            <a:ext cx="3249952" cy="3444912"/>
          </a:xfrm>
          <a:prstGeom prst="rect">
            <a:avLst/>
          </a:prstGeom>
          <a:noFill/>
          <a:ln>
            <a:noFill/>
          </a:ln>
        </p:spPr>
      </p:pic>
    </p:spTree>
    <p:extLst>
      <p:ext uri="{BB962C8B-B14F-4D97-AF65-F5344CB8AC3E}">
        <p14:creationId xmlns:p14="http://schemas.microsoft.com/office/powerpoint/2010/main" val="3911035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28600" lvl="0" indent="-228600">
              <a:lnSpc>
                <a:spcPct val="120000"/>
              </a:lnSpc>
              <a:spcBef>
                <a:spcPts val="1000"/>
              </a:spcBef>
            </a:pPr>
            <a:r>
              <a:rPr lang="en-IE" b="0" cap="none" dirty="0" smtClean="0">
                <a:solidFill>
                  <a:prstClr val="white"/>
                </a:solidFill>
                <a:effectLst>
                  <a:outerShdw blurRad="50800" dist="38100" dir="2700000" algn="tl" rotWithShape="0">
                    <a:srgbClr val="000000">
                      <a:alpha val="48000"/>
                    </a:srgbClr>
                  </a:outerShdw>
                </a:effectLst>
                <a:latin typeface="Rockwell" panose="02060603020205020403"/>
                <a:ea typeface="+mn-ea"/>
                <a:cs typeface="+mn-cs"/>
              </a:rPr>
              <a:t/>
            </a:r>
            <a:br>
              <a:rPr lang="en-IE" b="0" cap="none" dirty="0" smtClean="0">
                <a:solidFill>
                  <a:prstClr val="white"/>
                </a:solidFill>
                <a:effectLst>
                  <a:outerShdw blurRad="50800" dist="38100" dir="2700000" algn="tl" rotWithShape="0">
                    <a:srgbClr val="000000">
                      <a:alpha val="48000"/>
                    </a:srgbClr>
                  </a:outerShdw>
                </a:effectLst>
                <a:latin typeface="Rockwell" panose="02060603020205020403"/>
                <a:ea typeface="+mn-ea"/>
                <a:cs typeface="+mn-cs"/>
              </a:rPr>
            </a:br>
            <a:r>
              <a:rPr lang="en-IE" sz="3800" cap="none" dirty="0" smtClean="0">
                <a:solidFill>
                  <a:prstClr val="white"/>
                </a:solidFill>
                <a:effectLst>
                  <a:outerShdw blurRad="50800" dist="38100" dir="2700000" algn="tl" rotWithShape="0">
                    <a:srgbClr val="000000">
                      <a:alpha val="48000"/>
                    </a:srgbClr>
                  </a:outerShdw>
                </a:effectLst>
                <a:latin typeface="Rockwell" panose="02060603020205020403"/>
                <a:ea typeface="+mn-ea"/>
                <a:cs typeface="+mn-cs"/>
              </a:rPr>
              <a:t>Hanna </a:t>
            </a:r>
            <a:r>
              <a:rPr lang="en-IE" sz="3800" cap="none" dirty="0">
                <a:solidFill>
                  <a:prstClr val="white"/>
                </a:solidFill>
                <a:effectLst>
                  <a:outerShdw blurRad="50800" dist="38100" dir="2700000" algn="tl" rotWithShape="0">
                    <a:srgbClr val="000000">
                      <a:alpha val="48000"/>
                    </a:srgbClr>
                  </a:outerShdw>
                </a:effectLst>
                <a:latin typeface="Rockwell" panose="02060603020205020403"/>
                <a:ea typeface="+mn-ea"/>
                <a:cs typeface="+mn-cs"/>
              </a:rPr>
              <a:t>Sheehy Skeffington</a:t>
            </a:r>
            <a:r>
              <a:rPr lang="en-IE" sz="2000" b="0" cap="none" dirty="0">
                <a:solidFill>
                  <a:prstClr val="white"/>
                </a:solidFill>
                <a:effectLst>
                  <a:outerShdw blurRad="50800" dist="38100" dir="2700000" algn="tl" rotWithShape="0">
                    <a:srgbClr val="000000">
                      <a:alpha val="48000"/>
                    </a:srgbClr>
                  </a:outerShdw>
                </a:effectLst>
                <a:latin typeface="Rockwell" panose="02060603020205020403"/>
                <a:ea typeface="+mn-ea"/>
                <a:cs typeface="+mn-cs"/>
              </a:rPr>
              <a:t/>
            </a:r>
            <a:br>
              <a:rPr lang="en-IE" sz="2000" b="0" cap="none" dirty="0">
                <a:solidFill>
                  <a:prstClr val="white"/>
                </a:solidFill>
                <a:effectLst>
                  <a:outerShdw blurRad="50800" dist="38100" dir="2700000" algn="tl" rotWithShape="0">
                    <a:srgbClr val="000000">
                      <a:alpha val="48000"/>
                    </a:srgbClr>
                  </a:outerShdw>
                </a:effectLst>
                <a:latin typeface="Rockwell" panose="02060603020205020403"/>
                <a:ea typeface="+mn-ea"/>
                <a:cs typeface="+mn-cs"/>
              </a:rPr>
            </a:br>
            <a:endParaRPr lang="en-IE" dirty="0"/>
          </a:p>
        </p:txBody>
      </p:sp>
      <p:sp>
        <p:nvSpPr>
          <p:cNvPr id="4" name="Content Placeholder 3"/>
          <p:cNvSpPr>
            <a:spLocks noGrp="1"/>
          </p:cNvSpPr>
          <p:nvPr>
            <p:ph sz="half" idx="2"/>
          </p:nvPr>
        </p:nvSpPr>
        <p:spPr>
          <a:xfrm>
            <a:off x="4572000" y="1887552"/>
            <a:ext cx="6630240" cy="3855280"/>
          </a:xfrm>
        </p:spPr>
        <p:txBody>
          <a:bodyPr>
            <a:normAutofit lnSpcReduction="10000"/>
          </a:bodyPr>
          <a:lstStyle/>
          <a:p>
            <a:r>
              <a:rPr lang="en-IE" dirty="0" smtClean="0"/>
              <a:t>Hanna </a:t>
            </a:r>
            <a:r>
              <a:rPr lang="en-IE" dirty="0"/>
              <a:t>Sheehy Skeffington and her husband Francis were pacifists. This meant they did not believe in violence, so neither of them </a:t>
            </a:r>
            <a:r>
              <a:rPr lang="en-IE" dirty="0" smtClean="0"/>
              <a:t>took part </a:t>
            </a:r>
            <a:r>
              <a:rPr lang="en-IE" dirty="0"/>
              <a:t>in the Rising</a:t>
            </a:r>
            <a:r>
              <a:rPr lang="en-IE" dirty="0" smtClean="0"/>
              <a:t>.</a:t>
            </a:r>
          </a:p>
          <a:p>
            <a:r>
              <a:rPr lang="en-IE" dirty="0" smtClean="0"/>
              <a:t>Hanna dropped tins of soup and salmon in to </a:t>
            </a:r>
            <a:r>
              <a:rPr lang="en-IE" dirty="0"/>
              <a:t>the hungry rebels in the </a:t>
            </a:r>
            <a:r>
              <a:rPr lang="en-IE" dirty="0" smtClean="0"/>
              <a:t>RCSI. </a:t>
            </a:r>
          </a:p>
          <a:p>
            <a:r>
              <a:rPr lang="en-IE" dirty="0" smtClean="0"/>
              <a:t>Francis </a:t>
            </a:r>
            <a:r>
              <a:rPr lang="en-IE" dirty="0"/>
              <a:t>tried to stop the looting which had broken out in the city. He was arrested and killed for no </a:t>
            </a:r>
            <a:r>
              <a:rPr lang="en-IE" dirty="0" smtClean="0"/>
              <a:t>reason in Portobello Barracks. Hanna went to the US on a speaking tour in 1917 to highlight the injustice of his killing by the British Army.</a:t>
            </a:r>
            <a:endParaRPr lang="en-IE" dirty="0"/>
          </a:p>
          <a:p>
            <a:endParaRPr lang="en-IE" dirty="0"/>
          </a:p>
        </p:txBody>
      </p:sp>
      <p:pic>
        <p:nvPicPr>
          <p:cNvPr id="1026" name="Picture 2" descr="http://multitext.ucc.ie/images/thumbnails/763.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58982" y="1935921"/>
            <a:ext cx="2756263" cy="3758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697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cap="none" dirty="0" smtClean="0"/>
              <a:t>Aftermath</a:t>
            </a:r>
            <a:endParaRPr lang="en-IE" cap="none" dirty="0"/>
          </a:p>
        </p:txBody>
      </p:sp>
      <p:sp>
        <p:nvSpPr>
          <p:cNvPr id="3" name="Content Placeholder 2"/>
          <p:cNvSpPr>
            <a:spLocks noGrp="1"/>
          </p:cNvSpPr>
          <p:nvPr>
            <p:ph sz="half" idx="1"/>
          </p:nvPr>
        </p:nvSpPr>
        <p:spPr>
          <a:xfrm>
            <a:off x="913795" y="1698171"/>
            <a:ext cx="10463954" cy="4093029"/>
          </a:xfrm>
        </p:spPr>
        <p:txBody>
          <a:bodyPr>
            <a:normAutofit fontScale="92500"/>
          </a:bodyPr>
          <a:lstStyle/>
          <a:p>
            <a:r>
              <a:rPr lang="en-IE" sz="2200" dirty="0" smtClean="0"/>
              <a:t>77 women were arrested after the Rising and taken to Richmond Barracks in Inchicore</a:t>
            </a:r>
          </a:p>
          <a:p>
            <a:r>
              <a:rPr lang="en-IE" sz="2200" dirty="0" smtClean="0"/>
              <a:t>Many were then transferred to Kilmainham Gaol, where Countess Markievicz was the only prisoner held in solitary confinement because of her high profile role in the Rising. </a:t>
            </a:r>
          </a:p>
          <a:p>
            <a:r>
              <a:rPr lang="en-IE" sz="2200" dirty="0" smtClean="0"/>
              <a:t>On 8</a:t>
            </a:r>
            <a:r>
              <a:rPr lang="en-IE" sz="2200" baseline="30000" dirty="0" smtClean="0"/>
              <a:t>th</a:t>
            </a:r>
            <a:r>
              <a:rPr lang="en-IE" sz="2200" dirty="0" smtClean="0"/>
              <a:t> May 1916, all of the women were released except the 12 women the authorities considered most dangerous (including Molony, Lynn and Markievicz).</a:t>
            </a:r>
          </a:p>
          <a:p>
            <a:r>
              <a:rPr lang="en-IE" sz="2200" dirty="0"/>
              <a:t>W</a:t>
            </a:r>
            <a:r>
              <a:rPr lang="en-IE" sz="2200" dirty="0" smtClean="0"/>
              <a:t>omen played an important role after the 1916 Rising, as many of the men were in jail and 16 had been executed. Cumann na mBan became a more important and more active organisation after the 1916 Rising.</a:t>
            </a:r>
          </a:p>
          <a:p>
            <a:endParaRPr lang="en-IE" dirty="0"/>
          </a:p>
        </p:txBody>
      </p:sp>
    </p:spTree>
    <p:extLst>
      <p:ext uri="{BB962C8B-B14F-4D97-AF65-F5344CB8AC3E}">
        <p14:creationId xmlns:p14="http://schemas.microsoft.com/office/powerpoint/2010/main" val="748273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cap="none" dirty="0" smtClean="0">
                <a:solidFill>
                  <a:srgbClr val="00B0F0"/>
                </a:solidFill>
              </a:rPr>
              <a:t>Did you know?</a:t>
            </a:r>
            <a:endParaRPr lang="en-IE" cap="none" dirty="0">
              <a:solidFill>
                <a:srgbClr val="00B0F0"/>
              </a:solidFill>
            </a:endParaRPr>
          </a:p>
        </p:txBody>
      </p:sp>
      <p:sp>
        <p:nvSpPr>
          <p:cNvPr id="3" name="Content Placeholder 2"/>
          <p:cNvSpPr>
            <a:spLocks noGrp="1"/>
          </p:cNvSpPr>
          <p:nvPr>
            <p:ph sz="half" idx="1"/>
          </p:nvPr>
        </p:nvSpPr>
        <p:spPr>
          <a:xfrm>
            <a:off x="913795" y="1941803"/>
            <a:ext cx="5106004" cy="3702881"/>
          </a:xfrm>
        </p:spPr>
        <p:txBody>
          <a:bodyPr>
            <a:normAutofit fontScale="92500" lnSpcReduction="10000"/>
          </a:bodyPr>
          <a:lstStyle/>
          <a:p>
            <a:r>
              <a:rPr lang="en-IE" dirty="0" smtClean="0">
                <a:solidFill>
                  <a:srgbClr val="00B0F0"/>
                </a:solidFill>
              </a:rPr>
              <a:t>Nellie </a:t>
            </a:r>
            <a:r>
              <a:rPr lang="en-IE" dirty="0">
                <a:solidFill>
                  <a:srgbClr val="00B0F0"/>
                </a:solidFill>
              </a:rPr>
              <a:t>Gifford collected a large number of artefacts, </a:t>
            </a:r>
            <a:r>
              <a:rPr lang="en-IE" dirty="0" smtClean="0">
                <a:solidFill>
                  <a:srgbClr val="00B0F0"/>
                </a:solidFill>
              </a:rPr>
              <a:t>documents</a:t>
            </a:r>
            <a:r>
              <a:rPr lang="en-IE" dirty="0">
                <a:solidFill>
                  <a:srgbClr val="00B0F0"/>
                </a:solidFill>
              </a:rPr>
              <a:t> </a:t>
            </a:r>
            <a:r>
              <a:rPr lang="en-IE" dirty="0" smtClean="0">
                <a:solidFill>
                  <a:srgbClr val="00B0F0"/>
                </a:solidFill>
              </a:rPr>
              <a:t>and photos </a:t>
            </a:r>
            <a:r>
              <a:rPr lang="en-IE" dirty="0">
                <a:solidFill>
                  <a:srgbClr val="00B0F0"/>
                </a:solidFill>
              </a:rPr>
              <a:t>from the Rising which form a large part of the National Museum of Ireland’s </a:t>
            </a:r>
            <a:r>
              <a:rPr lang="en-IE" dirty="0" smtClean="0">
                <a:solidFill>
                  <a:srgbClr val="00B0F0"/>
                </a:solidFill>
              </a:rPr>
              <a:t>1916 collection today.</a:t>
            </a:r>
          </a:p>
          <a:p>
            <a:pPr marL="0" indent="0">
              <a:buNone/>
            </a:pPr>
            <a:endParaRPr lang="en-IE" dirty="0" smtClean="0">
              <a:solidFill>
                <a:srgbClr val="00B0F0"/>
              </a:solidFill>
            </a:endParaRPr>
          </a:p>
          <a:p>
            <a:r>
              <a:rPr lang="en-IE" dirty="0" smtClean="0">
                <a:solidFill>
                  <a:srgbClr val="00B0F0"/>
                </a:solidFill>
              </a:rPr>
              <a:t>Nellie’s sister Grace Gifford married Joseph Plunkett in a ceremony in the small chapel in Kilmainham Gaol only hours before he was executed.</a:t>
            </a:r>
            <a:endParaRPr lang="en-IE" dirty="0">
              <a:solidFill>
                <a:srgbClr val="00B0F0"/>
              </a:solidFill>
            </a:endParaRPr>
          </a:p>
          <a:p>
            <a:endParaRPr lang="en-IE" dirty="0"/>
          </a:p>
        </p:txBody>
      </p:sp>
      <p:sp>
        <p:nvSpPr>
          <p:cNvPr id="4" name="Content Placeholder 3"/>
          <p:cNvSpPr>
            <a:spLocks noGrp="1"/>
          </p:cNvSpPr>
          <p:nvPr>
            <p:ph sz="half" idx="2"/>
          </p:nvPr>
        </p:nvSpPr>
        <p:spPr>
          <a:xfrm>
            <a:off x="6173402" y="1894553"/>
            <a:ext cx="5094154" cy="4090412"/>
          </a:xfrm>
        </p:spPr>
        <p:txBody>
          <a:bodyPr>
            <a:normAutofit fontScale="92500" lnSpcReduction="10000"/>
          </a:bodyPr>
          <a:lstStyle/>
          <a:p>
            <a:r>
              <a:rPr lang="en-IE" dirty="0" smtClean="0">
                <a:solidFill>
                  <a:srgbClr val="00B0F0"/>
                </a:solidFill>
              </a:rPr>
              <a:t>Eamon de Valera (later Taoiseach and President of Ireland) as commandant of Boland’s Mills, was the only leader who refused to allow any women in </a:t>
            </a:r>
            <a:r>
              <a:rPr lang="en-IE" dirty="0">
                <a:solidFill>
                  <a:srgbClr val="00B0F0"/>
                </a:solidFill>
              </a:rPr>
              <a:t>a</a:t>
            </a:r>
            <a:r>
              <a:rPr lang="en-IE" dirty="0" smtClean="0">
                <a:solidFill>
                  <a:srgbClr val="00B0F0"/>
                </a:solidFill>
              </a:rPr>
              <a:t> garrison during the Rising.</a:t>
            </a:r>
          </a:p>
          <a:p>
            <a:pPr marL="0" indent="0">
              <a:buNone/>
            </a:pPr>
            <a:endParaRPr lang="en-IE" dirty="0" smtClean="0">
              <a:solidFill>
                <a:srgbClr val="00B0F0"/>
              </a:solidFill>
            </a:endParaRPr>
          </a:p>
          <a:p>
            <a:r>
              <a:rPr lang="en-IE" dirty="0" smtClean="0">
                <a:solidFill>
                  <a:srgbClr val="00B0F0"/>
                </a:solidFill>
              </a:rPr>
              <a:t> The ‘separation women’, those who were angry that their money was cut off during the Rising made fun of Countess Markievicz as she marched to Kilmainham Gaol – because she was wearing trousers!</a:t>
            </a:r>
            <a:endParaRPr lang="en-IE" dirty="0">
              <a:solidFill>
                <a:srgbClr val="00B0F0"/>
              </a:solidFill>
            </a:endParaRPr>
          </a:p>
        </p:txBody>
      </p:sp>
    </p:spTree>
    <p:extLst>
      <p:ext uri="{BB962C8B-B14F-4D97-AF65-F5344CB8AC3E}">
        <p14:creationId xmlns:p14="http://schemas.microsoft.com/office/powerpoint/2010/main" val="349883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cap="none" dirty="0" smtClean="0"/>
              <a:t>Further links </a:t>
            </a:r>
            <a:endParaRPr lang="en-IE" cap="none" dirty="0"/>
          </a:p>
        </p:txBody>
      </p:sp>
      <p:sp>
        <p:nvSpPr>
          <p:cNvPr id="3" name="Content Placeholder 2"/>
          <p:cNvSpPr>
            <a:spLocks noGrp="1"/>
          </p:cNvSpPr>
          <p:nvPr>
            <p:ph idx="1"/>
          </p:nvPr>
        </p:nvSpPr>
        <p:spPr>
          <a:xfrm>
            <a:off x="2965268" y="1935921"/>
            <a:ext cx="6544492" cy="3695136"/>
          </a:xfrm>
        </p:spPr>
        <p:txBody>
          <a:bodyPr/>
          <a:lstStyle/>
          <a:p>
            <a:r>
              <a:rPr lang="en-IE" dirty="0" smtClean="0">
                <a:hlinkClick r:id="rId2"/>
              </a:rPr>
              <a:t> </a:t>
            </a:r>
            <a:r>
              <a:rPr lang="en-IE" dirty="0" smtClean="0">
                <a:effectLst/>
                <a:hlinkClick r:id="rId2"/>
              </a:rPr>
              <a:t>Rosie Hackett ballad </a:t>
            </a:r>
          </a:p>
          <a:p>
            <a:pPr marL="0" indent="0">
              <a:buNone/>
            </a:pPr>
            <a:r>
              <a:rPr lang="en-IE" dirty="0" smtClean="0">
                <a:hlinkClick r:id="rId2"/>
              </a:rPr>
              <a:t> https</a:t>
            </a:r>
            <a:r>
              <a:rPr lang="en-IE" dirty="0">
                <a:hlinkClick r:id="rId2"/>
              </a:rPr>
              <a:t>://</a:t>
            </a:r>
            <a:r>
              <a:rPr lang="en-IE" dirty="0" smtClean="0">
                <a:hlinkClick r:id="rId2"/>
              </a:rPr>
              <a:t>www.youtube.com/watch?v=TxqEGPBPxKA</a:t>
            </a:r>
            <a:endParaRPr lang="en-IE" dirty="0"/>
          </a:p>
          <a:p>
            <a:pPr marL="0" indent="0">
              <a:buNone/>
            </a:pPr>
            <a:endParaRPr lang="en-IE" dirty="0" smtClean="0"/>
          </a:p>
          <a:p>
            <a:r>
              <a:rPr lang="en-IE" dirty="0">
                <a:hlinkClick r:id="rId3"/>
              </a:rPr>
              <a:t>http://</a:t>
            </a:r>
            <a:r>
              <a:rPr lang="en-IE" dirty="0" smtClean="0">
                <a:hlinkClick r:id="rId3"/>
              </a:rPr>
              <a:t>www.richmondbarracks.ie/women-1916</a:t>
            </a:r>
            <a:r>
              <a:rPr lang="en-IE" dirty="0"/>
              <a:t> </a:t>
            </a:r>
          </a:p>
        </p:txBody>
      </p:sp>
    </p:spTree>
    <p:extLst>
      <p:ext uri="{BB962C8B-B14F-4D97-AF65-F5344CB8AC3E}">
        <p14:creationId xmlns:p14="http://schemas.microsoft.com/office/powerpoint/2010/main" val="3975543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docProps/app.xml><?xml version="1.0" encoding="utf-8"?>
<Properties xmlns="http://schemas.openxmlformats.org/officeDocument/2006/extended-properties" xmlns:vt="http://schemas.openxmlformats.org/officeDocument/2006/docPropsVTypes">
  <Template>TM04033921[[fn=Damask]]</Template>
  <TotalTime>315</TotalTime>
  <Words>1595</Words>
  <Application>Microsoft Office PowerPoint</Application>
  <PresentationFormat>Widescreen</PresentationFormat>
  <Paragraphs>85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Bookman Old Style</vt:lpstr>
      <vt:lpstr>Rockwell</vt:lpstr>
      <vt:lpstr>Damask</vt:lpstr>
      <vt:lpstr>Women and the 1916 Rising</vt:lpstr>
      <vt:lpstr>Who?            Where?</vt:lpstr>
      <vt:lpstr>What role did women play in the Easter Rising?</vt:lpstr>
      <vt:lpstr>First Aid</vt:lpstr>
      <vt:lpstr>Food</vt:lpstr>
      <vt:lpstr>So, who were some of the women who took part in the  Easter Rising?</vt:lpstr>
      <vt:lpstr>Countess Markievicz</vt:lpstr>
      <vt:lpstr>Rosie Hackett</vt:lpstr>
      <vt:lpstr>Margaret Skinnider</vt:lpstr>
      <vt:lpstr>Dr. Kathleen Lynn</vt:lpstr>
      <vt:lpstr>Helena Molony</vt:lpstr>
      <vt:lpstr>Elizabeth O’ Farrell</vt:lpstr>
      <vt:lpstr>Easter Widows</vt:lpstr>
      <vt:lpstr>Kathleen Clarke </vt:lpstr>
      <vt:lpstr> Hanna Sheehy Skeffington </vt:lpstr>
      <vt:lpstr>Aftermath</vt:lpstr>
      <vt:lpstr>Did you know?</vt:lpstr>
      <vt:lpstr>Further links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of the 1916 Rising</dc:title>
  <dc:creator>Niamh Murray</dc:creator>
  <cp:lastModifiedBy>Emer Ní Chéidigh</cp:lastModifiedBy>
  <cp:revision>34</cp:revision>
  <dcterms:created xsi:type="dcterms:W3CDTF">2016-01-11T19:40:46Z</dcterms:created>
  <dcterms:modified xsi:type="dcterms:W3CDTF">2017-07-19T14:46:41Z</dcterms:modified>
  <cp:contentStatus/>
</cp:coreProperties>
</file>