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Default Extension="fntdata" ContentType="application/x-fontdata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Amatic SC"/>
      <p:regular r:id="rId9"/>
      <p:bold r:id="rId10"/>
    </p:embeddedFont>
    <p:embeddedFont>
      <p:font typeface="Source Code Pro"/>
      <p:regular r:id="rId11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104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font" Target="fonts/font3.fntdata"/><Relationship Id="rId12" Type="http://schemas.openxmlformats.org/officeDocument/2006/relationships/font" Target="fonts/font4.fntdata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font" Target="fonts/font1.fntdata"/><Relationship Id="rId10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599" cy="26903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8000"/>
            </a:lvl1pPr>
            <a:lvl2pPr lvl="1" algn="ctr">
              <a:spcBef>
                <a:spcPts val="0"/>
              </a:spcBef>
              <a:buSzPct val="100000"/>
              <a:defRPr sz="8000"/>
            </a:lvl2pPr>
            <a:lvl3pPr lvl="2" algn="ctr">
              <a:spcBef>
                <a:spcPts val="0"/>
              </a:spcBef>
              <a:buSzPct val="100000"/>
              <a:defRPr sz="8000"/>
            </a:lvl3pPr>
            <a:lvl4pPr lvl="3" algn="ctr">
              <a:spcBef>
                <a:spcPts val="0"/>
              </a:spcBef>
              <a:buSzPct val="100000"/>
              <a:defRPr sz="8000"/>
            </a:lvl4pPr>
            <a:lvl5pPr lvl="4" algn="ctr">
              <a:spcBef>
                <a:spcPts val="0"/>
              </a:spcBef>
              <a:buSzPct val="100000"/>
              <a:defRPr sz="8000"/>
            </a:lvl5pPr>
            <a:lvl6pPr lvl="5" algn="ctr">
              <a:spcBef>
                <a:spcPts val="0"/>
              </a:spcBef>
              <a:buSzPct val="100000"/>
              <a:defRPr sz="8000"/>
            </a:lvl6pPr>
            <a:lvl7pPr lvl="6" algn="ctr">
              <a:spcBef>
                <a:spcPts val="0"/>
              </a:spcBef>
              <a:buSzPct val="100000"/>
              <a:defRPr sz="8000"/>
            </a:lvl7pPr>
            <a:lvl8pPr lvl="7" algn="ctr">
              <a:spcBef>
                <a:spcPts val="0"/>
              </a:spcBef>
              <a:buSzPct val="100000"/>
              <a:defRPr sz="8000"/>
            </a:lvl8pPr>
            <a:lvl9pPr lvl="8" algn="ctr">
              <a:spcBef>
                <a:spcPts val="0"/>
              </a:spcBef>
              <a:buSzPct val="100000"/>
              <a:defRPr sz="80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599" cy="706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499" cy="3538499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599" cy="3340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4000"/>
            </a:lvl1pPr>
            <a:lvl2pPr lvl="1">
              <a:spcBef>
                <a:spcPts val="0"/>
              </a:spcBef>
              <a:buSzPct val="100000"/>
              <a:defRPr sz="4000"/>
            </a:lvl2pPr>
            <a:lvl3pPr lvl="2">
              <a:spcBef>
                <a:spcPts val="0"/>
              </a:spcBef>
              <a:buSzPct val="100000"/>
              <a:defRPr sz="4000"/>
            </a:lvl3pPr>
            <a:lvl4pPr lvl="3">
              <a:spcBef>
                <a:spcPts val="0"/>
              </a:spcBef>
              <a:buSzPct val="100000"/>
              <a:defRPr sz="4000"/>
            </a:lvl4pPr>
            <a:lvl5pPr lvl="4">
              <a:spcBef>
                <a:spcPts val="0"/>
              </a:spcBef>
              <a:buSzPct val="100000"/>
              <a:defRPr sz="4000"/>
            </a:lvl5pPr>
            <a:lvl6pPr lvl="5">
              <a:spcBef>
                <a:spcPts val="0"/>
              </a:spcBef>
              <a:buSzPct val="100000"/>
              <a:defRPr sz="4000"/>
            </a:lvl6pPr>
            <a:lvl7pPr lvl="6">
              <a:spcBef>
                <a:spcPts val="0"/>
              </a:spcBef>
              <a:buSzPct val="100000"/>
              <a:defRPr sz="4000"/>
            </a:lvl7pPr>
            <a:lvl8pPr lvl="7">
              <a:spcBef>
                <a:spcPts val="0"/>
              </a:spcBef>
              <a:buSzPct val="100000"/>
              <a:defRPr sz="4000"/>
            </a:lvl8pPr>
            <a:lvl9pPr lvl="8">
              <a:spcBef>
                <a:spcPts val="0"/>
              </a:spcBef>
              <a:buSzPct val="100000"/>
              <a:defRPr sz="40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One column 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Main 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Section title and 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4572000" y="-25"/>
            <a:ext cx="4572000" cy="51434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38" name="Shape 3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199" cy="1710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400"/>
            </a:lvl1pPr>
            <a:lvl2pPr lvl="1" algn="ctr">
              <a:spcBef>
                <a:spcPts val="0"/>
              </a:spcBef>
              <a:buSzPct val="100000"/>
              <a:defRPr sz="5400"/>
            </a:lvl2pPr>
            <a:lvl3pPr lvl="2" algn="ctr">
              <a:spcBef>
                <a:spcPts val="0"/>
              </a:spcBef>
              <a:buSzPct val="100000"/>
              <a:defRPr sz="5400"/>
            </a:lvl3pPr>
            <a:lvl4pPr lvl="3" algn="ctr">
              <a:spcBef>
                <a:spcPts val="0"/>
              </a:spcBef>
              <a:buSzPct val="100000"/>
              <a:defRPr sz="5400"/>
            </a:lvl4pPr>
            <a:lvl5pPr lvl="4" algn="ctr">
              <a:spcBef>
                <a:spcPts val="0"/>
              </a:spcBef>
              <a:buSzPct val="100000"/>
              <a:defRPr sz="5400"/>
            </a:lvl5pPr>
            <a:lvl6pPr lvl="5" algn="ctr">
              <a:spcBef>
                <a:spcPts val="0"/>
              </a:spcBef>
              <a:buSzPct val="100000"/>
              <a:defRPr sz="5400"/>
            </a:lvl6pPr>
            <a:lvl7pPr lvl="6" algn="ctr">
              <a:spcBef>
                <a:spcPts val="0"/>
              </a:spcBef>
              <a:buSzPct val="100000"/>
              <a:defRPr sz="5400"/>
            </a:lvl7pPr>
            <a:lvl8pPr lvl="7" algn="ctr">
              <a:spcBef>
                <a:spcPts val="0"/>
              </a:spcBef>
              <a:buSzPct val="100000"/>
              <a:defRPr sz="5400"/>
            </a:lvl8pPr>
            <a:lvl9pPr lvl="8" algn="ctr">
              <a:spcBef>
                <a:spcPts val="0"/>
              </a:spcBef>
              <a:buSzPct val="100000"/>
              <a:defRPr sz="5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265500" y="2845222"/>
            <a:ext cx="4045199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1240275"/>
            <a:ext cx="8520599" cy="1981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599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599" cy="334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Source Code Pro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be.com/v/_i2BaVxa43U" TargetMode="External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hyperlink" Target="http://youtube.com/v/SgkX7ryuuEs" TargetMode="External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hyperlink" Target="https://www.truetube.co.uk/film/my-faith-eid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Shape 56" descr="image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Shape 57"/>
          <p:cNvSpPr txBox="1">
            <a:spLocks noGrp="1"/>
          </p:cNvSpPr>
          <p:nvPr>
            <p:ph type="ctrTitle"/>
          </p:nvPr>
        </p:nvSpPr>
        <p:spPr>
          <a:xfrm>
            <a:off x="341225" y="694150"/>
            <a:ext cx="8520599" cy="26903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500">
                <a:solidFill>
                  <a:srgbClr val="00FFFF"/>
                </a:solidFill>
              </a:rPr>
              <a:t>    </a:t>
            </a:r>
          </a:p>
          <a:p>
            <a:pPr lvl="0">
              <a:spcBef>
                <a:spcPts val="0"/>
              </a:spcBef>
              <a:buNone/>
            </a:pPr>
            <a:r>
              <a:rPr lang="en" sz="8700">
                <a:solidFill>
                  <a:srgbClr val="00FFFF"/>
                </a:solidFill>
              </a:rPr>
              <a:t>Ramadan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subTitle" idx="1"/>
          </p:nvPr>
        </p:nvSpPr>
        <p:spPr>
          <a:xfrm>
            <a:off x="311700" y="4158850"/>
            <a:ext cx="8520599" cy="706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chemeClr val="lt1"/>
                </a:solidFill>
              </a:rPr>
              <a:t>Sawm (Fasting)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lt1"/>
                </a:solidFill>
              </a:rPr>
              <a:t>The 4th Pillar of Islam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6218" y="4912668"/>
            <a:ext cx="16877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@</a:t>
            </a:r>
            <a:r>
              <a:rPr lang="en-US" sz="900" dirty="0" err="1" smtClean="0">
                <a:solidFill>
                  <a:schemeClr val="bg1"/>
                </a:solidFill>
              </a:rPr>
              <a:t>MsKeleghanEducationBlog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Shape 63" descr="image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3644387" y="604350"/>
            <a:ext cx="85205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FF00"/>
                </a:solidFill>
              </a:rPr>
              <a:t>Ramadan is the most important month in 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FF00"/>
                </a:solidFill>
              </a:rPr>
              <a:t>the Islamic Calendar.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rgbClr val="FFFF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00FF"/>
                </a:solidFill>
              </a:rPr>
              <a:t>It is the 9th month of their Calendar. 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00FF"/>
                </a:solidFill>
              </a:rPr>
              <a:t>The Islamic Calendar is based on the 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00FF"/>
                </a:solidFill>
              </a:rPr>
              <a:t>phases of the moon. As a result it does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00FF"/>
                </a:solidFill>
              </a:rPr>
              <a:t>not start on the same day every year. 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5" name="Shape 65" descr="e4bca22381712593f50d79cc749839a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450" y="470125"/>
            <a:ext cx="2797024" cy="3934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456218" y="4912668"/>
            <a:ext cx="16877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@</a:t>
            </a:r>
            <a:r>
              <a:rPr lang="en-US" sz="900" dirty="0" err="1" smtClean="0">
                <a:solidFill>
                  <a:schemeClr val="bg1"/>
                </a:solidFill>
              </a:rPr>
              <a:t>MsKeleghanEducationBlog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20124D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Prophet Muhammad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311700" y="1412575"/>
            <a:ext cx="2807999" cy="3179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>
                <a:solidFill>
                  <a:srgbClr val="00FFFF"/>
                </a:solidFill>
              </a:rPr>
              <a:t>Ramadan is believed to happen around the time when the Prophet Muhammad was visited by the Angel Gabriel and was sent on his Night Journey. </a:t>
            </a:r>
          </a:p>
          <a:p>
            <a:pPr lvl="0">
              <a:spcBef>
                <a:spcPts val="0"/>
              </a:spcBef>
              <a:buNone/>
            </a:pPr>
            <a:r>
              <a:rPr lang="en" sz="1400">
                <a:solidFill>
                  <a:srgbClr val="00FFFF"/>
                </a:solidFill>
              </a:rPr>
              <a:t>After this he wrote the Quran. </a:t>
            </a:r>
          </a:p>
        </p:txBody>
      </p:sp>
      <p:pic>
        <p:nvPicPr>
          <p:cNvPr id="72" name="Shape 72" descr="images-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0925" y="2345975"/>
            <a:ext cx="1830550" cy="218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Shape 73" descr="images-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65075" y="2345962"/>
            <a:ext cx="2286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Shape 74" descr="images-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98112" y="555587"/>
            <a:ext cx="2867025" cy="15906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7456218" y="4912668"/>
            <a:ext cx="16877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@</a:t>
            </a:r>
            <a:r>
              <a:rPr lang="en-US" sz="900" dirty="0" err="1" smtClean="0">
                <a:solidFill>
                  <a:schemeClr val="bg1"/>
                </a:solidFill>
              </a:rPr>
              <a:t>MsKeleghanEducationBlog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Requires="p14">
      <p:transition spd="slow">
        <p14:prism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5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0000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255375" y="8954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From Sunrise to Sunset</a:t>
            </a:r>
          </a:p>
        </p:txBody>
      </p:sp>
      <p:sp>
        <p:nvSpPr>
          <p:cNvPr id="80" name="Shape 80">
            <a:hlinkClick r:id="rId3"/>
          </p:cNvPr>
          <p:cNvSpPr/>
          <p:nvPr/>
        </p:nvSpPr>
        <p:spPr>
          <a:xfrm>
            <a:off x="184950" y="354050"/>
            <a:ext cx="4781549" cy="3586149"/>
          </a:xfrm>
          <a:prstGeom prst="rect">
            <a:avLst/>
          </a:prstGeom>
          <a:blipFill>
            <a:blip r:embed="rId4">
              <a:alphaModFix amt="65000"/>
            </a:blip>
            <a:stretch>
              <a:fillRect/>
            </a:stretch>
          </a:blipFill>
          <a:ln>
            <a:noFill/>
          </a:ln>
        </p:spPr>
      </p:sp>
      <p:sp>
        <p:nvSpPr>
          <p:cNvPr id="81" name="Shape 81"/>
          <p:cNvSpPr txBox="1"/>
          <p:nvPr/>
        </p:nvSpPr>
        <p:spPr>
          <a:xfrm>
            <a:off x="5261225" y="354050"/>
            <a:ext cx="3182100" cy="66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FF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During Ramadan Muslims fast from Sunrise to Sunset.</a:t>
            </a:r>
          </a:p>
        </p:txBody>
      </p:sp>
      <p:sp>
        <p:nvSpPr>
          <p:cNvPr id="82" name="Shape 82"/>
          <p:cNvSpPr txBox="1"/>
          <p:nvPr/>
        </p:nvSpPr>
        <p:spPr>
          <a:xfrm>
            <a:off x="5324375" y="1687675"/>
            <a:ext cx="2952299" cy="91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E59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Only those who are healthy and at the right age are allowed to fast. 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5324375" y="3515150"/>
            <a:ext cx="3055799" cy="101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D313D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As well as giving up food and drink they also focus on being better people.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56218" y="4912668"/>
            <a:ext cx="16877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@</a:t>
            </a:r>
            <a:r>
              <a:rPr lang="en-US" sz="900" dirty="0" err="1" smtClean="0">
                <a:solidFill>
                  <a:schemeClr val="bg1"/>
                </a:solidFill>
              </a:rPr>
              <a:t>MsKeleghanEducationBlog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1" name="Shape 91" descr="image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Shape 92" descr="No food? No drink? No sex? That's what it's like during daylight hours of Ramadan. CNN's Dan Gilgoff explains.">
            <a:hlinkClick r:id="rId4"/>
          </p:cNvPr>
          <p:cNvSpPr/>
          <p:nvPr/>
        </p:nvSpPr>
        <p:spPr>
          <a:xfrm>
            <a:off x="1096225" y="435050"/>
            <a:ext cx="6568324" cy="4133825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3" name="Shape 93"/>
          <p:cNvSpPr txBox="1"/>
          <p:nvPr/>
        </p:nvSpPr>
        <p:spPr>
          <a:xfrm>
            <a:off x="1526037" y="4641900"/>
            <a:ext cx="5708699" cy="398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>
                <a:solidFill>
                  <a:schemeClr val="lt1"/>
                </a:solidFill>
              </a:rPr>
              <a:t>Answer Questions on Worksheet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Shape 98" descr="image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4400">
                <a:solidFill>
                  <a:srgbClr val="00FFFF"/>
                </a:solidFill>
              </a:rPr>
              <a:t>            EiD Al-Fitr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E599"/>
                </a:solidFill>
              </a:rPr>
              <a:t>Ramadan ends with a big celebration called Eid Al- Fitr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E599"/>
                </a:solidFill>
              </a:rPr>
              <a:t>In English it is The Feast of Fast-Breaking.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E599"/>
                </a:solidFill>
              </a:rPr>
              <a:t>It lasts for 3 days.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E599"/>
                </a:solidFill>
              </a:rPr>
              <a:t>Families and friends celebrate with a big feast and exchange gifts. 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2" name="Shape 102" descr="imgres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901650"/>
            <a:ext cx="3908925" cy="334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 descr="images-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5000" y="3904299"/>
            <a:ext cx="2453300" cy="1045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Shape 104"/>
          <p:cNvSpPr txBox="1"/>
          <p:nvPr/>
        </p:nvSpPr>
        <p:spPr>
          <a:xfrm>
            <a:off x="4812712" y="4473500"/>
            <a:ext cx="3948300" cy="21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lt1"/>
                </a:solidFill>
              </a:rPr>
              <a:t>Video Link: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https://www.truetube.co.uk/film/my-faith-eid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56218" y="4912668"/>
            <a:ext cx="16877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@</a:t>
            </a:r>
            <a:r>
              <a:rPr lang="en-US" sz="900" dirty="0" err="1" smtClean="0">
                <a:solidFill>
                  <a:schemeClr val="bg1"/>
                </a:solidFill>
              </a:rPr>
              <a:t>MsKeleghanEducationBlog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</Words>
  <Application>Microsoft Macintosh PowerPoint</Application>
  <PresentationFormat>On-screen Show (16:9)</PresentationFormat>
  <Paragraphs>30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Amatic SC</vt:lpstr>
      <vt:lpstr>Source Code Pro</vt:lpstr>
      <vt:lpstr>beach-day</vt:lpstr>
      <vt:lpstr>     Ramadan</vt:lpstr>
      <vt:lpstr>Slide 2</vt:lpstr>
      <vt:lpstr>Prophet Muhammad</vt:lpstr>
      <vt:lpstr>From Sunrise to Sunset</vt:lpstr>
      <vt:lpstr>Slide 5</vt:lpstr>
      <vt:lpstr>            EiD Al-Fitr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Ramadan</dc:title>
  <cp:lastModifiedBy>Heather keleghan</cp:lastModifiedBy>
  <cp:revision>1</cp:revision>
  <dcterms:created xsi:type="dcterms:W3CDTF">2016-06-27T08:55:43Z</dcterms:created>
  <dcterms:modified xsi:type="dcterms:W3CDTF">2016-06-27T08:57:15Z</dcterms:modified>
</cp:coreProperties>
</file>