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2" r:id="rId14"/>
    <p:sldId id="265" r:id="rId15"/>
    <p:sldId id="273" r:id="rId16"/>
    <p:sldId id="274" r:id="rId17"/>
    <p:sldId id="269" r:id="rId18"/>
    <p:sldId id="270"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68"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8" name="Footer Placeholder 7"/>
          <p:cNvSpPr>
            <a:spLocks noGrp="1"/>
          </p:cNvSpPr>
          <p:nvPr>
            <p:ph type="ftr" sz="quarter" idx="11"/>
          </p:nvPr>
        </p:nvSpPr>
        <p:spPr/>
        <p:txBody>
          <a:bodyPr/>
          <a:lstStyle>
            <a:extLst/>
          </a:lstStyle>
          <a:p>
            <a:endParaRPr lang="en-IE"/>
          </a:p>
        </p:txBody>
      </p:sp>
      <p:sp>
        <p:nvSpPr>
          <p:cNvPr id="11" name="Slide Number Placeholder 10"/>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6" name="Footer Placeholder 5"/>
          <p:cNvSpPr>
            <a:spLocks noGrp="1"/>
          </p:cNvSpPr>
          <p:nvPr>
            <p:ph type="ftr" sz="quarter" idx="11"/>
          </p:nvPr>
        </p:nvSpPr>
        <p:spPr/>
        <p:txBody>
          <a:bodyPr/>
          <a:lstStyle>
            <a:extLst/>
          </a:lstStyle>
          <a:p>
            <a:endParaRPr lang="en-IE"/>
          </a:p>
        </p:txBody>
      </p:sp>
      <p:sp>
        <p:nvSpPr>
          <p:cNvPr id="7" name="Slide Number Placeholder 6"/>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8" name="Footer Placeholder 7"/>
          <p:cNvSpPr>
            <a:spLocks noGrp="1"/>
          </p:cNvSpPr>
          <p:nvPr>
            <p:ph type="ftr" sz="quarter" idx="11"/>
          </p:nvPr>
        </p:nvSpPr>
        <p:spPr/>
        <p:txBody>
          <a:bodyPr/>
          <a:lstStyle>
            <a:extLst/>
          </a:lstStyle>
          <a:p>
            <a:endParaRPr lang="en-IE"/>
          </a:p>
        </p:txBody>
      </p:sp>
      <p:sp>
        <p:nvSpPr>
          <p:cNvPr id="9" name="Slide Number Placeholder 8"/>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4" name="Footer Placeholder 3"/>
          <p:cNvSpPr>
            <a:spLocks noGrp="1"/>
          </p:cNvSpPr>
          <p:nvPr>
            <p:ph type="ftr" sz="quarter" idx="11"/>
          </p:nvPr>
        </p:nvSpPr>
        <p:spPr/>
        <p:txBody>
          <a:bodyPr/>
          <a:lstStyle>
            <a:extLst/>
          </a:lstStyle>
          <a:p>
            <a:endParaRPr lang="en-IE"/>
          </a:p>
        </p:txBody>
      </p:sp>
      <p:sp>
        <p:nvSpPr>
          <p:cNvPr id="5" name="Slide Number Placeholder 4"/>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3" name="Footer Placeholder 2"/>
          <p:cNvSpPr>
            <a:spLocks noGrp="1"/>
          </p:cNvSpPr>
          <p:nvPr>
            <p:ph type="ftr" sz="quarter" idx="11"/>
          </p:nvPr>
        </p:nvSpPr>
        <p:spPr/>
        <p:txBody>
          <a:bodyPr/>
          <a:lstStyle>
            <a:extLst/>
          </a:lstStyle>
          <a:p>
            <a:endParaRPr lang="en-IE"/>
          </a:p>
        </p:txBody>
      </p:sp>
      <p:sp>
        <p:nvSpPr>
          <p:cNvPr id="4" name="Slide Number Placeholder 3"/>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6" name="Footer Placeholder 5"/>
          <p:cNvSpPr>
            <a:spLocks noGrp="1"/>
          </p:cNvSpPr>
          <p:nvPr>
            <p:ph type="ftr" sz="quarter" idx="11"/>
          </p:nvPr>
        </p:nvSpPr>
        <p:spPr/>
        <p:txBody>
          <a:bodyPr/>
          <a:lstStyle>
            <a:extLst/>
          </a:lstStyle>
          <a:p>
            <a:endParaRPr lang="en-IE"/>
          </a:p>
        </p:txBody>
      </p:sp>
      <p:sp>
        <p:nvSpPr>
          <p:cNvPr id="7" name="Slide Number Placeholder 6"/>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6" name="Footer Placeholder 5"/>
          <p:cNvSpPr>
            <a:spLocks noGrp="1"/>
          </p:cNvSpPr>
          <p:nvPr>
            <p:ph type="ftr" sz="quarter" idx="11"/>
          </p:nvPr>
        </p:nvSpPr>
        <p:spPr/>
        <p:txBody>
          <a:bodyPr/>
          <a:lstStyle>
            <a:extLst/>
          </a:lstStyle>
          <a:p>
            <a:endParaRPr lang="en-IE"/>
          </a:p>
        </p:txBody>
      </p:sp>
      <p:sp>
        <p:nvSpPr>
          <p:cNvPr id="7" name="Slide Number Placeholder 6"/>
          <p:cNvSpPr>
            <a:spLocks noGrp="1"/>
          </p:cNvSpPr>
          <p:nvPr>
            <p:ph type="sldNum" sz="quarter" idx="12"/>
          </p:nvPr>
        </p:nvSpPr>
        <p:spPr/>
        <p:txBody>
          <a:bodyPr/>
          <a:lstStyle>
            <a:extLst/>
          </a:lstStyle>
          <a:p>
            <a:fld id="{AB0038E5-19C2-45E0-8C32-4ACA5A948933}" type="slidenum">
              <a:rPr lang="en-IE" smtClean="0"/>
              <a:t>‹#›</a:t>
            </a:fld>
            <a:endParaRPr lang="en-IE"/>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1347BDE-6FB7-4323-93D1-97FDCE9045BB}" type="datetimeFigureOut">
              <a:rPr lang="en-US" smtClean="0"/>
              <a:t>1/18/2016</a:t>
            </a:fld>
            <a:endParaRPr lang="en-IE"/>
          </a:p>
        </p:txBody>
      </p:sp>
      <p:sp>
        <p:nvSpPr>
          <p:cNvPr id="5" name="Footer Placeholder 4"/>
          <p:cNvSpPr>
            <a:spLocks noGrp="1"/>
          </p:cNvSpPr>
          <p:nvPr>
            <p:ph type="ftr" sz="quarter" idx="11"/>
          </p:nvPr>
        </p:nvSpPr>
        <p:spPr/>
        <p:txBody>
          <a:bodyPr/>
          <a:lstStyle>
            <a:extLst/>
          </a:lstStyle>
          <a:p>
            <a:endParaRPr lang="en-IE"/>
          </a:p>
        </p:txBody>
      </p:sp>
      <p:sp>
        <p:nvSpPr>
          <p:cNvPr id="6" name="Slide Number Placeholder 5"/>
          <p:cNvSpPr>
            <a:spLocks noGrp="1"/>
          </p:cNvSpPr>
          <p:nvPr>
            <p:ph type="sldNum" sz="quarter" idx="12"/>
          </p:nvPr>
        </p:nvSpPr>
        <p:spPr/>
        <p:txBody>
          <a:bodyPr/>
          <a:lstStyle>
            <a:extLst/>
          </a:lstStyle>
          <a:p>
            <a:fld id="{AB0038E5-19C2-45E0-8C32-4ACA5A948933}" type="slidenum">
              <a:rPr lang="en-IE" smtClean="0"/>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1347BDE-6FB7-4323-93D1-97FDCE9045BB}" type="datetimeFigureOut">
              <a:rPr lang="en-US" smtClean="0"/>
              <a:t>1/18/2016</a:t>
            </a:fld>
            <a:endParaRPr lang="en-IE"/>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IE"/>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B0038E5-19C2-45E0-8C32-4ACA5A948933}" type="slidenum">
              <a:rPr lang="en-IE" smtClean="0"/>
              <a:t>‹#›</a:t>
            </a:fld>
            <a:endParaRPr lang="en-IE"/>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bbc.co.uk/education/topics/z87tn39/resources/1"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www.bbc.co.uk/guides/zc8yb9q"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bbc.co.uk/schools/primaryhistory/ancient_greeks/the_olympic_games/" TargetMode="External"/><Relationship Id="rId2" Type="http://schemas.openxmlformats.org/officeDocument/2006/relationships/hyperlink" Target="http://www.perseus.tufts.edu/Olympics/"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hyperlink" Target="http://www.bbc.co.uk/guides/zc8yb9q"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28604"/>
            <a:ext cx="7772400" cy="1828800"/>
          </a:xfrm>
        </p:spPr>
        <p:txBody>
          <a:bodyPr>
            <a:normAutofit/>
          </a:bodyPr>
          <a:lstStyle/>
          <a:p>
            <a:r>
              <a:rPr lang="en-IE" sz="5400" b="1" u="sng" dirty="0" smtClean="0"/>
              <a:t>Ancient Greece</a:t>
            </a:r>
            <a:endParaRPr lang="en-IE" sz="5400" b="1" u="sng" dirty="0"/>
          </a:p>
        </p:txBody>
      </p:sp>
      <p:pic>
        <p:nvPicPr>
          <p:cNvPr id="1027" name="Picture 3"/>
          <p:cNvPicPr>
            <a:picLocks noChangeAspect="1" noChangeArrowheads="1"/>
          </p:cNvPicPr>
          <p:nvPr/>
        </p:nvPicPr>
        <p:blipFill>
          <a:blip r:embed="rId2"/>
          <a:srcRect/>
          <a:stretch>
            <a:fillRect/>
          </a:stretch>
        </p:blipFill>
        <p:spPr bwMode="auto">
          <a:xfrm>
            <a:off x="1724047" y="2143116"/>
            <a:ext cx="5991225" cy="428625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82512"/>
            <a:ext cx="7772400" cy="989034"/>
          </a:xfrm>
        </p:spPr>
        <p:txBody>
          <a:bodyPr>
            <a:normAutofit/>
          </a:bodyPr>
          <a:lstStyle/>
          <a:p>
            <a:pPr algn="ctr"/>
            <a:r>
              <a:rPr lang="en-IE" sz="5400" dirty="0" smtClean="0"/>
              <a:t>Where is Greece?</a:t>
            </a:r>
            <a:endParaRPr lang="en-IE" sz="5400" dirty="0"/>
          </a:p>
        </p:txBody>
      </p:sp>
      <p:pic>
        <p:nvPicPr>
          <p:cNvPr id="4" name="Picture 2"/>
          <p:cNvPicPr>
            <a:picLocks noGrp="1" noChangeAspect="1" noChangeArrowheads="1"/>
          </p:cNvPicPr>
          <p:nvPr>
            <p:ph idx="1"/>
          </p:nvPr>
        </p:nvPicPr>
        <p:blipFill>
          <a:blip r:embed="rId2"/>
          <a:stretch>
            <a:fillRect/>
          </a:stretch>
        </p:blipFill>
        <p:spPr bwMode="auto">
          <a:xfrm>
            <a:off x="2436186" y="1142984"/>
            <a:ext cx="4278954" cy="5348693"/>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183880" cy="1051560"/>
          </a:xfrm>
        </p:spPr>
        <p:txBody>
          <a:bodyPr/>
          <a:lstStyle/>
          <a:p>
            <a:r>
              <a:rPr lang="en-IE" dirty="0" smtClean="0"/>
              <a:t>Life in Ancient Greece</a:t>
            </a:r>
            <a:endParaRPr lang="en-IE" dirty="0"/>
          </a:p>
        </p:txBody>
      </p:sp>
      <p:sp>
        <p:nvSpPr>
          <p:cNvPr id="3" name="Content Placeholder 2"/>
          <p:cNvSpPr>
            <a:spLocks noGrp="1"/>
          </p:cNvSpPr>
          <p:nvPr>
            <p:ph idx="1"/>
          </p:nvPr>
        </p:nvSpPr>
        <p:spPr>
          <a:xfrm>
            <a:off x="428596" y="1142984"/>
            <a:ext cx="8183880" cy="5357850"/>
          </a:xfrm>
        </p:spPr>
        <p:txBody>
          <a:bodyPr>
            <a:normAutofit/>
          </a:bodyPr>
          <a:lstStyle/>
          <a:p>
            <a:pPr>
              <a:buNone/>
            </a:pPr>
            <a:endParaRPr lang="en-IE" dirty="0" smtClean="0"/>
          </a:p>
          <a:p>
            <a:r>
              <a:rPr lang="en-IE" dirty="0" smtClean="0"/>
              <a:t>2,500 years ago</a:t>
            </a:r>
          </a:p>
          <a:p>
            <a:r>
              <a:rPr lang="en-IE" dirty="0" smtClean="0"/>
              <a:t>We still use Greek ideas and inventions – Maths, alphabet, plays, sports, trial by jury, democracy, the Olympics, tragedy and comedy etc.</a:t>
            </a:r>
          </a:p>
          <a:p>
            <a:r>
              <a:rPr lang="en-IE" dirty="0" smtClean="0"/>
              <a:t>Lived near the coast or on plains.</a:t>
            </a:r>
          </a:p>
          <a:p>
            <a:r>
              <a:rPr lang="en-IE" dirty="0" smtClean="0"/>
              <a:t>Small – grew into towns and cities.</a:t>
            </a:r>
          </a:p>
          <a:p>
            <a:r>
              <a:rPr lang="en-IE" dirty="0" smtClean="0"/>
              <a:t>Sailors</a:t>
            </a:r>
          </a:p>
          <a:p>
            <a:r>
              <a:rPr lang="en-IE" dirty="0" smtClean="0"/>
              <a:t>Aegean Sea and Mediterranean Sea.</a:t>
            </a:r>
          </a:p>
          <a:p>
            <a:pPr>
              <a:buNone/>
            </a:pPr>
            <a:endParaRPr lang="en-IE" dirty="0"/>
          </a:p>
        </p:txBody>
      </p:sp>
      <p:pic>
        <p:nvPicPr>
          <p:cNvPr id="2052" name="Picture 4"/>
          <p:cNvPicPr>
            <a:picLocks noChangeAspect="1" noChangeArrowheads="1"/>
          </p:cNvPicPr>
          <p:nvPr/>
        </p:nvPicPr>
        <p:blipFill>
          <a:blip r:embed="rId2"/>
          <a:srcRect/>
          <a:stretch>
            <a:fillRect/>
          </a:stretch>
        </p:blipFill>
        <p:spPr bwMode="auto">
          <a:xfrm>
            <a:off x="7358082" y="428604"/>
            <a:ext cx="1357322" cy="1893107"/>
          </a:xfrm>
          <a:prstGeom prst="rect">
            <a:avLst/>
          </a:prstGeom>
          <a:noFill/>
          <a:ln w="9525">
            <a:noFill/>
            <a:miter lim="800000"/>
            <a:headEnd/>
            <a:tailEnd/>
          </a:ln>
          <a:effectLst/>
        </p:spPr>
      </p:pic>
      <p:sp>
        <p:nvSpPr>
          <p:cNvPr id="7" name="Rectangle 6"/>
          <p:cNvSpPr/>
          <p:nvPr/>
        </p:nvSpPr>
        <p:spPr>
          <a:xfrm>
            <a:off x="785786" y="5786454"/>
            <a:ext cx="7572428" cy="646331"/>
          </a:xfrm>
          <a:prstGeom prst="rect">
            <a:avLst/>
          </a:prstGeom>
        </p:spPr>
        <p:txBody>
          <a:bodyPr wrap="square">
            <a:spAutoFit/>
          </a:bodyPr>
          <a:lstStyle/>
          <a:p>
            <a:r>
              <a:rPr lang="en-IE" dirty="0" smtClean="0">
                <a:hlinkClick r:id="rId3"/>
              </a:rPr>
              <a:t>http://www.bbc.co.uk/education/topics/z87tn39/resources/1</a:t>
            </a:r>
            <a:endParaRPr lang="en-IE" dirty="0" smtClean="0"/>
          </a:p>
          <a:p>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20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183880" cy="1051560"/>
          </a:xfrm>
        </p:spPr>
        <p:txBody>
          <a:bodyPr/>
          <a:lstStyle/>
          <a:p>
            <a:r>
              <a:rPr lang="en-IE" dirty="0" smtClean="0"/>
              <a:t>Life in Ancient Greece</a:t>
            </a:r>
            <a:endParaRPr lang="en-IE" dirty="0"/>
          </a:p>
        </p:txBody>
      </p:sp>
      <p:sp>
        <p:nvSpPr>
          <p:cNvPr id="3" name="Content Placeholder 2"/>
          <p:cNvSpPr>
            <a:spLocks noGrp="1"/>
          </p:cNvSpPr>
          <p:nvPr>
            <p:ph idx="1"/>
          </p:nvPr>
        </p:nvSpPr>
        <p:spPr>
          <a:xfrm>
            <a:off x="428596" y="1571612"/>
            <a:ext cx="8183880" cy="4187952"/>
          </a:xfrm>
        </p:spPr>
        <p:txBody>
          <a:bodyPr>
            <a:normAutofit fontScale="92500" lnSpcReduction="10000"/>
          </a:bodyPr>
          <a:lstStyle/>
          <a:p>
            <a:r>
              <a:rPr lang="en-IE" dirty="0" smtClean="0"/>
              <a:t>Colonies – trade</a:t>
            </a:r>
          </a:p>
          <a:p>
            <a:r>
              <a:rPr lang="en-IE" dirty="0" smtClean="0"/>
              <a:t>Wealthy</a:t>
            </a:r>
          </a:p>
          <a:p>
            <a:r>
              <a:rPr lang="en-IE" dirty="0" smtClean="0"/>
              <a:t>Towns had markets, bars, schools and theatres.</a:t>
            </a:r>
          </a:p>
          <a:p>
            <a:r>
              <a:rPr lang="en-IE" dirty="0" smtClean="0"/>
              <a:t>Doctors, police officers and law-makers.</a:t>
            </a:r>
          </a:p>
          <a:p>
            <a:r>
              <a:rPr lang="en-IE" dirty="0" smtClean="0"/>
              <a:t>5</a:t>
            </a:r>
            <a:r>
              <a:rPr lang="en-IE" baseline="30000" dirty="0" smtClean="0"/>
              <a:t>th</a:t>
            </a:r>
            <a:r>
              <a:rPr lang="en-IE" dirty="0" smtClean="0"/>
              <a:t> Century BC richest city was Athens.</a:t>
            </a:r>
          </a:p>
          <a:p>
            <a:r>
              <a:rPr lang="en-IE" dirty="0" smtClean="0"/>
              <a:t>Slaves</a:t>
            </a:r>
          </a:p>
          <a:p>
            <a:r>
              <a:rPr lang="en-IE" dirty="0" smtClean="0"/>
              <a:t>Leisure time</a:t>
            </a:r>
          </a:p>
          <a:p>
            <a:r>
              <a:rPr lang="en-IE" dirty="0" smtClean="0"/>
              <a:t>Temples – Parthenon.</a:t>
            </a:r>
          </a:p>
          <a:p>
            <a:r>
              <a:rPr lang="en-IE" dirty="0" smtClean="0"/>
              <a:t>Writers – Sophocles.</a:t>
            </a:r>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Parthenon</a:t>
            </a:r>
            <a:endParaRPr lang="en-IE" dirty="0"/>
          </a:p>
        </p:txBody>
      </p:sp>
      <p:pic>
        <p:nvPicPr>
          <p:cNvPr id="4" name="Content Placeholder 3" descr="tmpl.jpg"/>
          <p:cNvPicPr>
            <a:picLocks noGrp="1" noChangeAspect="1"/>
          </p:cNvPicPr>
          <p:nvPr>
            <p:ph idx="1"/>
          </p:nvPr>
        </p:nvPicPr>
        <p:blipFill>
          <a:blip r:embed="rId2"/>
          <a:stretch>
            <a:fillRect/>
          </a:stretch>
        </p:blipFill>
        <p:spPr>
          <a:xfrm>
            <a:off x="500034" y="470174"/>
            <a:ext cx="8205603" cy="431614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What the Parthenon looked like</a:t>
            </a:r>
            <a:endParaRPr lang="en-IE" dirty="0"/>
          </a:p>
        </p:txBody>
      </p:sp>
      <p:pic>
        <p:nvPicPr>
          <p:cNvPr id="4" name="Content Placeholder 3" descr="mod.jpg"/>
          <p:cNvPicPr>
            <a:picLocks noGrp="1" noChangeAspect="1"/>
          </p:cNvPicPr>
          <p:nvPr>
            <p:ph idx="1"/>
          </p:nvPr>
        </p:nvPicPr>
        <p:blipFill>
          <a:blip r:embed="rId2"/>
          <a:stretch>
            <a:fillRect/>
          </a:stretch>
        </p:blipFill>
        <p:spPr>
          <a:xfrm>
            <a:off x="428596" y="428604"/>
            <a:ext cx="8286808" cy="450059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183880" cy="1051560"/>
          </a:xfrm>
        </p:spPr>
        <p:txBody>
          <a:bodyPr/>
          <a:lstStyle/>
          <a:p>
            <a:r>
              <a:rPr lang="en-IE" dirty="0" smtClean="0"/>
              <a:t>How they lived.</a:t>
            </a:r>
            <a:endParaRPr lang="en-IE" dirty="0"/>
          </a:p>
        </p:txBody>
      </p:sp>
      <p:sp>
        <p:nvSpPr>
          <p:cNvPr id="3" name="Content Placeholder 2"/>
          <p:cNvSpPr>
            <a:spLocks noGrp="1"/>
          </p:cNvSpPr>
          <p:nvPr>
            <p:ph idx="1"/>
          </p:nvPr>
        </p:nvSpPr>
        <p:spPr>
          <a:xfrm>
            <a:off x="500034" y="1500174"/>
            <a:ext cx="8183880" cy="4187952"/>
          </a:xfrm>
        </p:spPr>
        <p:txBody>
          <a:bodyPr/>
          <a:lstStyle/>
          <a:p>
            <a:r>
              <a:rPr lang="en-IE" dirty="0" smtClean="0"/>
              <a:t>The Greeks lived in City States.</a:t>
            </a:r>
          </a:p>
          <a:p>
            <a:r>
              <a:rPr lang="en-IE" dirty="0" smtClean="0"/>
              <a:t>Each state had its own laws, government and money but they shared the same language and religion.</a:t>
            </a:r>
          </a:p>
          <a:p>
            <a:r>
              <a:rPr lang="en-IE" dirty="0" smtClean="0"/>
              <a:t>Athens and Sparta</a:t>
            </a:r>
          </a:p>
          <a:p>
            <a:r>
              <a:rPr lang="en-IE" dirty="0" smtClean="0"/>
              <a:t>Kings – then small groups of powerful people (oligarchies)</a:t>
            </a:r>
          </a:p>
          <a:p>
            <a:r>
              <a:rPr lang="en-IE" dirty="0" smtClean="0"/>
              <a:t>Athens – democracy.  Sparta – oligarchy.</a:t>
            </a:r>
          </a:p>
          <a:p>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183880" cy="1051560"/>
          </a:xfrm>
        </p:spPr>
        <p:txBody>
          <a:bodyPr/>
          <a:lstStyle/>
          <a:p>
            <a:r>
              <a:rPr lang="en-IE" dirty="0" smtClean="0"/>
              <a:t>Ruling in Athens</a:t>
            </a:r>
            <a:endParaRPr lang="en-IE" dirty="0"/>
          </a:p>
        </p:txBody>
      </p:sp>
      <p:sp>
        <p:nvSpPr>
          <p:cNvPr id="3" name="Content Placeholder 2"/>
          <p:cNvSpPr>
            <a:spLocks noGrp="1"/>
          </p:cNvSpPr>
          <p:nvPr>
            <p:ph idx="1"/>
          </p:nvPr>
        </p:nvSpPr>
        <p:spPr>
          <a:xfrm>
            <a:off x="500034" y="1214422"/>
            <a:ext cx="8183880" cy="5000660"/>
          </a:xfrm>
        </p:spPr>
        <p:txBody>
          <a:bodyPr>
            <a:normAutofit fontScale="85000" lnSpcReduction="20000"/>
          </a:bodyPr>
          <a:lstStyle/>
          <a:p>
            <a:r>
              <a:rPr lang="en-IE" dirty="0" smtClean="0"/>
              <a:t>The </a:t>
            </a:r>
            <a:r>
              <a:rPr lang="en-IE" dirty="0" smtClean="0"/>
              <a:t>people of Athens believed that no one group of people should make the laws and so citizens could choose the government officials, and vote for or against new laws. The people of Athens chose their ruler</a:t>
            </a:r>
            <a:r>
              <a:rPr lang="en-IE" dirty="0" smtClean="0"/>
              <a:t>.</a:t>
            </a:r>
            <a:endParaRPr lang="en-IE" dirty="0" smtClean="0"/>
          </a:p>
          <a:p>
            <a:r>
              <a:rPr lang="en-IE" dirty="0" smtClean="0"/>
              <a:t>They held a large meeting on the slopes of a hill in Athens where any citizen could speak, and tell the government what it should be doing. This was called the Assembly, and there had to be at least 6,000 citizens at every Assembly.</a:t>
            </a:r>
          </a:p>
          <a:p>
            <a:r>
              <a:rPr lang="en-IE" dirty="0" smtClean="0"/>
              <a:t>Athenian democracy was not like modern democracy. Only citizens over 18 could vote. Women, slaves and foreigners could not become citizens. So democracy in Athens meant rule by the men of Athens.</a:t>
            </a:r>
          </a:p>
          <a:p>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183880" cy="694370"/>
          </a:xfrm>
        </p:spPr>
        <p:txBody>
          <a:bodyPr/>
          <a:lstStyle/>
          <a:p>
            <a:r>
              <a:rPr lang="en-IE" dirty="0" smtClean="0"/>
              <a:t>Sparta</a:t>
            </a:r>
            <a:endParaRPr lang="en-IE" dirty="0"/>
          </a:p>
        </p:txBody>
      </p:sp>
      <p:sp>
        <p:nvSpPr>
          <p:cNvPr id="3" name="Content Placeholder 2"/>
          <p:cNvSpPr>
            <a:spLocks noGrp="1"/>
          </p:cNvSpPr>
          <p:nvPr>
            <p:ph idx="1"/>
          </p:nvPr>
        </p:nvSpPr>
        <p:spPr>
          <a:xfrm>
            <a:off x="428596" y="1071546"/>
            <a:ext cx="8183880" cy="4187952"/>
          </a:xfrm>
        </p:spPr>
        <p:txBody>
          <a:bodyPr/>
          <a:lstStyle/>
          <a:p>
            <a:r>
              <a:rPr lang="en-IE" dirty="0" smtClean="0"/>
              <a:t>Famous for its warriors.</a:t>
            </a:r>
          </a:p>
          <a:p>
            <a:r>
              <a:rPr lang="en-IE" dirty="0" smtClean="0"/>
              <a:t>Peloponnesian War.</a:t>
            </a:r>
          </a:p>
          <a:p>
            <a:r>
              <a:rPr lang="en-IE" dirty="0" smtClean="0"/>
              <a:t>Trained from 7!!</a:t>
            </a:r>
          </a:p>
          <a:p>
            <a:r>
              <a:rPr lang="en-IE" dirty="0" smtClean="0"/>
              <a:t>Sparta won – 404BC</a:t>
            </a:r>
          </a:p>
          <a:p>
            <a:r>
              <a:rPr lang="en-IE" dirty="0" smtClean="0"/>
              <a:t>Ancient Greece was never as strong again.</a:t>
            </a:r>
          </a:p>
          <a:p>
            <a:endParaRPr lang="en-IE" dirty="0"/>
          </a:p>
        </p:txBody>
      </p:sp>
      <p:pic>
        <p:nvPicPr>
          <p:cNvPr id="4" name="Picture 3" descr="b9ff791e987ccdd54ca9d66bec5a8d02.jpg"/>
          <p:cNvPicPr>
            <a:picLocks noChangeAspect="1"/>
          </p:cNvPicPr>
          <p:nvPr/>
        </p:nvPicPr>
        <p:blipFill>
          <a:blip r:embed="rId2"/>
          <a:stretch>
            <a:fillRect/>
          </a:stretch>
        </p:blipFill>
        <p:spPr>
          <a:xfrm>
            <a:off x="2143108" y="3500438"/>
            <a:ext cx="5076825" cy="2676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oy_d.png"/>
          <p:cNvPicPr>
            <a:picLocks noChangeAspect="1"/>
          </p:cNvPicPr>
          <p:nvPr/>
        </p:nvPicPr>
        <p:blipFill>
          <a:blip r:embed="rId2"/>
          <a:srcRect l="54687" t="34722" r="32813" b="4166"/>
          <a:stretch>
            <a:fillRect/>
          </a:stretch>
        </p:blipFill>
        <p:spPr>
          <a:xfrm>
            <a:off x="428596" y="3500438"/>
            <a:ext cx="1143008" cy="3143272"/>
          </a:xfrm>
          <a:prstGeom prst="rect">
            <a:avLst/>
          </a:prstGeom>
        </p:spPr>
      </p:pic>
      <p:pic>
        <p:nvPicPr>
          <p:cNvPr id="5" name="Picture 4" descr="girl_d.png"/>
          <p:cNvPicPr>
            <a:picLocks noChangeAspect="1"/>
          </p:cNvPicPr>
          <p:nvPr/>
        </p:nvPicPr>
        <p:blipFill>
          <a:blip r:embed="rId3"/>
          <a:srcRect l="62617" t="33541" r="24299"/>
          <a:stretch>
            <a:fillRect/>
          </a:stretch>
        </p:blipFill>
        <p:spPr>
          <a:xfrm>
            <a:off x="7247342" y="285729"/>
            <a:ext cx="1325186" cy="3786214"/>
          </a:xfrm>
          <a:prstGeom prst="rect">
            <a:avLst/>
          </a:prstGeom>
        </p:spPr>
      </p:pic>
      <p:sp>
        <p:nvSpPr>
          <p:cNvPr id="2" name="Title 1"/>
          <p:cNvSpPr>
            <a:spLocks noGrp="1"/>
          </p:cNvSpPr>
          <p:nvPr>
            <p:ph type="title"/>
          </p:nvPr>
        </p:nvSpPr>
        <p:spPr>
          <a:xfrm>
            <a:off x="428596" y="0"/>
            <a:ext cx="8183880" cy="1051560"/>
          </a:xfrm>
        </p:spPr>
        <p:txBody>
          <a:bodyPr/>
          <a:lstStyle/>
          <a:p>
            <a:r>
              <a:rPr lang="en-IE" dirty="0" smtClean="0"/>
              <a:t>School</a:t>
            </a:r>
            <a:endParaRPr lang="en-IE" dirty="0"/>
          </a:p>
        </p:txBody>
      </p:sp>
      <p:sp>
        <p:nvSpPr>
          <p:cNvPr id="4" name="Content Placeholder 3"/>
          <p:cNvSpPr txBox="1">
            <a:spLocks noGrp="1"/>
          </p:cNvSpPr>
          <p:nvPr>
            <p:ph idx="1"/>
          </p:nvPr>
        </p:nvSpPr>
        <p:spPr>
          <a:xfrm>
            <a:off x="500034" y="1071546"/>
            <a:ext cx="8183880" cy="3362459"/>
          </a:xfrm>
          <a:prstGeom prst="rect">
            <a:avLst/>
          </a:prstGeom>
          <a:noFill/>
        </p:spPr>
        <p:txBody>
          <a:bodyPr wrap="square" rtlCol="0">
            <a:spAutoFit/>
          </a:bodyPr>
          <a:lstStyle/>
          <a:p>
            <a:r>
              <a:rPr lang="en-IE" sz="2400" dirty="0" smtClean="0"/>
              <a:t>Boys went to school.</a:t>
            </a:r>
          </a:p>
          <a:p>
            <a:r>
              <a:rPr lang="en-IE" sz="2400" dirty="0" smtClean="0"/>
              <a:t>Reading, writing, music and poetry.</a:t>
            </a:r>
          </a:p>
          <a:p>
            <a:r>
              <a:rPr lang="en-IE" sz="2400" dirty="0" smtClean="0"/>
              <a:t>Wrestling and how to fight.</a:t>
            </a:r>
          </a:p>
          <a:p>
            <a:r>
              <a:rPr lang="en-IE" sz="2400" dirty="0" smtClean="0"/>
              <a:t>Girls stayed at home.</a:t>
            </a:r>
          </a:p>
          <a:p>
            <a:r>
              <a:rPr lang="en-IE" sz="2400" dirty="0" smtClean="0"/>
              <a:t>Spinning, weaving and cooking.</a:t>
            </a:r>
          </a:p>
          <a:p>
            <a:endParaRPr lang="en-IE" sz="2400" dirty="0" smtClean="0"/>
          </a:p>
          <a:p>
            <a:r>
              <a:rPr lang="en-IE" sz="2400" dirty="0" smtClean="0">
                <a:hlinkClick r:id="rId4"/>
              </a:rPr>
              <a:t>http://</a:t>
            </a:r>
            <a:r>
              <a:rPr lang="en-IE" sz="2400" dirty="0" smtClean="0">
                <a:hlinkClick r:id="rId4"/>
              </a:rPr>
              <a:t>www.bbc.co.uk/guides/zc8yb9q#zxnj2hv</a:t>
            </a:r>
            <a:endParaRPr lang="en-IE" sz="2400" dirty="0" smtClean="0"/>
          </a:p>
          <a:p>
            <a:pPr>
              <a:buNone/>
            </a:pPr>
            <a:endParaRPr lang="en-IE"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20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20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2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20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2000"/>
                                        <p:tgtEl>
                                          <p:spTgt spid="4">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fade">
                                      <p:cBhvr>
                                        <p:cTn id="45"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183880" cy="820090"/>
          </a:xfrm>
        </p:spPr>
        <p:txBody>
          <a:bodyPr/>
          <a:lstStyle/>
          <a:p>
            <a:r>
              <a:rPr lang="en-IE" dirty="0" smtClean="0"/>
              <a:t>Agora</a:t>
            </a:r>
            <a:endParaRPr lang="en-IE" dirty="0"/>
          </a:p>
        </p:txBody>
      </p:sp>
      <p:pic>
        <p:nvPicPr>
          <p:cNvPr id="4" name="Content Placeholder 3" descr="agora.jpg"/>
          <p:cNvPicPr>
            <a:picLocks noGrp="1" noChangeAspect="1"/>
          </p:cNvPicPr>
          <p:nvPr>
            <p:ph idx="1"/>
          </p:nvPr>
        </p:nvPicPr>
        <p:blipFill>
          <a:blip r:embed="rId2"/>
          <a:stretch>
            <a:fillRect/>
          </a:stretch>
        </p:blipFill>
        <p:spPr>
          <a:xfrm>
            <a:off x="1473647" y="1142984"/>
            <a:ext cx="6067149" cy="539910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183880" cy="1051560"/>
          </a:xfrm>
        </p:spPr>
        <p:txBody>
          <a:bodyPr/>
          <a:lstStyle/>
          <a:p>
            <a:r>
              <a:rPr lang="en-IE" dirty="0" smtClean="0"/>
              <a:t>Olympics</a:t>
            </a:r>
            <a:endParaRPr lang="en-IE" dirty="0"/>
          </a:p>
        </p:txBody>
      </p:sp>
      <p:sp>
        <p:nvSpPr>
          <p:cNvPr id="3" name="Content Placeholder 2"/>
          <p:cNvSpPr>
            <a:spLocks noGrp="1"/>
          </p:cNvSpPr>
          <p:nvPr>
            <p:ph idx="1"/>
          </p:nvPr>
        </p:nvSpPr>
        <p:spPr>
          <a:xfrm>
            <a:off x="500034" y="1071546"/>
            <a:ext cx="8183880" cy="4187952"/>
          </a:xfrm>
        </p:spPr>
        <p:txBody>
          <a:bodyPr/>
          <a:lstStyle/>
          <a:p>
            <a:r>
              <a:rPr lang="en-IE" dirty="0" smtClean="0">
                <a:hlinkClick r:id="rId2"/>
              </a:rPr>
              <a:t>http://www.perseus.tufts.edu/Olympics</a:t>
            </a:r>
            <a:r>
              <a:rPr lang="en-IE" dirty="0" smtClean="0">
                <a:hlinkClick r:id="rId2"/>
              </a:rPr>
              <a:t>/</a:t>
            </a:r>
            <a:endParaRPr lang="en-IE" dirty="0" smtClean="0"/>
          </a:p>
          <a:p>
            <a:endParaRPr lang="en-IE" dirty="0" smtClean="0"/>
          </a:p>
          <a:p>
            <a:r>
              <a:rPr lang="en-IE" dirty="0" smtClean="0">
                <a:hlinkClick r:id="rId3"/>
              </a:rPr>
              <a:t>http://www.bbc.co.uk/schools/primaryhistory/ancient_greeks/the_olympic_games</a:t>
            </a:r>
            <a:r>
              <a:rPr lang="en-IE" dirty="0" smtClean="0">
                <a:hlinkClick r:id="rId3"/>
              </a:rPr>
              <a:t>/</a:t>
            </a:r>
            <a:endParaRPr lang="en-IE" dirty="0" smtClean="0"/>
          </a:p>
          <a:p>
            <a:endParaRPr lang="en-IE" dirty="0" smtClean="0"/>
          </a:p>
          <a:p>
            <a:endParaRPr lang="en-IE" dirty="0"/>
          </a:p>
        </p:txBody>
      </p:sp>
      <p:pic>
        <p:nvPicPr>
          <p:cNvPr id="4098" name="Picture 2"/>
          <p:cNvPicPr>
            <a:picLocks noChangeAspect="1" noChangeArrowheads="1"/>
          </p:cNvPicPr>
          <p:nvPr/>
        </p:nvPicPr>
        <p:blipFill>
          <a:blip r:embed="rId4"/>
          <a:srcRect/>
          <a:stretch>
            <a:fillRect/>
          </a:stretch>
        </p:blipFill>
        <p:spPr bwMode="auto">
          <a:xfrm>
            <a:off x="357158" y="3500438"/>
            <a:ext cx="4429125" cy="2943225"/>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a:srcRect/>
          <a:stretch>
            <a:fillRect/>
          </a:stretch>
        </p:blipFill>
        <p:spPr bwMode="auto">
          <a:xfrm>
            <a:off x="4929190" y="3500438"/>
            <a:ext cx="3857652" cy="291566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par>
                                <p:cTn id="13" presetID="10" presetClass="entr" presetSubtype="0" fill="hold" nodeType="withEffect">
                                  <p:stCondLst>
                                    <p:cond delay="0"/>
                                  </p:stCondLst>
                                  <p:childTnLst>
                                    <p:set>
                                      <p:cBhvr>
                                        <p:cTn id="14" dur="1" fill="hold">
                                          <p:stCondLst>
                                            <p:cond delay="0"/>
                                          </p:stCondLst>
                                        </p:cTn>
                                        <p:tgtEl>
                                          <p:spTgt spid="4099"/>
                                        </p:tgtEl>
                                        <p:attrNameLst>
                                          <p:attrName>style.visibility</p:attrName>
                                        </p:attrNameLst>
                                      </p:cBhvr>
                                      <p:to>
                                        <p:strVal val="visible"/>
                                      </p:to>
                                    </p:set>
                                    <p:animEffect transition="in" filter="fade">
                                      <p:cBhvr>
                                        <p:cTn id="15" dur="2000"/>
                                        <p:tgtEl>
                                          <p:spTgt spid="409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2000"/>
                                        <p:tgtEl>
                                          <p:spTgt spid="3">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183880" cy="1051560"/>
          </a:xfrm>
        </p:spPr>
        <p:txBody>
          <a:bodyPr/>
          <a:lstStyle/>
          <a:p>
            <a:r>
              <a:rPr lang="en-IE" dirty="0" smtClean="0"/>
              <a:t>Gods</a:t>
            </a:r>
            <a:endParaRPr lang="en-IE" dirty="0"/>
          </a:p>
        </p:txBody>
      </p:sp>
      <p:sp>
        <p:nvSpPr>
          <p:cNvPr id="3" name="Content Placeholder 2"/>
          <p:cNvSpPr>
            <a:spLocks noGrp="1"/>
          </p:cNvSpPr>
          <p:nvPr>
            <p:ph idx="1"/>
          </p:nvPr>
        </p:nvSpPr>
        <p:spPr>
          <a:xfrm>
            <a:off x="500034" y="1071546"/>
            <a:ext cx="8183880" cy="2786082"/>
          </a:xfrm>
        </p:spPr>
        <p:txBody>
          <a:bodyPr/>
          <a:lstStyle/>
          <a:p>
            <a:r>
              <a:rPr lang="en-IE" dirty="0" smtClean="0"/>
              <a:t>According to the Ancient Greeks, the first gods to rule the earth were the Titans!</a:t>
            </a:r>
          </a:p>
          <a:p>
            <a:r>
              <a:rPr lang="en-IE" dirty="0" err="1" smtClean="0"/>
              <a:t>Cronus</a:t>
            </a:r>
            <a:r>
              <a:rPr lang="en-IE" dirty="0" smtClean="0"/>
              <a:t> – ruler.</a:t>
            </a:r>
          </a:p>
          <a:p>
            <a:r>
              <a:rPr lang="en-IE" dirty="0" err="1" smtClean="0"/>
              <a:t>Zues</a:t>
            </a:r>
            <a:r>
              <a:rPr lang="en-IE" dirty="0" smtClean="0"/>
              <a:t> – Hades - Poseidon </a:t>
            </a:r>
            <a:endParaRPr lang="en-IE" dirty="0"/>
          </a:p>
        </p:txBody>
      </p:sp>
      <p:pic>
        <p:nvPicPr>
          <p:cNvPr id="6147" name="Picture 3"/>
          <p:cNvPicPr>
            <a:picLocks noChangeAspect="1" noChangeArrowheads="1"/>
          </p:cNvPicPr>
          <p:nvPr/>
        </p:nvPicPr>
        <p:blipFill>
          <a:blip r:embed="rId2"/>
          <a:srcRect/>
          <a:stretch>
            <a:fillRect/>
          </a:stretch>
        </p:blipFill>
        <p:spPr bwMode="auto">
          <a:xfrm>
            <a:off x="6286512" y="2900380"/>
            <a:ext cx="2500315" cy="3600454"/>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a:srcRect/>
          <a:stretch>
            <a:fillRect/>
          </a:stretch>
        </p:blipFill>
        <p:spPr bwMode="auto">
          <a:xfrm>
            <a:off x="3398854" y="2928934"/>
            <a:ext cx="2601906" cy="3571900"/>
          </a:xfrm>
          <a:prstGeom prst="rect">
            <a:avLst/>
          </a:prstGeom>
          <a:noFill/>
          <a:ln w="9525">
            <a:noFill/>
            <a:miter lim="800000"/>
            <a:headEnd/>
            <a:tailEnd/>
          </a:ln>
          <a:effectLst/>
        </p:spPr>
      </p:pic>
      <p:pic>
        <p:nvPicPr>
          <p:cNvPr id="6149" name="Picture 5"/>
          <p:cNvPicPr>
            <a:picLocks noChangeAspect="1" noChangeArrowheads="1"/>
          </p:cNvPicPr>
          <p:nvPr/>
        </p:nvPicPr>
        <p:blipFill>
          <a:blip r:embed="rId4"/>
          <a:srcRect/>
          <a:stretch>
            <a:fillRect/>
          </a:stretch>
        </p:blipFill>
        <p:spPr bwMode="auto">
          <a:xfrm>
            <a:off x="642910" y="2928934"/>
            <a:ext cx="2500330" cy="3643339"/>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183880" cy="765808"/>
          </a:xfrm>
        </p:spPr>
        <p:txBody>
          <a:bodyPr/>
          <a:lstStyle/>
          <a:p>
            <a:r>
              <a:rPr lang="en-IE" dirty="0" smtClean="0"/>
              <a:t>Greek Gods</a:t>
            </a:r>
            <a:endParaRPr lang="en-IE" dirty="0"/>
          </a:p>
        </p:txBody>
      </p:sp>
      <p:pic>
        <p:nvPicPr>
          <p:cNvPr id="3074" name="Picture 2"/>
          <p:cNvPicPr>
            <a:picLocks noGrp="1" noChangeAspect="1" noChangeArrowheads="1"/>
          </p:cNvPicPr>
          <p:nvPr>
            <p:ph idx="1"/>
          </p:nvPr>
        </p:nvPicPr>
        <p:blipFill>
          <a:blip r:embed="rId2"/>
          <a:srcRect/>
          <a:stretch>
            <a:fillRect/>
          </a:stretch>
        </p:blipFill>
        <p:spPr bwMode="auto">
          <a:xfrm>
            <a:off x="1785918" y="1000108"/>
            <a:ext cx="2061140" cy="265763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5500694" y="928670"/>
            <a:ext cx="2076435" cy="2143110"/>
          </a:xfrm>
          <a:prstGeom prst="rect">
            <a:avLst/>
          </a:prstGeom>
          <a:noFill/>
          <a:ln w="9525">
            <a:noFill/>
            <a:miter lim="800000"/>
            <a:headEnd/>
            <a:tailEnd/>
          </a:ln>
          <a:effectLst/>
        </p:spPr>
      </p:pic>
      <p:sp>
        <p:nvSpPr>
          <p:cNvPr id="6" name="Right Arrow 5"/>
          <p:cNvSpPr/>
          <p:nvPr/>
        </p:nvSpPr>
        <p:spPr>
          <a:xfrm>
            <a:off x="4000496" y="1714488"/>
            <a:ext cx="142876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1785918" y="3643314"/>
            <a:ext cx="1785950" cy="461665"/>
          </a:xfrm>
          <a:prstGeom prst="rect">
            <a:avLst/>
          </a:prstGeom>
          <a:noFill/>
        </p:spPr>
        <p:txBody>
          <a:bodyPr wrap="square" rtlCol="0">
            <a:spAutoFit/>
          </a:bodyPr>
          <a:lstStyle/>
          <a:p>
            <a:pPr algn="ctr"/>
            <a:r>
              <a:rPr lang="en-IE" sz="2400" dirty="0" smtClean="0"/>
              <a:t>Zeus</a:t>
            </a:r>
            <a:endParaRPr lang="en-IE" sz="2400" dirty="0"/>
          </a:p>
        </p:txBody>
      </p:sp>
      <p:sp>
        <p:nvSpPr>
          <p:cNvPr id="8" name="TextBox 7"/>
          <p:cNvSpPr txBox="1"/>
          <p:nvPr/>
        </p:nvSpPr>
        <p:spPr>
          <a:xfrm>
            <a:off x="5643570" y="3071810"/>
            <a:ext cx="1785950" cy="461665"/>
          </a:xfrm>
          <a:prstGeom prst="rect">
            <a:avLst/>
          </a:prstGeom>
          <a:noFill/>
        </p:spPr>
        <p:txBody>
          <a:bodyPr wrap="square" rtlCol="0">
            <a:spAutoFit/>
          </a:bodyPr>
          <a:lstStyle/>
          <a:p>
            <a:pPr algn="ctr"/>
            <a:r>
              <a:rPr lang="en-IE" sz="2400" dirty="0" smtClean="0"/>
              <a:t>Hera</a:t>
            </a:r>
            <a:endParaRPr lang="en-IE" sz="2400" dirty="0"/>
          </a:p>
        </p:txBody>
      </p:sp>
      <p:sp>
        <p:nvSpPr>
          <p:cNvPr id="9" name="Right Arrow 8"/>
          <p:cNvSpPr/>
          <p:nvPr/>
        </p:nvSpPr>
        <p:spPr>
          <a:xfrm rot="5400000">
            <a:off x="2571736" y="4000504"/>
            <a:ext cx="142876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076" name="Picture 4"/>
          <p:cNvPicPr>
            <a:picLocks noChangeAspect="1" noChangeArrowheads="1"/>
          </p:cNvPicPr>
          <p:nvPr/>
        </p:nvPicPr>
        <p:blipFill>
          <a:blip r:embed="rId4"/>
          <a:srcRect/>
          <a:stretch>
            <a:fillRect/>
          </a:stretch>
        </p:blipFill>
        <p:spPr bwMode="auto">
          <a:xfrm>
            <a:off x="1000100" y="4071942"/>
            <a:ext cx="2002474" cy="2428877"/>
          </a:xfrm>
          <a:prstGeom prst="rect">
            <a:avLst/>
          </a:prstGeom>
          <a:noFill/>
          <a:ln w="9525">
            <a:noFill/>
            <a:miter lim="800000"/>
            <a:headEnd/>
            <a:tailEnd/>
          </a:ln>
          <a:effectLst/>
        </p:spPr>
      </p:pic>
      <p:sp>
        <p:nvSpPr>
          <p:cNvPr id="13" name="TextBox 12"/>
          <p:cNvSpPr txBox="1"/>
          <p:nvPr/>
        </p:nvSpPr>
        <p:spPr>
          <a:xfrm>
            <a:off x="2928926" y="5429264"/>
            <a:ext cx="1785950" cy="461665"/>
          </a:xfrm>
          <a:prstGeom prst="rect">
            <a:avLst/>
          </a:prstGeom>
          <a:noFill/>
        </p:spPr>
        <p:txBody>
          <a:bodyPr wrap="square" rtlCol="0">
            <a:spAutoFit/>
          </a:bodyPr>
          <a:lstStyle/>
          <a:p>
            <a:pPr algn="ctr"/>
            <a:r>
              <a:rPr lang="en-IE" sz="2400" dirty="0" smtClean="0"/>
              <a:t>Apollo</a:t>
            </a:r>
            <a:endParaRPr lang="en-IE" sz="2400" dirty="0"/>
          </a:p>
        </p:txBody>
      </p:sp>
      <p:sp>
        <p:nvSpPr>
          <p:cNvPr id="14" name="Right Arrow 13"/>
          <p:cNvSpPr/>
          <p:nvPr/>
        </p:nvSpPr>
        <p:spPr>
          <a:xfrm rot="2371016">
            <a:off x="3616394" y="3906018"/>
            <a:ext cx="142876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079" name="Picture 7"/>
          <p:cNvPicPr>
            <a:picLocks noChangeAspect="1" noChangeArrowheads="1"/>
          </p:cNvPicPr>
          <p:nvPr/>
        </p:nvPicPr>
        <p:blipFill>
          <a:blip r:embed="rId5"/>
          <a:srcRect/>
          <a:stretch>
            <a:fillRect/>
          </a:stretch>
        </p:blipFill>
        <p:spPr bwMode="auto">
          <a:xfrm>
            <a:off x="6500826" y="4143380"/>
            <a:ext cx="2203448" cy="1881502"/>
          </a:xfrm>
          <a:prstGeom prst="rect">
            <a:avLst/>
          </a:prstGeom>
          <a:noFill/>
          <a:ln w="9525">
            <a:noFill/>
            <a:miter lim="800000"/>
            <a:headEnd/>
            <a:tailEnd/>
          </a:ln>
          <a:effectLst/>
        </p:spPr>
      </p:pic>
      <p:sp>
        <p:nvSpPr>
          <p:cNvPr id="16" name="TextBox 15"/>
          <p:cNvSpPr txBox="1"/>
          <p:nvPr/>
        </p:nvSpPr>
        <p:spPr>
          <a:xfrm>
            <a:off x="4857752" y="5429264"/>
            <a:ext cx="1785950" cy="461665"/>
          </a:xfrm>
          <a:prstGeom prst="rect">
            <a:avLst/>
          </a:prstGeom>
          <a:noFill/>
        </p:spPr>
        <p:txBody>
          <a:bodyPr wrap="square" rtlCol="0">
            <a:spAutoFit/>
          </a:bodyPr>
          <a:lstStyle/>
          <a:p>
            <a:pPr algn="ctr"/>
            <a:r>
              <a:rPr lang="en-IE" sz="2400" dirty="0" smtClean="0"/>
              <a:t>Artemis</a:t>
            </a:r>
            <a:endParaRPr lang="en-IE" sz="2400" dirty="0"/>
          </a:p>
        </p:txBody>
      </p:sp>
      <p:sp>
        <p:nvSpPr>
          <p:cNvPr id="17" name="TextBox 16"/>
          <p:cNvSpPr txBox="1"/>
          <p:nvPr/>
        </p:nvSpPr>
        <p:spPr>
          <a:xfrm>
            <a:off x="5214942" y="428604"/>
            <a:ext cx="2786082" cy="461665"/>
          </a:xfrm>
          <a:prstGeom prst="rect">
            <a:avLst/>
          </a:prstGeom>
          <a:noFill/>
        </p:spPr>
        <p:txBody>
          <a:bodyPr wrap="square" rtlCol="0">
            <a:spAutoFit/>
          </a:bodyPr>
          <a:lstStyle/>
          <a:p>
            <a:pPr algn="ctr"/>
            <a:r>
              <a:rPr lang="en-IE" sz="2400" dirty="0" smtClean="0"/>
              <a:t>Servant - Argus</a:t>
            </a:r>
            <a:endParaRPr lang="en-IE"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3075"/>
                                        </p:tgtEl>
                                        <p:attrNameLst>
                                          <p:attrName>style.visibility</p:attrName>
                                        </p:attrNameLst>
                                      </p:cBhvr>
                                      <p:to>
                                        <p:strVal val="visible"/>
                                      </p:to>
                                    </p:set>
                                    <p:animEffect transition="in" filter="fade">
                                      <p:cBhvr>
                                        <p:cTn id="21" dur="2000"/>
                                        <p:tgtEl>
                                          <p:spTgt spid="307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000"/>
                                        <p:tgtEl>
                                          <p:spTgt spid="7"/>
                                        </p:tgtEl>
                                      </p:cBhvr>
                                    </p:animEffect>
                                  </p:childTnLst>
                                </p:cTn>
                              </p:par>
                              <p:par>
                                <p:cTn id="34" presetID="10" presetClass="entr" presetSubtype="0" fill="hold" nodeType="withEffect">
                                  <p:stCondLst>
                                    <p:cond delay="0"/>
                                  </p:stCondLst>
                                  <p:childTnLst>
                                    <p:set>
                                      <p:cBhvr>
                                        <p:cTn id="35" dur="1" fill="hold">
                                          <p:stCondLst>
                                            <p:cond delay="0"/>
                                          </p:stCondLst>
                                        </p:cTn>
                                        <p:tgtEl>
                                          <p:spTgt spid="3076"/>
                                        </p:tgtEl>
                                        <p:attrNameLst>
                                          <p:attrName>style.visibility</p:attrName>
                                        </p:attrNameLst>
                                      </p:cBhvr>
                                      <p:to>
                                        <p:strVal val="visible"/>
                                      </p:to>
                                    </p:set>
                                    <p:animEffect transition="in" filter="fade">
                                      <p:cBhvr>
                                        <p:cTn id="36" dur="2000"/>
                                        <p:tgtEl>
                                          <p:spTgt spid="307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000"/>
                                        <p:tgtEl>
                                          <p:spTgt spid="16"/>
                                        </p:tgtEl>
                                      </p:cBhvr>
                                    </p:animEffect>
                                  </p:childTnLst>
                                </p:cTn>
                              </p:par>
                              <p:par>
                                <p:cTn id="43" presetID="10" presetClass="entr" presetSubtype="0" fill="hold" nodeType="withEffect">
                                  <p:stCondLst>
                                    <p:cond delay="0"/>
                                  </p:stCondLst>
                                  <p:childTnLst>
                                    <p:set>
                                      <p:cBhvr>
                                        <p:cTn id="44" dur="1" fill="hold">
                                          <p:stCondLst>
                                            <p:cond delay="0"/>
                                          </p:stCondLst>
                                        </p:cTn>
                                        <p:tgtEl>
                                          <p:spTgt spid="3079"/>
                                        </p:tgtEl>
                                        <p:attrNameLst>
                                          <p:attrName>style.visibility</p:attrName>
                                        </p:attrNameLst>
                                      </p:cBhvr>
                                      <p:to>
                                        <p:strVal val="visible"/>
                                      </p:to>
                                    </p:set>
                                    <p:animEffect transition="in" filter="fade">
                                      <p:cBhvr>
                                        <p:cTn id="45" dur="20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p:bldP spid="9" grpId="0" animBg="1"/>
      <p:bldP spid="13" grpId="0"/>
      <p:bldP spid="14" grpId="0" animBg="1"/>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183880" cy="1051560"/>
          </a:xfrm>
        </p:spPr>
        <p:txBody>
          <a:bodyPr/>
          <a:lstStyle/>
          <a:p>
            <a:r>
              <a:rPr lang="en-IE" dirty="0" smtClean="0"/>
              <a:t>Greek Gods</a:t>
            </a:r>
            <a:endParaRPr lang="en-IE" dirty="0"/>
          </a:p>
        </p:txBody>
      </p:sp>
      <p:sp>
        <p:nvSpPr>
          <p:cNvPr id="3" name="Content Placeholder 2"/>
          <p:cNvSpPr>
            <a:spLocks noGrp="1"/>
          </p:cNvSpPr>
          <p:nvPr>
            <p:ph idx="1"/>
          </p:nvPr>
        </p:nvSpPr>
        <p:spPr>
          <a:xfrm>
            <a:off x="500034" y="1071546"/>
            <a:ext cx="8183880" cy="4187952"/>
          </a:xfrm>
        </p:spPr>
        <p:txBody>
          <a:bodyPr/>
          <a:lstStyle/>
          <a:p>
            <a:r>
              <a:rPr lang="en-IE" dirty="0" smtClean="0"/>
              <a:t>They believed if they made them happy, life would go well for them.</a:t>
            </a:r>
          </a:p>
          <a:p>
            <a:r>
              <a:rPr lang="en-IE" dirty="0" smtClean="0"/>
              <a:t>Gods lived on a mountain in the clouds – Mount Olympus.</a:t>
            </a:r>
            <a:endParaRPr lang="en-IE" dirty="0"/>
          </a:p>
        </p:txBody>
      </p:sp>
      <p:pic>
        <p:nvPicPr>
          <p:cNvPr id="4" name="Picture 3" descr="Mount_Olympus41.jpg"/>
          <p:cNvPicPr>
            <a:picLocks noChangeAspect="1"/>
          </p:cNvPicPr>
          <p:nvPr/>
        </p:nvPicPr>
        <p:blipFill>
          <a:blip r:embed="rId2" cstate="print"/>
          <a:stretch>
            <a:fillRect/>
          </a:stretch>
        </p:blipFill>
        <p:spPr>
          <a:xfrm>
            <a:off x="1357290" y="3000372"/>
            <a:ext cx="6286544" cy="35361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183880" cy="1051560"/>
          </a:xfrm>
        </p:spPr>
        <p:txBody>
          <a:bodyPr/>
          <a:lstStyle/>
          <a:p>
            <a:r>
              <a:rPr lang="en-IE" dirty="0" smtClean="0"/>
              <a:t>Greek Gods</a:t>
            </a:r>
            <a:endParaRPr lang="en-IE" dirty="0"/>
          </a:p>
        </p:txBody>
      </p:sp>
      <p:sp>
        <p:nvSpPr>
          <p:cNvPr id="3" name="Content Placeholder 2"/>
          <p:cNvSpPr>
            <a:spLocks noGrp="1"/>
          </p:cNvSpPr>
          <p:nvPr>
            <p:ph idx="1"/>
          </p:nvPr>
        </p:nvSpPr>
        <p:spPr>
          <a:xfrm>
            <a:off x="500034" y="1142984"/>
            <a:ext cx="8183880" cy="5286412"/>
          </a:xfrm>
        </p:spPr>
        <p:txBody>
          <a:bodyPr>
            <a:normAutofit fontScale="92500" lnSpcReduction="10000"/>
          </a:bodyPr>
          <a:lstStyle/>
          <a:p>
            <a:r>
              <a:rPr lang="en-IE" dirty="0" smtClean="0"/>
              <a:t>Prayers at home.</a:t>
            </a:r>
          </a:p>
          <a:p>
            <a:r>
              <a:rPr lang="en-IE" dirty="0" smtClean="0"/>
              <a:t>Took part in festivals.</a:t>
            </a:r>
          </a:p>
          <a:p>
            <a:r>
              <a:rPr lang="en-IE" dirty="0" smtClean="0"/>
              <a:t>Temples</a:t>
            </a:r>
          </a:p>
          <a:p>
            <a:r>
              <a:rPr lang="en-IE" dirty="0" smtClean="0"/>
              <a:t>Priests sacrificed animals to the gods in return for their help.</a:t>
            </a:r>
          </a:p>
          <a:p>
            <a:r>
              <a:rPr lang="en-IE" dirty="0" smtClean="0"/>
              <a:t>Sang and danced to the gods.</a:t>
            </a:r>
          </a:p>
          <a:p>
            <a:r>
              <a:rPr lang="en-IE" dirty="0" smtClean="0"/>
              <a:t>The Ancient Greeks didn't understand about death, storms or sickness so </a:t>
            </a:r>
            <a:r>
              <a:rPr lang="en-IE" dirty="0" smtClean="0"/>
              <a:t>they decided </a:t>
            </a:r>
            <a:r>
              <a:rPr lang="en-IE" dirty="0" smtClean="0"/>
              <a:t>it must be the work of the Gods. These stories spread all over Greece </a:t>
            </a:r>
            <a:r>
              <a:rPr lang="en-IE" dirty="0" smtClean="0"/>
              <a:t>and </a:t>
            </a:r>
            <a:r>
              <a:rPr lang="en-IE" dirty="0" smtClean="0"/>
              <a:t>beyond</a:t>
            </a:r>
            <a:r>
              <a:rPr lang="en-IE" dirty="0" smtClean="0"/>
              <a:t>!</a:t>
            </a:r>
          </a:p>
          <a:p>
            <a:r>
              <a:rPr lang="en-IE" dirty="0" smtClean="0"/>
              <a:t>Told stories, known as myths and legends about gods, heroes and monsters.</a:t>
            </a:r>
          </a:p>
          <a:p>
            <a:r>
              <a:rPr lang="en-IE" dirty="0" smtClean="0"/>
              <a:t>Sophocles made plays from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086" y="0"/>
            <a:ext cx="8183880" cy="1051560"/>
          </a:xfrm>
        </p:spPr>
        <p:txBody>
          <a:bodyPr/>
          <a:lstStyle/>
          <a:p>
            <a:r>
              <a:rPr lang="en-IE" dirty="0" smtClean="0"/>
              <a:t>Appearance and fashion</a:t>
            </a:r>
            <a:endParaRPr lang="en-IE" dirty="0"/>
          </a:p>
        </p:txBody>
      </p:sp>
      <p:sp>
        <p:nvSpPr>
          <p:cNvPr id="3" name="Content Placeholder 2"/>
          <p:cNvSpPr>
            <a:spLocks noGrp="1"/>
          </p:cNvSpPr>
          <p:nvPr>
            <p:ph idx="1"/>
          </p:nvPr>
        </p:nvSpPr>
        <p:spPr>
          <a:xfrm>
            <a:off x="500034" y="1142984"/>
            <a:ext cx="8183880" cy="4929222"/>
          </a:xfrm>
        </p:spPr>
        <p:txBody>
          <a:bodyPr>
            <a:normAutofit/>
          </a:bodyPr>
          <a:lstStyle/>
          <a:p>
            <a:r>
              <a:rPr lang="en-IE" dirty="0" smtClean="0"/>
              <a:t>Both men and women enjoyed using mirrors and </a:t>
            </a:r>
            <a:r>
              <a:rPr lang="en-IE" dirty="0" smtClean="0"/>
              <a:t>hair-brushes.</a:t>
            </a:r>
          </a:p>
          <a:p>
            <a:r>
              <a:rPr lang="en-IE" dirty="0" smtClean="0"/>
              <a:t>Hair was curled, arranged in interesting and </a:t>
            </a:r>
            <a:r>
              <a:rPr lang="en-IE" dirty="0" smtClean="0"/>
              <a:t>carefully designed </a:t>
            </a:r>
            <a:r>
              <a:rPr lang="en-IE" dirty="0" smtClean="0"/>
              <a:t>styles, and held in place with scented </a:t>
            </a:r>
            <a:r>
              <a:rPr lang="en-IE" dirty="0" smtClean="0"/>
              <a:t>waxes </a:t>
            </a:r>
            <a:r>
              <a:rPr lang="en-IE" dirty="0" smtClean="0"/>
              <a:t>and lotions. </a:t>
            </a:r>
            <a:endParaRPr lang="en-IE" dirty="0" smtClean="0"/>
          </a:p>
          <a:p>
            <a:r>
              <a:rPr lang="en-IE" dirty="0" smtClean="0"/>
              <a:t>Women kept their hair long, in braids, arranged on </a:t>
            </a:r>
            <a:r>
              <a:rPr lang="en-IE" dirty="0" smtClean="0"/>
              <a:t>top </a:t>
            </a:r>
            <a:r>
              <a:rPr lang="en-IE" dirty="0" smtClean="0"/>
              <a:t>of their head, or wore their hair in ponytails</a:t>
            </a:r>
            <a:r>
              <a:rPr lang="en-IE" dirty="0" smtClean="0"/>
              <a:t>.</a:t>
            </a:r>
          </a:p>
          <a:p>
            <a:r>
              <a:rPr lang="en-IE" dirty="0" smtClean="0"/>
              <a:t>Headbands, made of ribbon or metal, were very popular. </a:t>
            </a:r>
          </a:p>
          <a:p>
            <a:endParaRPr lang="en-IE" dirty="0" smtClean="0"/>
          </a:p>
          <a:p>
            <a:endParaRPr lang="en-IE" dirty="0" smtClean="0"/>
          </a:p>
          <a:p>
            <a:endParaRPr lang="en-IE" dirty="0" smtClean="0"/>
          </a:p>
          <a:p>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183880" cy="1051560"/>
          </a:xfrm>
        </p:spPr>
        <p:txBody>
          <a:bodyPr/>
          <a:lstStyle/>
          <a:p>
            <a:r>
              <a:rPr lang="en-IE" dirty="0" smtClean="0"/>
              <a:t>Appearance and Fashion</a:t>
            </a:r>
            <a:endParaRPr lang="en-IE" dirty="0"/>
          </a:p>
        </p:txBody>
      </p:sp>
      <p:pic>
        <p:nvPicPr>
          <p:cNvPr id="5122" name="Picture 2"/>
          <p:cNvPicPr>
            <a:picLocks noGrp="1" noChangeAspect="1" noChangeArrowheads="1"/>
          </p:cNvPicPr>
          <p:nvPr>
            <p:ph idx="1"/>
          </p:nvPr>
        </p:nvPicPr>
        <p:blipFill>
          <a:blip r:embed="rId2"/>
          <a:srcRect/>
          <a:stretch>
            <a:fillRect/>
          </a:stretch>
        </p:blipFill>
        <p:spPr bwMode="auto">
          <a:xfrm>
            <a:off x="1214414" y="1214421"/>
            <a:ext cx="6715172" cy="2722366"/>
          </a:xfrm>
          <a:prstGeom prst="rect">
            <a:avLst/>
          </a:prstGeom>
          <a:noFill/>
          <a:ln w="9525">
            <a:noFill/>
            <a:miter lim="800000"/>
            <a:headEnd/>
            <a:tailEnd/>
          </a:ln>
          <a:effectLst/>
        </p:spPr>
      </p:pic>
      <p:pic>
        <p:nvPicPr>
          <p:cNvPr id="5124" name="Picture 4"/>
          <p:cNvPicPr>
            <a:picLocks noChangeAspect="1" noChangeArrowheads="1"/>
          </p:cNvPicPr>
          <p:nvPr/>
        </p:nvPicPr>
        <p:blipFill>
          <a:blip r:embed="rId3"/>
          <a:srcRect/>
          <a:stretch>
            <a:fillRect/>
          </a:stretch>
        </p:blipFill>
        <p:spPr bwMode="auto">
          <a:xfrm>
            <a:off x="428596" y="4000504"/>
            <a:ext cx="1857388" cy="2471401"/>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3143240" y="4000504"/>
            <a:ext cx="2801323" cy="2428893"/>
          </a:xfrm>
          <a:prstGeom prst="rect">
            <a:avLst/>
          </a:prstGeom>
          <a:noFill/>
          <a:ln w="9525">
            <a:noFill/>
            <a:miter lim="800000"/>
            <a:headEnd/>
            <a:tailEnd/>
          </a:ln>
          <a:effectLst/>
        </p:spPr>
      </p:pic>
      <p:pic>
        <p:nvPicPr>
          <p:cNvPr id="5126" name="Picture 6"/>
          <p:cNvPicPr>
            <a:picLocks noChangeAspect="1" noChangeArrowheads="1"/>
          </p:cNvPicPr>
          <p:nvPr/>
        </p:nvPicPr>
        <p:blipFill>
          <a:blip r:embed="rId5"/>
          <a:srcRect/>
          <a:stretch>
            <a:fillRect/>
          </a:stretch>
        </p:blipFill>
        <p:spPr bwMode="auto">
          <a:xfrm>
            <a:off x="6786578" y="3977882"/>
            <a:ext cx="1857388" cy="252295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2000"/>
                                        <p:tgtEl>
                                          <p:spTgt spid="5122"/>
                                        </p:tgtEl>
                                      </p:cBhvr>
                                    </p:animEffect>
                                  </p:childTnLst>
                                </p:cTn>
                              </p:par>
                              <p:par>
                                <p:cTn id="13" presetID="10" presetClass="entr" presetSubtype="0" fill="hold" nodeType="with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fade">
                                      <p:cBhvr>
                                        <p:cTn id="15" dur="2000"/>
                                        <p:tgtEl>
                                          <p:spTgt spid="5124"/>
                                        </p:tgtEl>
                                      </p:cBhvr>
                                    </p:animEffect>
                                  </p:childTnLst>
                                </p:cTn>
                              </p:par>
                              <p:par>
                                <p:cTn id="16" presetID="10" presetClass="entr" presetSubtype="0" fill="hold" nodeType="withEffect">
                                  <p:stCondLst>
                                    <p:cond delay="0"/>
                                  </p:stCondLst>
                                  <p:childTnLst>
                                    <p:set>
                                      <p:cBhvr>
                                        <p:cTn id="17" dur="1" fill="hold">
                                          <p:stCondLst>
                                            <p:cond delay="0"/>
                                          </p:stCondLst>
                                        </p:cTn>
                                        <p:tgtEl>
                                          <p:spTgt spid="5125"/>
                                        </p:tgtEl>
                                        <p:attrNameLst>
                                          <p:attrName>style.visibility</p:attrName>
                                        </p:attrNameLst>
                                      </p:cBhvr>
                                      <p:to>
                                        <p:strVal val="visible"/>
                                      </p:to>
                                    </p:set>
                                    <p:animEffect transition="in" filter="fade">
                                      <p:cBhvr>
                                        <p:cTn id="18" dur="2000"/>
                                        <p:tgtEl>
                                          <p:spTgt spid="5125"/>
                                        </p:tgtEl>
                                      </p:cBhvr>
                                    </p:animEffect>
                                  </p:childTnLst>
                                </p:cTn>
                              </p:par>
                              <p:par>
                                <p:cTn id="19" presetID="10" presetClass="entr" presetSubtype="0" fill="hold" nodeType="withEffect">
                                  <p:stCondLst>
                                    <p:cond delay="0"/>
                                  </p:stCondLst>
                                  <p:childTnLst>
                                    <p:set>
                                      <p:cBhvr>
                                        <p:cTn id="20" dur="1" fill="hold">
                                          <p:stCondLst>
                                            <p:cond delay="0"/>
                                          </p:stCondLst>
                                        </p:cTn>
                                        <p:tgtEl>
                                          <p:spTgt spid="5126"/>
                                        </p:tgtEl>
                                        <p:attrNameLst>
                                          <p:attrName>style.visibility</p:attrName>
                                        </p:attrNameLst>
                                      </p:cBhvr>
                                      <p:to>
                                        <p:strVal val="visible"/>
                                      </p:to>
                                    </p:set>
                                    <p:animEffect transition="in" filter="fade">
                                      <p:cBhvr>
                                        <p:cTn id="21" dur="2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086" y="0"/>
            <a:ext cx="8183880" cy="1051560"/>
          </a:xfrm>
        </p:spPr>
        <p:txBody>
          <a:bodyPr/>
          <a:lstStyle/>
          <a:p>
            <a:r>
              <a:rPr lang="en-IE" dirty="0" smtClean="0"/>
              <a:t>Appearance and fashion</a:t>
            </a:r>
            <a:endParaRPr lang="en-IE" dirty="0"/>
          </a:p>
        </p:txBody>
      </p:sp>
      <p:sp>
        <p:nvSpPr>
          <p:cNvPr id="3" name="Content Placeholder 2"/>
          <p:cNvSpPr>
            <a:spLocks noGrp="1"/>
          </p:cNvSpPr>
          <p:nvPr>
            <p:ph idx="1"/>
          </p:nvPr>
        </p:nvSpPr>
        <p:spPr>
          <a:xfrm>
            <a:off x="428596" y="642918"/>
            <a:ext cx="8183880" cy="6143668"/>
          </a:xfrm>
        </p:spPr>
        <p:txBody>
          <a:bodyPr>
            <a:normAutofit fontScale="92500" lnSpcReduction="10000"/>
          </a:bodyPr>
          <a:lstStyle/>
          <a:p>
            <a:endParaRPr lang="en-IE" dirty="0" smtClean="0"/>
          </a:p>
          <a:p>
            <a:r>
              <a:rPr lang="en-IE" dirty="0" smtClean="0"/>
              <a:t>Blond hair was rare. Greek admired the blonde look and many tried bleaching their hair. </a:t>
            </a:r>
            <a:endParaRPr lang="en-IE" dirty="0" smtClean="0"/>
          </a:p>
          <a:p>
            <a:endParaRPr lang="en-IE" dirty="0" smtClean="0"/>
          </a:p>
          <a:p>
            <a:r>
              <a:rPr lang="en-IE" dirty="0" smtClean="0"/>
              <a:t>Men cut their hair short and, unless they were soldiers, wore beards</a:t>
            </a:r>
            <a:r>
              <a:rPr lang="en-IE" dirty="0" smtClean="0"/>
              <a:t>.</a:t>
            </a:r>
          </a:p>
          <a:p>
            <a:pPr>
              <a:buNone/>
            </a:pPr>
            <a:endParaRPr lang="en-IE" dirty="0" smtClean="0"/>
          </a:p>
          <a:p>
            <a:r>
              <a:rPr lang="en-IE" dirty="0" smtClean="0"/>
              <a:t>Barber shops first became popular in ancient Greece, and were an important part of the social life of many ancient Greek males. In the barber shop, the men exchanged political and sports news, philosophy, and gossip! </a:t>
            </a:r>
            <a:endParaRPr lang="en-IE" dirty="0" smtClean="0"/>
          </a:p>
          <a:p>
            <a:r>
              <a:rPr lang="en-IE" dirty="0" smtClean="0">
                <a:hlinkClick r:id="rId2"/>
              </a:rPr>
              <a:t>http://</a:t>
            </a:r>
            <a:r>
              <a:rPr lang="en-IE" dirty="0" smtClean="0">
                <a:hlinkClick r:id="rId2"/>
              </a:rPr>
              <a:t>www.bbc.co.uk/guides/zc8yb9q#zxnj2hv</a:t>
            </a:r>
            <a:endParaRPr lang="en-IE" dirty="0" smtClean="0"/>
          </a:p>
          <a:p>
            <a:endParaRPr lang="en-IE" dirty="0" smtClean="0"/>
          </a:p>
          <a:p>
            <a:endParaRPr lang="en-IE" dirty="0" smtClean="0"/>
          </a:p>
          <a:p>
            <a:endParaRPr lang="en-IE" dirty="0" smtClean="0"/>
          </a:p>
          <a:p>
            <a:endParaRPr lang="en-IE" dirty="0" smtClean="0"/>
          </a:p>
          <a:p>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209</TotalTime>
  <Words>670</Words>
  <Application>Microsoft Office PowerPoint</Application>
  <PresentationFormat>On-screen Show (4:3)</PresentationFormat>
  <Paragraphs>93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Aspect</vt:lpstr>
      <vt:lpstr>Ancient Greece</vt:lpstr>
      <vt:lpstr>Where is Greece?</vt:lpstr>
      <vt:lpstr>Life in Ancient Greece</vt:lpstr>
      <vt:lpstr>Life in Ancient Greece</vt:lpstr>
      <vt:lpstr>Parthenon</vt:lpstr>
      <vt:lpstr>What the Parthenon looked like</vt:lpstr>
      <vt:lpstr>How they lived.</vt:lpstr>
      <vt:lpstr>Ruling in Athens</vt:lpstr>
      <vt:lpstr>Sparta</vt:lpstr>
      <vt:lpstr>School</vt:lpstr>
      <vt:lpstr>Agora</vt:lpstr>
      <vt:lpstr>Olympics</vt:lpstr>
      <vt:lpstr>Gods</vt:lpstr>
      <vt:lpstr>Greek Gods</vt:lpstr>
      <vt:lpstr>Greek Gods</vt:lpstr>
      <vt:lpstr>Greek Gods</vt:lpstr>
      <vt:lpstr>Appearance and fashion</vt:lpstr>
      <vt:lpstr>Appearance and Fashion</vt:lpstr>
      <vt:lpstr>Appearance and fashion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dc:title>
  <dc:creator>hparkinson</dc:creator>
  <cp:lastModifiedBy>hparkinson</cp:lastModifiedBy>
  <cp:revision>2</cp:revision>
  <dcterms:created xsi:type="dcterms:W3CDTF">2016-01-18T19:13:15Z</dcterms:created>
  <dcterms:modified xsi:type="dcterms:W3CDTF">2016-01-18T22:42:34Z</dcterms:modified>
</cp:coreProperties>
</file>