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20"/>
  </p:notesMasterIdLst>
  <p:handoutMasterIdLst>
    <p:handoutMasterId r:id="rId21"/>
  </p:handoutMasterIdLst>
  <p:sldIdLst>
    <p:sldId id="256" r:id="rId2"/>
    <p:sldId id="297" r:id="rId3"/>
    <p:sldId id="298" r:id="rId4"/>
    <p:sldId id="294" r:id="rId5"/>
    <p:sldId id="292" r:id="rId6"/>
    <p:sldId id="293" r:id="rId7"/>
    <p:sldId id="300" r:id="rId8"/>
    <p:sldId id="285" r:id="rId9"/>
    <p:sldId id="266" r:id="rId10"/>
    <p:sldId id="302" r:id="rId11"/>
    <p:sldId id="303" r:id="rId12"/>
    <p:sldId id="304" r:id="rId13"/>
    <p:sldId id="301" r:id="rId14"/>
    <p:sldId id="305" r:id="rId15"/>
    <p:sldId id="306" r:id="rId16"/>
    <p:sldId id="307" r:id="rId17"/>
    <p:sldId id="308" r:id="rId18"/>
    <p:sldId id="309" r:id="rId19"/>
  </p:sldIdLst>
  <p:sldSz cx="9144000" cy="6858000" type="screen4x3"/>
  <p:notesSz cx="6815138" cy="9942513"/>
  <p:defaultTex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1">
          <p15:clr>
            <a:srgbClr val="A4A3A4"/>
          </p15:clr>
        </p15:guide>
        <p15:guide id="2" pos="214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707" autoAdjust="0"/>
  </p:normalViewPr>
  <p:slideViewPr>
    <p:cSldViewPr>
      <p:cViewPr>
        <p:scale>
          <a:sx n="69" d="100"/>
          <a:sy n="69" d="100"/>
        </p:scale>
        <p:origin x="-205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902" y="354"/>
      </p:cViewPr>
      <p:guideLst>
        <p:guide orient="horz" pos="3131"/>
        <p:guide pos="214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Mags%20&amp;%20Cathal\Documents\sociology%20course%20for%20k\silc%20data%20in%20graph%20format.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baseline="0" dirty="0"/>
              <a:t>Specific groups experiencing disproportionate rates of poverty in Ireland (EU-SILC 2010)  </a:t>
            </a:r>
            <a:endParaRPr lang="en-US" dirty="0"/>
          </a:p>
        </c:rich>
      </c:tx>
      <c:layout>
        <c:manualLayout>
          <c:xMode val="edge"/>
          <c:yMode val="edge"/>
          <c:x val="9.8767031349886444E-2"/>
          <c:y val="2.657619473026589E-2"/>
        </c:manualLayout>
      </c:layout>
      <c:overlay val="0"/>
    </c:title>
    <c:autoTitleDeleted val="0"/>
    <c:plotArea>
      <c:layout/>
      <c:barChart>
        <c:barDir val="col"/>
        <c:grouping val="clustered"/>
        <c:varyColors val="0"/>
        <c:ser>
          <c:idx val="0"/>
          <c:order val="0"/>
          <c:tx>
            <c:strRef>
              <c:f>Sheet1!$C$19</c:f>
              <c:strCache>
                <c:ptCount val="1"/>
                <c:pt idx="0">
                  <c:v>At risk of poverty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Sheet1!$A$20:$B$25</c:f>
              <c:strCache>
                <c:ptCount val="6"/>
                <c:pt idx="0">
                  <c:v>children (0-17) </c:v>
                </c:pt>
                <c:pt idx="1">
                  <c:v>Lone carers (for children)</c:v>
                </c:pt>
                <c:pt idx="2">
                  <c:v>unemployed</c:v>
                </c:pt>
                <c:pt idx="3">
                  <c:v>not at work due to illness or disability</c:v>
                </c:pt>
                <c:pt idx="4">
                  <c:v>Primary or lower level of education</c:v>
                </c:pt>
                <c:pt idx="5">
                  <c:v>rented at market rate </c:v>
                </c:pt>
              </c:strCache>
            </c:strRef>
          </c:cat>
          <c:val>
            <c:numRef>
              <c:f>Sheet1!$C$20:$C$25</c:f>
              <c:numCache>
                <c:formatCode>General</c:formatCode>
                <c:ptCount val="6"/>
                <c:pt idx="0">
                  <c:v>19.5</c:v>
                </c:pt>
                <c:pt idx="1">
                  <c:v>20.5</c:v>
                </c:pt>
                <c:pt idx="2">
                  <c:v>26.1</c:v>
                </c:pt>
                <c:pt idx="3">
                  <c:v>20.9</c:v>
                </c:pt>
                <c:pt idx="4">
                  <c:v>17.8</c:v>
                </c:pt>
                <c:pt idx="5">
                  <c:v>21.3</c:v>
                </c:pt>
              </c:numCache>
            </c:numRef>
          </c:val>
          <c:extLst>
            <c:ext xmlns:c16="http://schemas.microsoft.com/office/drawing/2014/chart" uri="{C3380CC4-5D6E-409C-BE32-E72D297353CC}">
              <c16:uniqueId val="{00000000-762B-4C78-A15C-3F6DC803EF4D}"/>
            </c:ext>
          </c:extLst>
        </c:ser>
        <c:ser>
          <c:idx val="1"/>
          <c:order val="1"/>
          <c:tx>
            <c:strRef>
              <c:f>Sheet1!$D$19</c:f>
              <c:strCache>
                <c:ptCount val="1"/>
                <c:pt idx="0">
                  <c:v>Deprivation rate</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Sheet1!$A$20:$B$25</c:f>
              <c:strCache>
                <c:ptCount val="6"/>
                <c:pt idx="0">
                  <c:v>children (0-17) </c:v>
                </c:pt>
                <c:pt idx="1">
                  <c:v>Lone carers (for children)</c:v>
                </c:pt>
                <c:pt idx="2">
                  <c:v>unemployed</c:v>
                </c:pt>
                <c:pt idx="3">
                  <c:v>not at work due to illness or disability</c:v>
                </c:pt>
                <c:pt idx="4">
                  <c:v>Primary or lower level of education</c:v>
                </c:pt>
                <c:pt idx="5">
                  <c:v>rented at market rate </c:v>
                </c:pt>
              </c:strCache>
            </c:strRef>
          </c:cat>
          <c:val>
            <c:numRef>
              <c:f>Sheet1!$D$20:$D$25</c:f>
              <c:numCache>
                <c:formatCode>General</c:formatCode>
                <c:ptCount val="6"/>
                <c:pt idx="0">
                  <c:v>30.2</c:v>
                </c:pt>
                <c:pt idx="1">
                  <c:v>49.8</c:v>
                </c:pt>
                <c:pt idx="2">
                  <c:v>38</c:v>
                </c:pt>
                <c:pt idx="3">
                  <c:v>42.8</c:v>
                </c:pt>
                <c:pt idx="4">
                  <c:v>26</c:v>
                </c:pt>
                <c:pt idx="5">
                  <c:v>33.300000000000004</c:v>
                </c:pt>
              </c:numCache>
            </c:numRef>
          </c:val>
          <c:extLst>
            <c:ext xmlns:c16="http://schemas.microsoft.com/office/drawing/2014/chart" uri="{C3380CC4-5D6E-409C-BE32-E72D297353CC}">
              <c16:uniqueId val="{00000001-762B-4C78-A15C-3F6DC803EF4D}"/>
            </c:ext>
          </c:extLst>
        </c:ser>
        <c:ser>
          <c:idx val="2"/>
          <c:order val="2"/>
          <c:tx>
            <c:strRef>
              <c:f>Sheet1!$E$19</c:f>
              <c:strCache>
                <c:ptCount val="1"/>
                <c:pt idx="0">
                  <c:v>In consistent poverty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Sheet1!$A$20:$B$25</c:f>
              <c:strCache>
                <c:ptCount val="6"/>
                <c:pt idx="0">
                  <c:v>children (0-17) </c:v>
                </c:pt>
                <c:pt idx="1">
                  <c:v>Lone carers (for children)</c:v>
                </c:pt>
                <c:pt idx="2">
                  <c:v>unemployed</c:v>
                </c:pt>
                <c:pt idx="3">
                  <c:v>not at work due to illness or disability</c:v>
                </c:pt>
                <c:pt idx="4">
                  <c:v>Primary or lower level of education</c:v>
                </c:pt>
                <c:pt idx="5">
                  <c:v>rented at market rate </c:v>
                </c:pt>
              </c:strCache>
            </c:strRef>
          </c:cat>
          <c:val>
            <c:numRef>
              <c:f>Sheet1!$E$20:$E$25</c:f>
              <c:numCache>
                <c:formatCode>General</c:formatCode>
                <c:ptCount val="6"/>
                <c:pt idx="0">
                  <c:v>8.2000000000000011</c:v>
                </c:pt>
                <c:pt idx="1">
                  <c:v>9.3000000000000007</c:v>
                </c:pt>
                <c:pt idx="2">
                  <c:v>15.2</c:v>
                </c:pt>
                <c:pt idx="3">
                  <c:v>13</c:v>
                </c:pt>
                <c:pt idx="4">
                  <c:v>7.3</c:v>
                </c:pt>
                <c:pt idx="5">
                  <c:v>9.8000000000000007</c:v>
                </c:pt>
              </c:numCache>
            </c:numRef>
          </c:val>
          <c:extLst>
            <c:ext xmlns:c16="http://schemas.microsoft.com/office/drawing/2014/chart" uri="{C3380CC4-5D6E-409C-BE32-E72D297353CC}">
              <c16:uniqueId val="{00000002-762B-4C78-A15C-3F6DC803EF4D}"/>
            </c:ext>
          </c:extLst>
        </c:ser>
        <c:dLbls>
          <c:showLegendKey val="0"/>
          <c:showVal val="0"/>
          <c:showCatName val="0"/>
          <c:showSerName val="0"/>
          <c:showPercent val="0"/>
          <c:showBubbleSize val="0"/>
        </c:dLbls>
        <c:gapWidth val="150"/>
        <c:axId val="37128832"/>
        <c:axId val="37130624"/>
      </c:barChart>
      <c:catAx>
        <c:axId val="37128832"/>
        <c:scaling>
          <c:orientation val="minMax"/>
        </c:scaling>
        <c:delete val="0"/>
        <c:axPos val="b"/>
        <c:numFmt formatCode="General" sourceLinked="0"/>
        <c:majorTickMark val="out"/>
        <c:minorTickMark val="none"/>
        <c:tickLblPos val="nextTo"/>
        <c:crossAx val="37130624"/>
        <c:crosses val="autoZero"/>
        <c:auto val="1"/>
        <c:lblAlgn val="ctr"/>
        <c:lblOffset val="100"/>
        <c:noMultiLvlLbl val="0"/>
      </c:catAx>
      <c:valAx>
        <c:axId val="37130624"/>
        <c:scaling>
          <c:orientation val="minMax"/>
        </c:scaling>
        <c:delete val="0"/>
        <c:axPos val="l"/>
        <c:majorGridlines/>
        <c:numFmt formatCode="General" sourceLinked="1"/>
        <c:majorTickMark val="out"/>
        <c:minorTickMark val="none"/>
        <c:tickLblPos val="nextTo"/>
        <c:crossAx val="37128832"/>
        <c:crosses val="autoZero"/>
        <c:crossBetween val="between"/>
        <c:majorUnit val="5"/>
      </c:valAx>
    </c:plotArea>
    <c:legend>
      <c:legendPos val="r"/>
      <c:legendEntry>
        <c:idx val="2"/>
        <c:delete val="1"/>
      </c:legendEntry>
      <c:overlay val="0"/>
    </c:legend>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GB"/>
          </a:p>
        </p:txBody>
      </p:sp>
      <p:sp>
        <p:nvSpPr>
          <p:cNvPr id="19459" name="Rectangle 3"/>
          <p:cNvSpPr>
            <a:spLocks noGrp="1" noChangeArrowheads="1"/>
          </p:cNvSpPr>
          <p:nvPr>
            <p:ph type="dt" sz="quarter" idx="1"/>
          </p:nvPr>
        </p:nvSpPr>
        <p:spPr bwMode="auto">
          <a:xfrm>
            <a:off x="386080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GB"/>
          </a:p>
        </p:txBody>
      </p:sp>
      <p:sp>
        <p:nvSpPr>
          <p:cNvPr id="19460" name="Rectangle 4"/>
          <p:cNvSpPr>
            <a:spLocks noGrp="1" noChangeArrowheads="1"/>
          </p:cNvSpPr>
          <p:nvPr>
            <p:ph type="ftr" sz="quarter" idx="2"/>
          </p:nvPr>
        </p:nvSpPr>
        <p:spPr bwMode="auto">
          <a:xfrm>
            <a:off x="0" y="9444038"/>
            <a:ext cx="29527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GB"/>
          </a:p>
        </p:txBody>
      </p:sp>
      <p:sp>
        <p:nvSpPr>
          <p:cNvPr id="19461" name="Rectangle 5"/>
          <p:cNvSpPr>
            <a:spLocks noGrp="1" noChangeArrowheads="1"/>
          </p:cNvSpPr>
          <p:nvPr>
            <p:ph type="sldNum" sz="quarter" idx="3"/>
          </p:nvPr>
        </p:nvSpPr>
        <p:spPr bwMode="auto">
          <a:xfrm>
            <a:off x="3860800" y="9444038"/>
            <a:ext cx="29527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B14C243-BA07-45A2-AE01-B26918493BDF}" type="slidenum">
              <a:rPr lang="en-GB" altLang="en-US"/>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GB"/>
          </a:p>
        </p:txBody>
      </p:sp>
      <p:sp>
        <p:nvSpPr>
          <p:cNvPr id="3075" name="Rectangle 3"/>
          <p:cNvSpPr>
            <a:spLocks noGrp="1" noChangeArrowheads="1"/>
          </p:cNvSpPr>
          <p:nvPr>
            <p:ph type="dt" idx="1"/>
          </p:nvPr>
        </p:nvSpPr>
        <p:spPr bwMode="auto">
          <a:xfrm>
            <a:off x="386080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GB"/>
          </a:p>
        </p:txBody>
      </p:sp>
      <p:sp>
        <p:nvSpPr>
          <p:cNvPr id="21508" name="Rectangle 4"/>
          <p:cNvSpPr>
            <a:spLocks noGrp="1" noRot="1" noChangeAspect="1" noChangeArrowheads="1" noTextEdit="1"/>
          </p:cNvSpPr>
          <p:nvPr>
            <p:ph type="sldImg" idx="2"/>
          </p:nvPr>
        </p:nvSpPr>
        <p:spPr bwMode="auto">
          <a:xfrm>
            <a:off x="923925" y="746125"/>
            <a:ext cx="4968875" cy="3727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81038" y="4722813"/>
            <a:ext cx="5453062" cy="44735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078" name="Rectangle 6"/>
          <p:cNvSpPr>
            <a:spLocks noGrp="1" noChangeArrowheads="1"/>
          </p:cNvSpPr>
          <p:nvPr>
            <p:ph type="ftr" sz="quarter" idx="4"/>
          </p:nvPr>
        </p:nvSpPr>
        <p:spPr bwMode="auto">
          <a:xfrm>
            <a:off x="0" y="9444038"/>
            <a:ext cx="29527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GB"/>
          </a:p>
        </p:txBody>
      </p:sp>
      <p:sp>
        <p:nvSpPr>
          <p:cNvPr id="3079" name="Rectangle 7"/>
          <p:cNvSpPr>
            <a:spLocks noGrp="1" noChangeArrowheads="1"/>
          </p:cNvSpPr>
          <p:nvPr>
            <p:ph type="sldNum" sz="quarter" idx="5"/>
          </p:nvPr>
        </p:nvSpPr>
        <p:spPr bwMode="auto">
          <a:xfrm>
            <a:off x="3860800" y="9444038"/>
            <a:ext cx="29527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03BE67F-8A67-4311-BF10-B16306F8FB47}"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30D4E91-79DE-4B39-BEEA-9DCFCFB4FE75}" type="slidenum">
              <a:rPr lang="en-GB" altLang="en-US"/>
              <a:pPr eaLnBrk="1" hangingPunct="1"/>
              <a:t>1</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AED68C2-AFE3-47E4-AE52-C76C7A2432ED}" type="slidenum">
              <a:rPr lang="en-GB" altLang="en-US"/>
              <a:pPr eaLnBrk="1" hangingPunct="1"/>
              <a:t>2</a:t>
            </a:fld>
            <a:endParaRPr lang="en-GB" altLang="en-US"/>
          </a:p>
        </p:txBody>
      </p:sp>
      <p:sp>
        <p:nvSpPr>
          <p:cNvPr id="23555" name="Rectangle 2"/>
          <p:cNvSpPr>
            <a:spLocks noGrp="1" noRot="1" noChangeAspect="1" noChangeArrowheads="1" noTextEdit="1"/>
          </p:cNvSpPr>
          <p:nvPr>
            <p:ph type="sldImg"/>
          </p:nvPr>
        </p:nvSpPr>
        <p:spPr>
          <a:xfrm>
            <a:off x="1844675" y="746125"/>
            <a:ext cx="3125788" cy="2346325"/>
          </a:xfrm>
          <a:ln/>
        </p:spPr>
      </p:sp>
      <p:sp>
        <p:nvSpPr>
          <p:cNvPr id="23556" name="Rectangle 3"/>
          <p:cNvSpPr>
            <a:spLocks noGrp="1" noChangeArrowheads="1"/>
          </p:cNvSpPr>
          <p:nvPr>
            <p:ph type="body" idx="1"/>
          </p:nvPr>
        </p:nvSpPr>
        <p:spPr>
          <a:xfrm>
            <a:off x="681038" y="3405188"/>
            <a:ext cx="5453062" cy="579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E"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1D4205A-51A5-45E0-9D76-2E3EDDB97A43}" type="slidenum">
              <a:rPr lang="en-GB" altLang="en-US"/>
              <a:pPr eaLnBrk="1" hangingPunct="1"/>
              <a:t>3</a:t>
            </a:fld>
            <a:endParaRPr lang="en-GB" altLang="en-US"/>
          </a:p>
        </p:txBody>
      </p:sp>
      <p:sp>
        <p:nvSpPr>
          <p:cNvPr id="24579" name="Rectangle 2"/>
          <p:cNvSpPr>
            <a:spLocks noGrp="1" noRot="1" noChangeAspect="1" noChangeArrowheads="1" noTextEdit="1"/>
          </p:cNvSpPr>
          <p:nvPr>
            <p:ph type="sldImg"/>
          </p:nvPr>
        </p:nvSpPr>
        <p:spPr>
          <a:xfrm>
            <a:off x="923925" y="746125"/>
            <a:ext cx="4967288" cy="3727450"/>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E"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latin typeface="Arial" panose="020B0604020202020204" pitchFamily="34" charset="0"/>
              </a:rPr>
              <a:t>What is shown in this table is the link between the systems that may generate inequalities (the economic, political, cultural and affective systems) and the different forms that inequality takes (the dimensions of inequality). The table is colour coded to indicate where the generative source of injustice may lie and how than then impacts on equality. Inequalities in power relations manifest themselves in terms of not have an equal right to influence decisions that affect you, generally – the solution lies in having equal representation. Inequalities in economic terms finds expression first in the lack of adequate resources – income, wealth and general economic security. The solution is redistribution of wealth etc. </a:t>
            </a:r>
          </a:p>
          <a:p>
            <a:pPr eaLnBrk="1" hangingPunct="1">
              <a:spcBef>
                <a:spcPct val="0"/>
              </a:spcBef>
            </a:pPr>
            <a:endParaRPr lang="en-GB" altLang="en-US">
              <a:latin typeface="Arial" panose="020B0604020202020204" pitchFamily="34" charset="0"/>
            </a:endParaRPr>
          </a:p>
          <a:p>
            <a:pPr eaLnBrk="1" hangingPunct="1">
              <a:spcBef>
                <a:spcPct val="0"/>
              </a:spcBef>
            </a:pPr>
            <a:r>
              <a:rPr lang="en-GB" altLang="en-US">
                <a:latin typeface="Arial" panose="020B0604020202020204" pitchFamily="34" charset="0"/>
              </a:rPr>
              <a:t>The point to remember here is that even if one site (eg. the economic system) is the primary site for generating economic inequality, it can and does interface with other systems. For example, people who lack power, such as children are also disproportionately poor – see my slides below . Equally, those who are not respected in the cultural sphere, for example due to the colour of their skin, their Traveller status, or other differences (use of Irish Sign Language rather than English)  also experience respect-related injustices which have economic outcomes (they do not get work or experience discrimination in work) and they may also lack power and influence in society.</a:t>
            </a:r>
          </a:p>
          <a:p>
            <a:pPr eaLnBrk="1" hangingPunct="1">
              <a:spcBef>
                <a:spcPct val="0"/>
              </a:spcBef>
            </a:pPr>
            <a:r>
              <a:rPr lang="en-GB" altLang="en-US">
                <a:latin typeface="Arial" panose="020B0604020202020204" pitchFamily="34" charset="0"/>
              </a:rPr>
              <a:t>Equally, those for whom the generative site of injustice is lack of respect for their differences (those with intellectual disabilities for example) also suffer from a lack of power and limited economic resources. Etc. </a:t>
            </a:r>
            <a:endParaRPr lang="en-US" altLang="en-US">
              <a:latin typeface="Arial" panose="020B0604020202020204" pitchFamily="34"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AA16310-0244-4F0B-93CB-7FAA000FF7EE}" type="slidenum">
              <a:rPr lang="en-GB" altLang="en-US"/>
              <a:pPr eaLnBrk="1" hangingPunct="1"/>
              <a:t>4</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9C75458-72E0-4C43-81E8-09BE341C561B}" type="slidenum">
              <a:rPr lang="en-GB" altLang="en-US"/>
              <a:pPr eaLnBrk="1" hangingPunct="1"/>
              <a:t>5</a:t>
            </a:fld>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264777E-93F1-4BA8-81EE-E85640A24C33}" type="slidenum">
              <a:rPr lang="en-GB" altLang="en-US"/>
              <a:pPr eaLnBrk="1" hangingPunct="1"/>
              <a:t>6</a:t>
            </a:fld>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50D73BE-34DA-4778-9CAF-9E6D7C9F2AD6}" type="slidenum">
              <a:rPr lang="en-GB" altLang="en-US"/>
              <a:pPr eaLnBrk="1" hangingPunct="1"/>
              <a:t>7</a:t>
            </a:fld>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E" altLang="en-US">
                <a:latin typeface="Arial" panose="020B0604020202020204" pitchFamily="34" charset="0"/>
              </a:rPr>
              <a:t>The CSO’s SILC (Study of Income and Living Conditions) data forms part of a set of harmonized surveys used by Eurostat to analyse poverty, social inclusion and other issues. </a:t>
            </a:r>
          </a:p>
          <a:p>
            <a:endParaRPr lang="en-IE" altLang="en-US">
              <a:latin typeface="Arial" panose="020B0604020202020204" pitchFamily="34" charset="0"/>
            </a:endParaRPr>
          </a:p>
          <a:p>
            <a:r>
              <a:rPr lang="en-IE" altLang="en-US">
                <a:latin typeface="Arial" panose="020B0604020202020204" pitchFamily="34" charset="0"/>
              </a:rPr>
              <a:t>This graph above shows that those at most risk of poverty – the brown bars - are those who are unemployed (26% are at risk of poverty), those who parent alone, those out of work due to illness or disability, and those in rented accommodation (especially those in local authority housing and certain areas of the private rented market) and children. Deprivation (green bars) is highest among those parenting alone, those with no work due to illness or disability and the unemployed. </a:t>
            </a:r>
            <a:endParaRPr lang="en-IE" altLang="en-US">
              <a:latin typeface="Arial" panose="020B0604020202020204" pitchFamily="34" charset="0"/>
              <a:cs typeface="Arial" panose="020B0604020202020204" pitchFamily="34" charset="0"/>
            </a:endParaRPr>
          </a:p>
          <a:p>
            <a:r>
              <a:rPr lang="en-IE" altLang="en-US">
                <a:latin typeface="Arial" panose="020B0604020202020204" pitchFamily="34" charset="0"/>
                <a:cs typeface="Arial" panose="020B0604020202020204" pitchFamily="34" charset="0"/>
              </a:rPr>
              <a:t>There are limitations to this data and one of them is that a number of groups are not visible as they are too small to be analysed separately, yet they experience extreme poverty in some cases. These include some minority ethnic groups (including Travellers who also experience intense discrimination), homeless and people living in or leaving institutions, etc..</a:t>
            </a:r>
          </a:p>
          <a:p>
            <a:r>
              <a:rPr lang="en-IE" altLang="en-US">
                <a:latin typeface="Arial" panose="020B0604020202020204" pitchFamily="34" charset="0"/>
                <a:cs typeface="Arial" panose="020B0604020202020204" pitchFamily="34" charset="0"/>
              </a:rPr>
              <a:t> It is important to realise too that having a job is not, in itself, a guarantee that one lives in a poverty-free household.:  7.8 % households  in which people have jobs were at risk of poverty in 2010 compared with 5.5% in 2009.</a:t>
            </a:r>
          </a:p>
          <a:p>
            <a:endParaRPr lang="en-IE" altLang="en-US">
              <a:latin typeface="Arial" panose="020B0604020202020204" pitchFamily="34" charset="0"/>
            </a:endParaRPr>
          </a:p>
          <a:p>
            <a:endParaRPr lang="en-US" altLang="en-US">
              <a:latin typeface="Arial" panose="020B0604020202020204" pitchFamily="34" charset="0"/>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7A0C441-165C-4268-A4F3-0C7BE8084756}" type="slidenum">
              <a:rPr lang="en-US" altLang="en-US"/>
              <a:pPr eaLnBrk="1" hangingPunct="1"/>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IE" altLang="en-US">
              <a:latin typeface="Arial" panose="020B0604020202020204" pitchFamily="34" charset="0"/>
            </a:endParaRPr>
          </a:p>
          <a:p>
            <a:pPr eaLnBrk="1" hangingPunct="1">
              <a:lnSpc>
                <a:spcPct val="90000"/>
              </a:lnSpc>
            </a:pPr>
            <a:r>
              <a:rPr lang="en-GB" altLang="en-US">
                <a:latin typeface="Arial" panose="020B0604020202020204" pitchFamily="34" charset="0"/>
              </a:rPr>
              <a:t>Economic and Social Inequalities do not simply impact on economic well being – they have multiplier effects on people’s sense of their own value. Because human being are social animals, their sense of well-being is related to their social status in society. Feeling well in many ways is about feeling equal to others around you. </a:t>
            </a:r>
          </a:p>
          <a:p>
            <a:pPr eaLnBrk="1" hangingPunct="1">
              <a:lnSpc>
                <a:spcPct val="90000"/>
              </a:lnSpc>
            </a:pPr>
            <a:endParaRPr lang="en-GB" altLang="en-US">
              <a:latin typeface="Arial" panose="020B0604020202020204" pitchFamily="34" charset="0"/>
            </a:endParaRPr>
          </a:p>
          <a:p>
            <a:pPr eaLnBrk="1" hangingPunct="1">
              <a:lnSpc>
                <a:spcPct val="90000"/>
              </a:lnSpc>
            </a:pPr>
            <a:r>
              <a:rPr lang="en-GB" altLang="en-US">
                <a:latin typeface="Arial" panose="020B0604020202020204" pitchFamily="34" charset="0"/>
              </a:rPr>
              <a:t>In highly divided societies, those who are very poor or defined as having low status feel of </a:t>
            </a:r>
            <a:r>
              <a:rPr lang="en-GB" altLang="en-US" i="1">
                <a:latin typeface="Arial" panose="020B0604020202020204" pitchFamily="34" charset="0"/>
              </a:rPr>
              <a:t>less moral worth</a:t>
            </a:r>
            <a:r>
              <a:rPr lang="en-GB" altLang="en-US">
                <a:latin typeface="Arial" panose="020B0604020202020204" pitchFamily="34" charset="0"/>
              </a:rPr>
              <a:t> than those who are wealthier, high status and this negatively impacts on their health and well being. It literally gets under your skin and makes you unwell. </a:t>
            </a:r>
          </a:p>
          <a:p>
            <a:pPr eaLnBrk="1" hangingPunct="1">
              <a:lnSpc>
                <a:spcPct val="90000"/>
              </a:lnSpc>
            </a:pPr>
            <a:endParaRPr lang="en-GB" altLang="en-US">
              <a:latin typeface="Arial" panose="020B0604020202020204" pitchFamily="34" charset="0"/>
            </a:endParaRPr>
          </a:p>
          <a:p>
            <a:pPr eaLnBrk="1" hangingPunct="1">
              <a:lnSpc>
                <a:spcPct val="90000"/>
              </a:lnSpc>
            </a:pPr>
            <a:r>
              <a:rPr lang="en-GB" altLang="en-US">
                <a:latin typeface="Arial" panose="020B0604020202020204" pitchFamily="34" charset="0"/>
              </a:rPr>
              <a:t>Inequality produces Socially Evaluative Threats and Evaluation Anxieties - as people feel inferior to those who are much better off  - this impacts negatively on their health, social behaviour, levels of trust and solidarity, violence; unequal societies are bad for all groups </a:t>
            </a:r>
          </a:p>
          <a:p>
            <a:pPr eaLnBrk="1" hangingPunct="1">
              <a:lnSpc>
                <a:spcPct val="90000"/>
              </a:lnSpc>
            </a:pPr>
            <a:endParaRPr lang="en-GB" altLang="en-US">
              <a:latin typeface="Arial" panose="020B0604020202020204" pitchFamily="34" charset="0"/>
            </a:endParaRPr>
          </a:p>
          <a:p>
            <a:pPr eaLnBrk="1" hangingPunct="1">
              <a:lnSpc>
                <a:spcPct val="90000"/>
              </a:lnSpc>
            </a:pPr>
            <a:r>
              <a:rPr lang="en-IE" altLang="en-US">
                <a:latin typeface="Arial" panose="020B0604020202020204" pitchFamily="34" charset="0"/>
              </a:rPr>
              <a:t>See Wilkinson, R and K. Pickett (2009) </a:t>
            </a:r>
            <a:r>
              <a:rPr lang="en-IE" altLang="en-US" i="1">
                <a:latin typeface="Arial" panose="020B0604020202020204" pitchFamily="34" charset="0"/>
              </a:rPr>
              <a:t>The Spirit Level: why more equal societies almost always do better.</a:t>
            </a:r>
            <a:r>
              <a:rPr lang="en-IE" altLang="en-US">
                <a:latin typeface="Arial" panose="020B0604020202020204" pitchFamily="34" charset="0"/>
              </a:rPr>
              <a:t> Chapter 3 </a:t>
            </a:r>
          </a:p>
          <a:p>
            <a:pPr eaLnBrk="1" hangingPunct="1">
              <a:lnSpc>
                <a:spcPct val="90000"/>
              </a:lnSpc>
            </a:pPr>
            <a:endParaRPr lang="en-GB" altLang="en-US">
              <a:latin typeface="Arial" panose="020B0604020202020204" pitchFamily="34" charset="0"/>
            </a:endParaRPr>
          </a:p>
          <a:p>
            <a:pPr eaLnBrk="1" hangingPunct="1"/>
            <a:endParaRPr lang="en-US" altLang="en-US">
              <a:latin typeface="Arial" panose="020B0604020202020204" pitchFamily="34"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68BB0AD-6871-4DFF-85D5-4379C83789DF}" type="slidenum">
              <a:rPr lang="en-GB" altLang="en-US"/>
              <a:pPr eaLnBrk="1" hangingPunct="1"/>
              <a:t>9</a:t>
            </a:fld>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anose="020B0604020202020204" pitchFamily="34"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AED927-87ED-477E-A1E3-5BC7F8EB84F8}" type="slidenum">
              <a:rPr lang="en-US" altLang="en-US"/>
              <a:pPr eaLnBrk="1" hangingPunct="1"/>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2" eaLnBrk="1" hangingPunct="1"/>
            <a:r>
              <a:rPr lang="en-GB" altLang="en-US" sz="1600">
                <a:latin typeface="Arial" panose="020B0604020202020204" pitchFamily="34" charset="0"/>
              </a:rPr>
              <a:t>You are defined by your capacity to consume on the market:  ideology of ‘consumers’  or ‘customers’ has entered education- DES website uses this neoliberal terminology.</a:t>
            </a:r>
          </a:p>
          <a:p>
            <a:pPr marL="0" lvl="2" eaLnBrk="1" hangingPunct="1"/>
            <a:endParaRPr lang="en-GB" altLang="en-US" sz="1600">
              <a:latin typeface="Arial" panose="020B0604020202020204" pitchFamily="34" charset="0"/>
            </a:endParaRPr>
          </a:p>
          <a:p>
            <a:pPr marL="0" lvl="2" eaLnBrk="1" hangingPunct="1"/>
            <a:endParaRPr lang="en-GB" altLang="en-US" sz="1600">
              <a:latin typeface="Arial" panose="020B0604020202020204" pitchFamily="34" charset="0"/>
            </a:endParaRPr>
          </a:p>
          <a:p>
            <a:pPr eaLnBrk="1" hangingPunct="1"/>
            <a:endParaRPr lang="en-US" altLang="en-US">
              <a:latin typeface="Arial" panose="020B0604020202020204" pitchFamily="34" charset="0"/>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FFE3DFB-F9ED-47A6-82BF-67C33880AB21}" type="slidenum">
              <a:rPr lang="en-US" altLang="en-US"/>
              <a:pPr eaLnBrk="1" hangingPunct="1"/>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2575363-3B3A-4C4B-AFED-05F265F15F8A}" type="slidenum">
              <a:rPr lang="en-GB" altLang="en-US"/>
              <a:pPr eaLnBrk="1" hangingPunct="1"/>
              <a:t>12</a:t>
            </a:fld>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1EC3BBC-2F3B-4B24-8402-1A72AC085D00}" type="slidenum">
              <a:rPr lang="en-IE" altLang="en-US"/>
              <a:pPr eaLnBrk="1" hangingPunct="1"/>
              <a:t>13</a:t>
            </a:fld>
            <a:endParaRPr lang="en-IE"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CD6BFE2-7A76-4250-A140-4FB58A8E5CBC}" type="slidenum">
              <a:rPr lang="en-US" altLang="en-US"/>
              <a:pPr eaLnBrk="1" hangingPunct="1"/>
              <a:t>17</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40109A6-A94D-4FEE-A811-2F38BAE380C2}" type="slidenum">
              <a:rPr lang="en-US" altLang="en-US">
                <a:latin typeface="Times New Roman" panose="02020603050405020304" pitchFamily="18" charset="0"/>
              </a:rPr>
              <a:pPr/>
              <a:t>18</a:t>
            </a:fld>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914400 h 1000"/>
              <a:gd name="T2" fmla="*/ 0 w 1000"/>
              <a:gd name="T3" fmla="*/ 0 h 1000"/>
              <a:gd name="T4" fmla="*/ 79248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10" name="Rectangle 2"/>
          <p:cNvSpPr>
            <a:spLocks noGrp="1" noChangeArrowheads="1"/>
          </p:cNvSpPr>
          <p:nvPr>
            <p:ph type="ctrTitle"/>
          </p:nvPr>
        </p:nvSpPr>
        <p:spPr>
          <a:xfrm>
            <a:off x="914400" y="1524000"/>
            <a:ext cx="7623175" cy="1752600"/>
          </a:xfrm>
        </p:spPr>
        <p:txBody>
          <a:bodyPr/>
          <a:lstStyle>
            <a:lvl1pPr>
              <a:defRPr sz="5000"/>
            </a:lvl1pPr>
          </a:lstStyle>
          <a:p>
            <a:r>
              <a:rPr lang="en-GB" altLang="en-US"/>
              <a:t>Click to edit Master title style</a:t>
            </a:r>
          </a:p>
        </p:txBody>
      </p:sp>
      <p:sp>
        <p:nvSpPr>
          <p:cNvPr id="17411"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en-GB" altLang="en-US"/>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GB" altLang="en-US"/>
          </a:p>
        </p:txBody>
      </p:sp>
      <p:sp>
        <p:nvSpPr>
          <p:cNvPr id="7" name="Rectangle 5"/>
          <p:cNvSpPr>
            <a:spLocks noGrp="1" noChangeArrowheads="1"/>
          </p:cNvSpPr>
          <p:nvPr>
            <p:ph type="ftr" sz="quarter" idx="11"/>
          </p:nvPr>
        </p:nvSpPr>
        <p:spPr>
          <a:xfrm>
            <a:off x="3124200" y="6243638"/>
            <a:ext cx="2895600" cy="457200"/>
          </a:xfrm>
        </p:spPr>
        <p:txBody>
          <a:bodyPr/>
          <a:lstStyle>
            <a:lvl1pPr>
              <a:defRPr smtClean="0"/>
            </a:lvl1pPr>
          </a:lstStyle>
          <a:p>
            <a:pPr>
              <a:defRPr/>
            </a:pPr>
            <a:r>
              <a:rPr lang="en-US" altLang="en-US"/>
              <a:t>Kathleen Lynch , Equality Studies - UCD School of Social Justice</a:t>
            </a:r>
            <a:endParaRPr lang="en-GB" altLang="en-US"/>
          </a:p>
        </p:txBody>
      </p:sp>
      <p:sp>
        <p:nvSpPr>
          <p:cNvPr id="8" name="Rectangle 6"/>
          <p:cNvSpPr>
            <a:spLocks noGrp="1" noChangeArrowheads="1"/>
          </p:cNvSpPr>
          <p:nvPr>
            <p:ph type="sldNum" sz="quarter" idx="12"/>
          </p:nvPr>
        </p:nvSpPr>
        <p:spPr/>
        <p:txBody>
          <a:bodyPr/>
          <a:lstStyle>
            <a:lvl1pPr>
              <a:defRPr/>
            </a:lvl1pPr>
          </a:lstStyle>
          <a:p>
            <a:fld id="{DA7D2447-ACC6-4F53-A91A-5CF26043E0E0}" type="slidenum">
              <a:rPr lang="en-GB" altLang="en-US"/>
              <a:pPr/>
              <a:t>‹#›</a:t>
            </a:fld>
            <a:endParaRPr lang="en-GB" altLang="en-US"/>
          </a:p>
        </p:txBody>
      </p:sp>
    </p:spTree>
    <p:extLst>
      <p:ext uri="{BB962C8B-B14F-4D97-AF65-F5344CB8AC3E}">
        <p14:creationId xmlns:p14="http://schemas.microsoft.com/office/powerpoint/2010/main" val="1780371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Kathleen Lynch , Equality Studies - UCD School of Social Justice</a:t>
            </a:r>
            <a:endParaRPr lang="en-GB" altLang="en-US"/>
          </a:p>
        </p:txBody>
      </p:sp>
      <p:sp>
        <p:nvSpPr>
          <p:cNvPr id="6" name="Rectangle 6"/>
          <p:cNvSpPr>
            <a:spLocks noGrp="1" noChangeArrowheads="1"/>
          </p:cNvSpPr>
          <p:nvPr>
            <p:ph type="sldNum" sz="quarter" idx="12"/>
          </p:nvPr>
        </p:nvSpPr>
        <p:spPr>
          <a:ln/>
        </p:spPr>
        <p:txBody>
          <a:bodyPr/>
          <a:lstStyle>
            <a:lvl1pPr>
              <a:defRPr/>
            </a:lvl1pPr>
          </a:lstStyle>
          <a:p>
            <a:fld id="{EA7464EE-991B-49DA-8CC8-AC8AC50A018D}" type="slidenum">
              <a:rPr lang="en-GB" altLang="en-US"/>
              <a:pPr/>
              <a:t>‹#›</a:t>
            </a:fld>
            <a:endParaRPr lang="en-GB" altLang="en-US"/>
          </a:p>
        </p:txBody>
      </p:sp>
    </p:spTree>
    <p:extLst>
      <p:ext uri="{BB962C8B-B14F-4D97-AF65-F5344CB8AC3E}">
        <p14:creationId xmlns:p14="http://schemas.microsoft.com/office/powerpoint/2010/main" val="4074386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Kathleen Lynch , Equality Studies - UCD School of Social Justice</a:t>
            </a:r>
            <a:endParaRPr lang="en-GB" altLang="en-US"/>
          </a:p>
        </p:txBody>
      </p:sp>
      <p:sp>
        <p:nvSpPr>
          <p:cNvPr id="6" name="Rectangle 6"/>
          <p:cNvSpPr>
            <a:spLocks noGrp="1" noChangeArrowheads="1"/>
          </p:cNvSpPr>
          <p:nvPr>
            <p:ph type="sldNum" sz="quarter" idx="12"/>
          </p:nvPr>
        </p:nvSpPr>
        <p:spPr>
          <a:ln/>
        </p:spPr>
        <p:txBody>
          <a:bodyPr/>
          <a:lstStyle>
            <a:lvl1pPr>
              <a:defRPr/>
            </a:lvl1pPr>
          </a:lstStyle>
          <a:p>
            <a:fld id="{12AD98A3-FF8D-4D6D-92D0-1796C0CDC807}" type="slidenum">
              <a:rPr lang="en-GB" altLang="en-US"/>
              <a:pPr/>
              <a:t>‹#›</a:t>
            </a:fld>
            <a:endParaRPr lang="en-GB" altLang="en-US"/>
          </a:p>
        </p:txBody>
      </p:sp>
    </p:spTree>
    <p:extLst>
      <p:ext uri="{BB962C8B-B14F-4D97-AF65-F5344CB8AC3E}">
        <p14:creationId xmlns:p14="http://schemas.microsoft.com/office/powerpoint/2010/main" val="2516890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Kathleen Lynch , Equality Studies - UCD School of Social Justice</a:t>
            </a:r>
            <a:endParaRPr lang="en-GB" altLang="en-US"/>
          </a:p>
        </p:txBody>
      </p:sp>
      <p:sp>
        <p:nvSpPr>
          <p:cNvPr id="7" name="Rectangle 6"/>
          <p:cNvSpPr>
            <a:spLocks noGrp="1" noChangeArrowheads="1"/>
          </p:cNvSpPr>
          <p:nvPr>
            <p:ph type="sldNum" sz="quarter" idx="12"/>
          </p:nvPr>
        </p:nvSpPr>
        <p:spPr>
          <a:ln/>
        </p:spPr>
        <p:txBody>
          <a:bodyPr/>
          <a:lstStyle>
            <a:lvl1pPr>
              <a:defRPr/>
            </a:lvl1pPr>
          </a:lstStyle>
          <a:p>
            <a:fld id="{FED80B46-CC95-4300-974A-781BF8B6491D}" type="slidenum">
              <a:rPr lang="en-GB" altLang="en-US"/>
              <a:pPr/>
              <a:t>‹#›</a:t>
            </a:fld>
            <a:endParaRPr lang="en-GB" altLang="en-US"/>
          </a:p>
        </p:txBody>
      </p:sp>
    </p:spTree>
    <p:extLst>
      <p:ext uri="{BB962C8B-B14F-4D97-AF65-F5344CB8AC3E}">
        <p14:creationId xmlns:p14="http://schemas.microsoft.com/office/powerpoint/2010/main" val="1949765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en-US"/>
              <a:t>Kathleen Lynch , Equality Studies - UCD School of Social Justice</a:t>
            </a:r>
            <a:endParaRPr lang="en-GB" altLang="en-US"/>
          </a:p>
        </p:txBody>
      </p:sp>
      <p:sp>
        <p:nvSpPr>
          <p:cNvPr id="9" name="Rectangle 6"/>
          <p:cNvSpPr>
            <a:spLocks noGrp="1" noChangeArrowheads="1"/>
          </p:cNvSpPr>
          <p:nvPr>
            <p:ph type="sldNum" sz="quarter" idx="12"/>
          </p:nvPr>
        </p:nvSpPr>
        <p:spPr>
          <a:ln/>
        </p:spPr>
        <p:txBody>
          <a:bodyPr/>
          <a:lstStyle>
            <a:lvl1pPr>
              <a:defRPr/>
            </a:lvl1pPr>
          </a:lstStyle>
          <a:p>
            <a:fld id="{5457C242-ED39-407E-A871-C8C25B403172}" type="slidenum">
              <a:rPr lang="en-GB" altLang="en-US"/>
              <a:pPr/>
              <a:t>‹#›</a:t>
            </a:fld>
            <a:endParaRPr lang="en-GB" altLang="en-US"/>
          </a:p>
        </p:txBody>
      </p:sp>
    </p:spTree>
    <p:extLst>
      <p:ext uri="{BB962C8B-B14F-4D97-AF65-F5344CB8AC3E}">
        <p14:creationId xmlns:p14="http://schemas.microsoft.com/office/powerpoint/2010/main" val="2321254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a:t>Kathleen Lynch , Equality Studies - UCD School of Social Justice</a:t>
            </a:r>
            <a:endParaRPr lang="en-GB" altLang="en-US"/>
          </a:p>
        </p:txBody>
      </p:sp>
      <p:sp>
        <p:nvSpPr>
          <p:cNvPr id="5" name="Rectangle 6"/>
          <p:cNvSpPr>
            <a:spLocks noGrp="1" noChangeArrowheads="1"/>
          </p:cNvSpPr>
          <p:nvPr>
            <p:ph type="sldNum" sz="quarter" idx="12"/>
          </p:nvPr>
        </p:nvSpPr>
        <p:spPr>
          <a:ln/>
        </p:spPr>
        <p:txBody>
          <a:bodyPr/>
          <a:lstStyle>
            <a:lvl1pPr>
              <a:defRPr/>
            </a:lvl1pPr>
          </a:lstStyle>
          <a:p>
            <a:fld id="{EA8A7DC0-44AC-4FD3-ABD5-8561134CC733}" type="slidenum">
              <a:rPr lang="en-GB" altLang="en-US"/>
              <a:pPr/>
              <a:t>‹#›</a:t>
            </a:fld>
            <a:endParaRPr lang="en-GB" altLang="en-US"/>
          </a:p>
        </p:txBody>
      </p:sp>
    </p:spTree>
    <p:extLst>
      <p:ext uri="{BB962C8B-B14F-4D97-AF65-F5344CB8AC3E}">
        <p14:creationId xmlns:p14="http://schemas.microsoft.com/office/powerpoint/2010/main" val="279058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en-US"/>
              <a:t>Kathleen Lynch , Equality Studies - UCD School of Social Justice</a:t>
            </a:r>
            <a:endParaRPr lang="en-GB" altLang="en-US"/>
          </a:p>
        </p:txBody>
      </p:sp>
      <p:sp>
        <p:nvSpPr>
          <p:cNvPr id="4" name="Rectangle 6"/>
          <p:cNvSpPr>
            <a:spLocks noGrp="1" noChangeArrowheads="1"/>
          </p:cNvSpPr>
          <p:nvPr>
            <p:ph type="sldNum" sz="quarter" idx="12"/>
          </p:nvPr>
        </p:nvSpPr>
        <p:spPr>
          <a:ln/>
        </p:spPr>
        <p:txBody>
          <a:bodyPr/>
          <a:lstStyle>
            <a:lvl1pPr>
              <a:defRPr/>
            </a:lvl1pPr>
          </a:lstStyle>
          <a:p>
            <a:fld id="{49AFE33D-92BF-47EA-AD35-AE95777C27E7}" type="slidenum">
              <a:rPr lang="en-GB" altLang="en-US"/>
              <a:pPr/>
              <a:t>‹#›</a:t>
            </a:fld>
            <a:endParaRPr lang="en-GB" altLang="en-US"/>
          </a:p>
        </p:txBody>
      </p:sp>
    </p:spTree>
    <p:extLst>
      <p:ext uri="{BB962C8B-B14F-4D97-AF65-F5344CB8AC3E}">
        <p14:creationId xmlns:p14="http://schemas.microsoft.com/office/powerpoint/2010/main" val="1490160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Kathleen Lynch , Equality Studies - UCD School of Social Justice</a:t>
            </a:r>
            <a:endParaRPr lang="en-GB" altLang="en-US"/>
          </a:p>
        </p:txBody>
      </p:sp>
      <p:sp>
        <p:nvSpPr>
          <p:cNvPr id="7" name="Rectangle 6"/>
          <p:cNvSpPr>
            <a:spLocks noGrp="1" noChangeArrowheads="1"/>
          </p:cNvSpPr>
          <p:nvPr>
            <p:ph type="sldNum" sz="quarter" idx="12"/>
          </p:nvPr>
        </p:nvSpPr>
        <p:spPr>
          <a:ln/>
        </p:spPr>
        <p:txBody>
          <a:bodyPr/>
          <a:lstStyle>
            <a:lvl1pPr>
              <a:defRPr/>
            </a:lvl1pPr>
          </a:lstStyle>
          <a:p>
            <a:fld id="{97CC346D-36CC-4C9D-A719-88395C9868CB}" type="slidenum">
              <a:rPr lang="en-GB" altLang="en-US"/>
              <a:pPr/>
              <a:t>‹#›</a:t>
            </a:fld>
            <a:endParaRPr lang="en-GB" altLang="en-US"/>
          </a:p>
        </p:txBody>
      </p:sp>
    </p:spTree>
    <p:extLst>
      <p:ext uri="{BB962C8B-B14F-4D97-AF65-F5344CB8AC3E}">
        <p14:creationId xmlns:p14="http://schemas.microsoft.com/office/powerpoint/2010/main" val="159988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Kathleen Lynch , Equality Studies - UCD School of Social Justice</a:t>
            </a:r>
            <a:endParaRPr lang="en-GB" altLang="en-US"/>
          </a:p>
        </p:txBody>
      </p:sp>
      <p:sp>
        <p:nvSpPr>
          <p:cNvPr id="7" name="Rectangle 6"/>
          <p:cNvSpPr>
            <a:spLocks noGrp="1" noChangeArrowheads="1"/>
          </p:cNvSpPr>
          <p:nvPr>
            <p:ph type="sldNum" sz="quarter" idx="12"/>
          </p:nvPr>
        </p:nvSpPr>
        <p:spPr>
          <a:ln/>
        </p:spPr>
        <p:txBody>
          <a:bodyPr/>
          <a:lstStyle>
            <a:lvl1pPr>
              <a:defRPr/>
            </a:lvl1pPr>
          </a:lstStyle>
          <a:p>
            <a:fld id="{5F62F0C9-84AA-4DE7-A278-DE1E217E670B}" type="slidenum">
              <a:rPr lang="en-GB" altLang="en-US"/>
              <a:pPr/>
              <a:t>‹#›</a:t>
            </a:fld>
            <a:endParaRPr lang="en-GB" altLang="en-US"/>
          </a:p>
        </p:txBody>
      </p:sp>
    </p:spTree>
    <p:extLst>
      <p:ext uri="{BB962C8B-B14F-4D97-AF65-F5344CB8AC3E}">
        <p14:creationId xmlns:p14="http://schemas.microsoft.com/office/powerpoint/2010/main" val="3079671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Kathleen Lynch , Equality Studies - UCD School of Social Justice</a:t>
            </a:r>
            <a:endParaRPr lang="en-GB" altLang="en-US"/>
          </a:p>
        </p:txBody>
      </p:sp>
      <p:sp>
        <p:nvSpPr>
          <p:cNvPr id="6" name="Rectangle 6"/>
          <p:cNvSpPr>
            <a:spLocks noGrp="1" noChangeArrowheads="1"/>
          </p:cNvSpPr>
          <p:nvPr>
            <p:ph type="sldNum" sz="quarter" idx="12"/>
          </p:nvPr>
        </p:nvSpPr>
        <p:spPr>
          <a:ln/>
        </p:spPr>
        <p:txBody>
          <a:bodyPr/>
          <a:lstStyle>
            <a:lvl1pPr>
              <a:defRPr/>
            </a:lvl1pPr>
          </a:lstStyle>
          <a:p>
            <a:fld id="{12D27B45-C653-4D35-B774-FA2289828209}" type="slidenum">
              <a:rPr lang="en-GB" altLang="en-US"/>
              <a:pPr/>
              <a:t>‹#›</a:t>
            </a:fld>
            <a:endParaRPr lang="en-GB" altLang="en-US"/>
          </a:p>
        </p:txBody>
      </p:sp>
    </p:spTree>
    <p:extLst>
      <p:ext uri="{BB962C8B-B14F-4D97-AF65-F5344CB8AC3E}">
        <p14:creationId xmlns:p14="http://schemas.microsoft.com/office/powerpoint/2010/main" val="1999794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Kathleen Lynch , Equality Studies - UCD School of Social Justice</a:t>
            </a:r>
            <a:endParaRPr lang="en-GB" altLang="en-US"/>
          </a:p>
        </p:txBody>
      </p:sp>
      <p:sp>
        <p:nvSpPr>
          <p:cNvPr id="6" name="Rectangle 6"/>
          <p:cNvSpPr>
            <a:spLocks noGrp="1" noChangeArrowheads="1"/>
          </p:cNvSpPr>
          <p:nvPr>
            <p:ph type="sldNum" sz="quarter" idx="12"/>
          </p:nvPr>
        </p:nvSpPr>
        <p:spPr>
          <a:ln/>
        </p:spPr>
        <p:txBody>
          <a:bodyPr/>
          <a:lstStyle>
            <a:lvl1pPr>
              <a:defRPr/>
            </a:lvl1pPr>
          </a:lstStyle>
          <a:p>
            <a:fld id="{6430B4BC-51EF-4FA7-9549-A6E02A92F8C7}" type="slidenum">
              <a:rPr lang="en-GB" altLang="en-US"/>
              <a:pPr/>
              <a:t>‹#›</a:t>
            </a:fld>
            <a:endParaRPr lang="en-GB" altLang="en-US"/>
          </a:p>
        </p:txBody>
      </p:sp>
    </p:spTree>
    <p:extLst>
      <p:ext uri="{BB962C8B-B14F-4D97-AF65-F5344CB8AC3E}">
        <p14:creationId xmlns:p14="http://schemas.microsoft.com/office/powerpoint/2010/main" val="2065387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a:t>Kathleen Lynch , Equality Studies - UCD School of Social Justice</a:t>
            </a:r>
            <a:endParaRPr lang="en-GB" altLang="en-US"/>
          </a:p>
        </p:txBody>
      </p:sp>
      <p:sp>
        <p:nvSpPr>
          <p:cNvPr id="5" name="Rectangle 6"/>
          <p:cNvSpPr>
            <a:spLocks noGrp="1" noChangeArrowheads="1"/>
          </p:cNvSpPr>
          <p:nvPr>
            <p:ph type="sldNum" sz="quarter" idx="12"/>
          </p:nvPr>
        </p:nvSpPr>
        <p:spPr>
          <a:ln/>
        </p:spPr>
        <p:txBody>
          <a:bodyPr/>
          <a:lstStyle>
            <a:lvl1pPr>
              <a:defRPr/>
            </a:lvl1pPr>
          </a:lstStyle>
          <a:p>
            <a:fld id="{2586D51C-A29B-48FA-BEB8-C5EDE48CBD78}" type="slidenum">
              <a:rPr lang="en-GB" altLang="en-US"/>
              <a:pPr/>
              <a:t>‹#›</a:t>
            </a:fld>
            <a:endParaRPr lang="en-GB" altLang="en-US"/>
          </a:p>
        </p:txBody>
      </p:sp>
    </p:spTree>
    <p:extLst>
      <p:ext uri="{BB962C8B-B14F-4D97-AF65-F5344CB8AC3E}">
        <p14:creationId xmlns:p14="http://schemas.microsoft.com/office/powerpoint/2010/main" val="3919732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6388"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endParaRPr lang="en-GB" altLang="en-US"/>
          </a:p>
        </p:txBody>
      </p:sp>
      <p:sp>
        <p:nvSpPr>
          <p:cNvPr id="163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latin typeface="+mj-lt"/>
              </a:defRPr>
            </a:lvl1pPr>
          </a:lstStyle>
          <a:p>
            <a:pPr>
              <a:defRPr/>
            </a:pPr>
            <a:r>
              <a:rPr lang="en-US" altLang="en-US"/>
              <a:t>Kathleen Lynch , Equality Studies - UCD School of Social Justice</a:t>
            </a:r>
            <a:endParaRPr lang="en-GB" altLang="en-US"/>
          </a:p>
        </p:txBody>
      </p:sp>
      <p:sp>
        <p:nvSpPr>
          <p:cNvPr id="16390"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anose="02020404030301010803" pitchFamily="18" charset="0"/>
              </a:defRPr>
            </a:lvl1pPr>
          </a:lstStyle>
          <a:p>
            <a:fld id="{C3FC0A65-7824-45AE-B710-71A4BE4F56FE}" type="slidenum">
              <a:rPr lang="en-GB" altLang="en-US"/>
              <a:pPr/>
              <a:t>‹#›</a:t>
            </a:fld>
            <a:endParaRPr lang="en-GB" altLang="en-US"/>
          </a:p>
        </p:txBody>
      </p:sp>
      <p:sp>
        <p:nvSpPr>
          <p:cNvPr id="1031" name="Freeform 7"/>
          <p:cNvSpPr>
            <a:spLocks noChangeArrowheads="1"/>
          </p:cNvSpPr>
          <p:nvPr/>
        </p:nvSpPr>
        <p:spPr bwMode="auto">
          <a:xfrm>
            <a:off x="381000" y="228600"/>
            <a:ext cx="8229600" cy="609600"/>
          </a:xfrm>
          <a:custGeom>
            <a:avLst/>
            <a:gdLst>
              <a:gd name="T0" fmla="*/ 0 w 1000"/>
              <a:gd name="T1" fmla="*/ 6096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765"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hd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education.ie/en/The-Department/Customer-Servic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IE" altLang="en-US" sz="4000"/>
              <a:t>A Framework for examining</a:t>
            </a:r>
            <a:br>
              <a:rPr lang="en-IE" altLang="en-US" sz="4000"/>
            </a:br>
            <a:r>
              <a:rPr lang="en-IE" altLang="en-US" sz="4000"/>
              <a:t>Inequality:  Facing up to challenges</a:t>
            </a:r>
            <a:endParaRPr lang="en-GB" altLang="en-US" sz="4000"/>
          </a:p>
        </p:txBody>
      </p:sp>
      <p:sp>
        <p:nvSpPr>
          <p:cNvPr id="3075" name="Rectangle 3"/>
          <p:cNvSpPr>
            <a:spLocks noGrp="1" noChangeArrowheads="1"/>
          </p:cNvSpPr>
          <p:nvPr>
            <p:ph type="subTitle" idx="1"/>
          </p:nvPr>
        </p:nvSpPr>
        <p:spPr/>
        <p:txBody>
          <a:bodyPr/>
          <a:lstStyle/>
          <a:p>
            <a:pPr eaLnBrk="1" hangingPunct="1"/>
            <a:r>
              <a:rPr lang="en-GB" altLang="en-US" sz="1600"/>
              <a:t>Kathleen Lynch</a:t>
            </a:r>
          </a:p>
          <a:p>
            <a:pPr eaLnBrk="1" hangingPunct="1"/>
            <a:r>
              <a:rPr lang="en-GB" altLang="en-US" sz="1600"/>
              <a:t>UCD Equality Studies Centre</a:t>
            </a:r>
          </a:p>
          <a:p>
            <a:pPr eaLnBrk="1" hangingPunct="1"/>
            <a:r>
              <a:rPr lang="en-GB" altLang="en-US" sz="1600"/>
              <a:t>School of Social Justice </a:t>
            </a:r>
          </a:p>
          <a:p>
            <a:pPr eaLnBrk="1" hangingPunct="1"/>
            <a:endParaRPr lang="en-GB" altLang="en-US" sz="1600" i="1"/>
          </a:p>
          <a:p>
            <a:pPr eaLnBrk="1" hangingPunct="1"/>
            <a:r>
              <a:rPr lang="en-GB" altLang="en-US" sz="1600" i="1"/>
              <a:t>Voicing Concerns: Quality, Inclusion and Participation in Music Education. TCD 26</a:t>
            </a:r>
            <a:r>
              <a:rPr lang="en-GB" altLang="en-US" sz="1600" i="1" baseline="30000"/>
              <a:t>th</a:t>
            </a:r>
            <a:r>
              <a:rPr lang="en-GB" altLang="en-US" sz="1600" i="1"/>
              <a:t> Sept. 2012</a:t>
            </a:r>
          </a:p>
          <a:p>
            <a:pPr eaLnBrk="1" hangingPunct="1"/>
            <a:endParaRPr lang="en-GB" altLang="en-US" i="1"/>
          </a:p>
          <a:p>
            <a:pPr eaLnBrk="1" hangingPunct="1"/>
            <a:endParaRPr lang="en-GB"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tLang="en-US"/>
              <a:t>Kathleen Lynch , Equality Studies - UCD School of Social Justice</a:t>
            </a:r>
            <a:endParaRPr lang="en-GB" altLang="en-US"/>
          </a:p>
        </p:txBody>
      </p:sp>
      <p:sp>
        <p:nvSpPr>
          <p:cNvPr id="6" name="Slide Number Placeholder 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564B436-6700-4BB3-B7E5-498F6193AD4B}" type="slidenum">
              <a:rPr lang="en-GB" altLang="en-US">
                <a:latin typeface="Garamond" panose="02020404030301010803" pitchFamily="18" charset="0"/>
              </a:rPr>
              <a:pPr eaLnBrk="1" hangingPunct="1"/>
              <a:t>2</a:t>
            </a:fld>
            <a:endParaRPr lang="en-GB" altLang="en-US">
              <a:latin typeface="Garamond" panose="02020404030301010803" pitchFamily="18" charset="0"/>
            </a:endParaRPr>
          </a:p>
        </p:txBody>
      </p:sp>
      <p:sp>
        <p:nvSpPr>
          <p:cNvPr id="4100" name="Rectangle 2"/>
          <p:cNvSpPr>
            <a:spLocks noGrp="1" noChangeArrowheads="1"/>
          </p:cNvSpPr>
          <p:nvPr>
            <p:ph type="title"/>
          </p:nvPr>
        </p:nvSpPr>
        <p:spPr/>
        <p:txBody>
          <a:bodyPr/>
          <a:lstStyle/>
          <a:p>
            <a:r>
              <a:rPr lang="en-IE" altLang="en-US" sz="3600"/>
              <a:t>Four key social systems (contexts) where inequality can be generated </a:t>
            </a:r>
          </a:p>
        </p:txBody>
      </p:sp>
      <p:sp>
        <p:nvSpPr>
          <p:cNvPr id="4101" name="Rectangle 3"/>
          <p:cNvSpPr>
            <a:spLocks noGrp="1" noChangeArrowheads="1"/>
          </p:cNvSpPr>
          <p:nvPr>
            <p:ph type="body" idx="1"/>
          </p:nvPr>
        </p:nvSpPr>
        <p:spPr>
          <a:xfrm>
            <a:off x="457200" y="1341438"/>
            <a:ext cx="8229600" cy="4789487"/>
          </a:xfrm>
        </p:spPr>
        <p:txBody>
          <a:bodyPr/>
          <a:lstStyle/>
          <a:p>
            <a:pPr>
              <a:lnSpc>
                <a:spcPct val="90000"/>
              </a:lnSpc>
            </a:pPr>
            <a:r>
              <a:rPr lang="en-GB" altLang="en-US"/>
              <a:t>Economic system </a:t>
            </a:r>
          </a:p>
          <a:p>
            <a:pPr lvl="1">
              <a:lnSpc>
                <a:spcPct val="90000"/>
              </a:lnSpc>
            </a:pPr>
            <a:r>
              <a:rPr lang="en-GB" altLang="en-US" sz="2200"/>
              <a:t>Production, distribution and exchange of goods and services</a:t>
            </a:r>
            <a:r>
              <a:rPr lang="en-IE" altLang="en-US" sz="2200"/>
              <a:t> </a:t>
            </a:r>
            <a:endParaRPr lang="en-GB" altLang="en-US" sz="1700"/>
          </a:p>
          <a:p>
            <a:pPr>
              <a:lnSpc>
                <a:spcPct val="90000"/>
              </a:lnSpc>
            </a:pPr>
            <a:r>
              <a:rPr lang="en-GB" altLang="en-US"/>
              <a:t>Cultural system</a:t>
            </a:r>
          </a:p>
          <a:p>
            <a:pPr lvl="1">
              <a:lnSpc>
                <a:spcPct val="90000"/>
              </a:lnSpc>
            </a:pPr>
            <a:r>
              <a:rPr lang="en-GB" altLang="en-US" sz="2200"/>
              <a:t>Production, transmission and legitimation of cultural practices and products</a:t>
            </a:r>
            <a:r>
              <a:rPr lang="en-IE" altLang="en-US" sz="2200"/>
              <a:t> </a:t>
            </a:r>
            <a:endParaRPr lang="en-GB" altLang="en-US" sz="2000"/>
          </a:p>
          <a:p>
            <a:pPr>
              <a:lnSpc>
                <a:spcPct val="90000"/>
              </a:lnSpc>
            </a:pPr>
            <a:r>
              <a:rPr lang="en-GB" altLang="en-US"/>
              <a:t>Political system</a:t>
            </a:r>
          </a:p>
          <a:p>
            <a:pPr lvl="1">
              <a:lnSpc>
                <a:spcPct val="90000"/>
              </a:lnSpc>
            </a:pPr>
            <a:r>
              <a:rPr lang="en-GB" altLang="en-US" sz="2200"/>
              <a:t>Making and enforcing collectively binding decisions</a:t>
            </a:r>
            <a:r>
              <a:rPr lang="en-IE" altLang="en-US" sz="2200"/>
              <a:t> </a:t>
            </a:r>
            <a:endParaRPr lang="en-GB" altLang="en-US" sz="2000"/>
          </a:p>
          <a:p>
            <a:pPr>
              <a:lnSpc>
                <a:spcPct val="90000"/>
              </a:lnSpc>
            </a:pPr>
            <a:r>
              <a:rPr lang="en-GB" altLang="en-US"/>
              <a:t>Affective</a:t>
            </a:r>
            <a:endParaRPr lang="en-GB" altLang="en-US" sz="2100"/>
          </a:p>
          <a:p>
            <a:pPr lvl="1">
              <a:lnSpc>
                <a:spcPct val="90000"/>
              </a:lnSpc>
            </a:pPr>
            <a:r>
              <a:rPr lang="en-GB" altLang="en-US" sz="2200"/>
              <a:t>Providing and sustaining – or frustrating - relationships of love, care</a:t>
            </a:r>
            <a:r>
              <a:rPr lang="en-IE" altLang="en-US" sz="2200"/>
              <a:t> and solidarity</a:t>
            </a:r>
            <a:endParaRPr lang="en-GB" altLang="en-US" sz="2000"/>
          </a:p>
          <a:p>
            <a:pPr>
              <a:lnSpc>
                <a:spcPct val="90000"/>
              </a:lnSpc>
            </a:pPr>
            <a:endParaRPr lang="en-IE" altLang="en-US" sz="2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tLang="en-US"/>
              <a:t>Kathleen Lynch , Equality Studies - UCD School of Social Justice</a:t>
            </a:r>
            <a:endParaRPr lang="en-GB" altLang="en-US"/>
          </a:p>
        </p:txBody>
      </p:sp>
      <p:sp>
        <p:nvSpPr>
          <p:cNvPr id="6" name="Slide Number Placeholder 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9BD5881-0B32-4063-A517-AA4D925DF28E}" type="slidenum">
              <a:rPr lang="en-GB" altLang="en-US">
                <a:latin typeface="Garamond" panose="02020404030301010803" pitchFamily="18" charset="0"/>
              </a:rPr>
              <a:pPr eaLnBrk="1" hangingPunct="1"/>
              <a:t>3</a:t>
            </a:fld>
            <a:endParaRPr lang="en-GB" altLang="en-US">
              <a:latin typeface="Garamond" panose="02020404030301010803" pitchFamily="18" charset="0"/>
            </a:endParaRPr>
          </a:p>
        </p:txBody>
      </p:sp>
      <p:sp>
        <p:nvSpPr>
          <p:cNvPr id="5124" name="Rectangle 2"/>
          <p:cNvSpPr>
            <a:spLocks noGrp="1" noChangeArrowheads="1"/>
          </p:cNvSpPr>
          <p:nvPr>
            <p:ph type="title"/>
          </p:nvPr>
        </p:nvSpPr>
        <p:spPr>
          <a:xfrm>
            <a:off x="323850" y="188913"/>
            <a:ext cx="8229600" cy="1139825"/>
          </a:xfrm>
        </p:spPr>
        <p:txBody>
          <a:bodyPr/>
          <a:lstStyle/>
          <a:p>
            <a:r>
              <a:rPr lang="en-IE" altLang="en-US"/>
              <a:t>Four dimensions of inequality: 4 Rs</a:t>
            </a:r>
            <a:br>
              <a:rPr lang="en-IE" altLang="en-US"/>
            </a:br>
            <a:r>
              <a:rPr lang="en-IE" altLang="en-US" sz="2000"/>
              <a:t>Baker, Lynch et al. (2009</a:t>
            </a:r>
            <a:r>
              <a:rPr lang="en-IE" altLang="en-US" sz="2000" i="1"/>
              <a:t>) Equality: From Theory to Action. </a:t>
            </a:r>
            <a:r>
              <a:rPr lang="en-IE" altLang="en-US" sz="2000"/>
              <a:t>Palgrave Macmillan</a:t>
            </a:r>
          </a:p>
        </p:txBody>
      </p:sp>
      <p:sp>
        <p:nvSpPr>
          <p:cNvPr id="5125" name="Rectangle 3"/>
          <p:cNvSpPr>
            <a:spLocks noGrp="1" noChangeArrowheads="1"/>
          </p:cNvSpPr>
          <p:nvPr>
            <p:ph type="body" idx="1"/>
          </p:nvPr>
        </p:nvSpPr>
        <p:spPr/>
        <p:txBody>
          <a:bodyPr/>
          <a:lstStyle/>
          <a:p>
            <a:r>
              <a:rPr lang="en-IE" altLang="en-US" sz="2400"/>
              <a:t>Resources</a:t>
            </a:r>
          </a:p>
          <a:p>
            <a:r>
              <a:rPr lang="en-IE" altLang="en-US" sz="1400"/>
              <a:t>How unequal is the distribution of income and wealth in Ireland?</a:t>
            </a:r>
          </a:p>
          <a:p>
            <a:r>
              <a:rPr lang="en-IE" altLang="en-US" sz="1400"/>
              <a:t>Does everyone have equal access to music education? If not why not? What will you do about it?</a:t>
            </a:r>
          </a:p>
          <a:p>
            <a:r>
              <a:rPr lang="en-IE" altLang="en-US" sz="2400"/>
              <a:t>Respect and recognition</a:t>
            </a:r>
          </a:p>
          <a:p>
            <a:r>
              <a:rPr lang="en-IE" altLang="en-US" sz="1400"/>
              <a:t>Is everyone in Ireland recognised as having an equal status as a citizen or member of society?</a:t>
            </a:r>
          </a:p>
          <a:p>
            <a:r>
              <a:rPr lang="en-IE" altLang="en-US" sz="1400"/>
              <a:t> Do some social groups have a higher status than other groups? Are their musical hierarchies? Who benefits from these? Are the members of some groups derided, stereotyped and/or ignored when it comes to music?</a:t>
            </a:r>
          </a:p>
          <a:p>
            <a:r>
              <a:rPr lang="en-IE" altLang="en-US" sz="2400"/>
              <a:t>Representation of interests: Power</a:t>
            </a:r>
          </a:p>
          <a:p>
            <a:r>
              <a:rPr lang="en-IE" altLang="en-US" sz="1400"/>
              <a:t>Who exercises power over others in the music education field? </a:t>
            </a:r>
          </a:p>
          <a:p>
            <a:r>
              <a:rPr lang="en-IE" altLang="en-US" sz="1400"/>
              <a:t>What groups have the power to achieve their aims? What groups do not have power? </a:t>
            </a:r>
          </a:p>
          <a:p>
            <a:r>
              <a:rPr lang="en-IE" altLang="en-US" sz="2400"/>
              <a:t>Relationality: Love, care and solidarity</a:t>
            </a:r>
          </a:p>
          <a:p>
            <a:r>
              <a:rPr lang="en-IE" altLang="en-US" sz="1400"/>
              <a:t>Does everyone in Ireland have access to the love and care they need to learn music? To work well one needs care at family, community/country / national level….what care infrastructures exist?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lide Number Placeholder 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7E3C3CB-E4CC-48D9-828B-13A9D6B31419}" type="slidenum">
              <a:rPr lang="en-GB" altLang="en-US">
                <a:latin typeface="Garamond" panose="02020404030301010803" pitchFamily="18" charset="0"/>
              </a:rPr>
              <a:pPr eaLnBrk="1" hangingPunct="1"/>
              <a:t>4</a:t>
            </a:fld>
            <a:endParaRPr lang="en-GB" altLang="en-US">
              <a:latin typeface="Garamond" panose="02020404030301010803" pitchFamily="18" charset="0"/>
            </a:endParaRPr>
          </a:p>
        </p:txBody>
      </p:sp>
      <p:sp>
        <p:nvSpPr>
          <p:cNvPr id="13315"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IE" sz="2800" dirty="0">
                <a:solidFill>
                  <a:schemeClr val="tx2">
                    <a:satMod val="130000"/>
                  </a:schemeClr>
                </a:solidFill>
              </a:rPr>
              <a:t>Four Key Systems where equality/inequality is generated mapped with four key dimensions of equality/inequality</a:t>
            </a:r>
            <a:br>
              <a:rPr lang="en-IE" sz="2800" dirty="0">
                <a:solidFill>
                  <a:schemeClr val="tx2">
                    <a:satMod val="130000"/>
                  </a:schemeClr>
                </a:solidFill>
              </a:rPr>
            </a:br>
            <a:r>
              <a:rPr lang="en-IE" sz="1600" dirty="0">
                <a:solidFill>
                  <a:schemeClr val="tx2">
                    <a:satMod val="130000"/>
                  </a:schemeClr>
                </a:solidFill>
              </a:rPr>
              <a:t>Source:Baker, Lynch, Cantillon and Walsh (2004, 2009) </a:t>
            </a:r>
            <a:r>
              <a:rPr lang="en-IE" sz="1600" i="1" dirty="0">
                <a:solidFill>
                  <a:schemeClr val="tx2">
                    <a:satMod val="130000"/>
                  </a:schemeClr>
                </a:solidFill>
              </a:rPr>
              <a:t>Equality: From Theory to Action</a:t>
            </a:r>
            <a:r>
              <a:rPr lang="en-IE" sz="1600" dirty="0">
                <a:solidFill>
                  <a:schemeClr val="tx2">
                    <a:satMod val="130000"/>
                  </a:schemeClr>
                </a:solidFill>
              </a:rPr>
              <a:t> Palgrave Macmillan </a:t>
            </a:r>
            <a:endParaRPr lang="en-US" sz="1600" dirty="0">
              <a:solidFill>
                <a:schemeClr val="tx2">
                  <a:satMod val="130000"/>
                </a:schemeClr>
              </a:solidFill>
            </a:endParaRPr>
          </a:p>
        </p:txBody>
      </p:sp>
      <p:sp>
        <p:nvSpPr>
          <p:cNvPr id="6148" name="Rectangle 3"/>
          <p:cNvSpPr>
            <a:spLocks noGrp="1" noChangeArrowheads="1"/>
          </p:cNvSpPr>
          <p:nvPr>
            <p:ph type="body" idx="1"/>
          </p:nvPr>
        </p:nvSpPr>
        <p:spPr/>
        <p:txBody>
          <a:bodyPr/>
          <a:lstStyle/>
          <a:p>
            <a:pPr eaLnBrk="1" hangingPunct="1"/>
            <a:endParaRPr lang="en-IE" altLang="en-US"/>
          </a:p>
          <a:p>
            <a:pPr eaLnBrk="1" hangingPunct="1"/>
            <a:endParaRPr lang="en-IE" altLang="en-US"/>
          </a:p>
          <a:p>
            <a:pPr eaLnBrk="1" hangingPunct="1"/>
            <a:endParaRPr lang="en-IE" altLang="en-US"/>
          </a:p>
          <a:p>
            <a:pPr eaLnBrk="1" hangingPunct="1"/>
            <a:endParaRPr lang="en-IE" altLang="en-US"/>
          </a:p>
          <a:p>
            <a:pPr eaLnBrk="1" hangingPunct="1"/>
            <a:endParaRPr lang="en-IE" altLang="en-US"/>
          </a:p>
          <a:p>
            <a:pPr eaLnBrk="1" hangingPunct="1"/>
            <a:endParaRPr lang="en-IE" altLang="en-US"/>
          </a:p>
          <a:p>
            <a:pPr eaLnBrk="1" hangingPunct="1"/>
            <a:endParaRPr lang="en-US" altLang="en-US"/>
          </a:p>
        </p:txBody>
      </p:sp>
      <p:sp>
        <p:nvSpPr>
          <p:cNvPr id="6149" name="Rectangle 17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alibri" panose="020F0502020204030204" pitchFamily="34" charset="0"/>
            </a:endParaRPr>
          </a:p>
        </p:txBody>
      </p:sp>
      <p:graphicFrame>
        <p:nvGraphicFramePr>
          <p:cNvPr id="49544" name="Group 392"/>
          <p:cNvGraphicFramePr>
            <a:graphicFrameLocks noGrp="1"/>
          </p:cNvGraphicFramePr>
          <p:nvPr/>
        </p:nvGraphicFramePr>
        <p:xfrm>
          <a:off x="250825" y="1484313"/>
          <a:ext cx="8893175" cy="5057775"/>
        </p:xfrm>
        <a:graphic>
          <a:graphicData uri="http://schemas.openxmlformats.org/drawingml/2006/table">
            <a:tbl>
              <a:tblPr/>
              <a:tblGrid>
                <a:gridCol w="1368847">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gridCol w="2123728">
                  <a:extLst>
                    <a:ext uri="{9D8B030D-6E8A-4147-A177-3AD203B41FA5}">
                      <a16:colId xmlns:a16="http://schemas.microsoft.com/office/drawing/2014/main" val="20004"/>
                    </a:ext>
                  </a:extLst>
                </a:gridCol>
              </a:tblGrid>
              <a:tr h="18007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400" b="0" i="1" u="none" strike="noStrike" cap="none" normalizeH="0" baseline="0" dirty="0">
                          <a:ln>
                            <a:noFill/>
                          </a:ln>
                          <a:solidFill>
                            <a:schemeClr val="tx1"/>
                          </a:solidFill>
                          <a:effectLst/>
                          <a:latin typeface="Arial" charset="0"/>
                        </a:rPr>
                        <a:t>Systems</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IE" sz="2600" b="0" i="0" u="none" strike="noStrike" cap="none" normalizeH="0" baseline="0" dirty="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IE" sz="2000" b="0" i="0" u="none" strike="noStrike" cap="none" normalizeH="0" baseline="0" dirty="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defRPr/>
                      </a:pPr>
                      <a:r>
                        <a:rPr kumimoji="0" lang="en-IE" sz="1800" b="0" i="0" u="none" strike="noStrike" cap="none" normalizeH="0" baseline="0" dirty="0">
                          <a:ln>
                            <a:noFill/>
                          </a:ln>
                          <a:solidFill>
                            <a:srgbClr val="FF0000"/>
                          </a:solidFill>
                          <a:effectLst/>
                          <a:latin typeface="Arial" charset="0"/>
                        </a:rPr>
                        <a:t>Redistribution</a:t>
                      </a:r>
                      <a:endParaRPr kumimoji="0" lang="en-US" sz="1800" b="0" i="0" u="none" strike="noStrike" cap="none" normalizeH="0" baseline="0" dirty="0">
                        <a:ln>
                          <a:noFill/>
                        </a:ln>
                        <a:solidFill>
                          <a:srgbClr val="FF0000"/>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1800" b="0" i="0" u="none" strike="noStrike" cap="none" normalizeH="0" baseline="0" dirty="0">
                          <a:ln>
                            <a:noFill/>
                          </a:ln>
                          <a:solidFill>
                            <a:srgbClr val="FF0000"/>
                          </a:solidFill>
                          <a:effectLst/>
                          <a:latin typeface="Arial" charset="0"/>
                        </a:rPr>
                        <a:t>(Resources)</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1800" b="0" i="1" u="sng" strike="noStrike" cap="none" normalizeH="0" baseline="0" dirty="0">
                          <a:ln>
                            <a:noFill/>
                          </a:ln>
                          <a:solidFill>
                            <a:schemeClr val="tx1"/>
                          </a:solidFill>
                          <a:effectLst/>
                          <a:latin typeface="Arial" charset="0"/>
                        </a:rPr>
                        <a:t>Dimensions of</a:t>
                      </a:r>
                      <a:r>
                        <a:rPr kumimoji="0" lang="en-IE" sz="1800" b="0" i="1" u="none" strike="noStrike" cap="none" normalizeH="0" baseline="0" dirty="0">
                          <a:ln>
                            <a:noFill/>
                          </a:ln>
                          <a:solidFill>
                            <a:schemeClr val="tx1"/>
                          </a:solidFill>
                          <a:effectLst/>
                          <a:latin typeface="Arial" charset="0"/>
                        </a:rPr>
                        <a:t> </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1800" b="0" i="0" u="none" strike="noStrike" cap="none" normalizeH="0" baseline="0" dirty="0">
                          <a:ln>
                            <a:noFill/>
                          </a:ln>
                          <a:solidFill>
                            <a:srgbClr val="00B050"/>
                          </a:solidFill>
                          <a:effectLst/>
                          <a:latin typeface="Arial" charset="0"/>
                        </a:rPr>
                        <a:t>Respect and Recognition</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1600" b="0" i="0" u="none" strike="noStrike" cap="none" normalizeH="0" baseline="0" dirty="0">
                          <a:ln>
                            <a:noFill/>
                          </a:ln>
                          <a:solidFill>
                            <a:srgbClr val="00B050"/>
                          </a:solidFill>
                          <a:effectLst/>
                          <a:latin typeface="Arial" charset="0"/>
                        </a:rPr>
                        <a:t>(Cultural representation)</a:t>
                      </a:r>
                      <a:endParaRPr kumimoji="0" lang="en-US" sz="1600" b="0" i="0" u="none" strike="noStrike" cap="none" normalizeH="0" baseline="0" dirty="0">
                        <a:ln>
                          <a:noFill/>
                        </a:ln>
                        <a:solidFill>
                          <a:srgbClr val="00B050"/>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000" b="0" i="1" u="sng" strike="noStrike" cap="none" normalizeH="0" baseline="0" dirty="0">
                          <a:ln>
                            <a:noFill/>
                          </a:ln>
                          <a:solidFill>
                            <a:schemeClr val="tx1"/>
                          </a:solidFill>
                          <a:effectLst/>
                          <a:latin typeface="Arial" charset="0"/>
                        </a:rPr>
                        <a:t>In/equality</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1800" b="0" i="0" u="none" strike="noStrike" cap="none" normalizeH="0" baseline="0" dirty="0">
                          <a:ln>
                            <a:noFill/>
                          </a:ln>
                          <a:solidFill>
                            <a:srgbClr val="7030A0"/>
                          </a:solidFill>
                          <a:effectLst/>
                          <a:latin typeface="Arial" charset="0"/>
                        </a:rPr>
                        <a:t>Representation (Power)</a:t>
                      </a:r>
                      <a:endParaRPr kumimoji="0" lang="en-US" sz="1800" b="0" i="0" u="none" strike="noStrike" cap="none" normalizeH="0" baseline="0" dirty="0">
                        <a:ln>
                          <a:noFill/>
                        </a:ln>
                        <a:solidFill>
                          <a:srgbClr val="7030A0"/>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IE" sz="2000" b="0" i="0" u="none" strike="noStrike" cap="none" normalizeH="0" baseline="0" dirty="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1800" b="0" i="0" u="none" strike="noStrike" cap="none" normalizeH="0" baseline="0" dirty="0">
                          <a:ln>
                            <a:noFill/>
                          </a:ln>
                          <a:solidFill>
                            <a:schemeClr val="accent5">
                              <a:lumMod val="50000"/>
                            </a:schemeClr>
                          </a:solidFill>
                          <a:effectLst/>
                          <a:latin typeface="Arial" charset="0"/>
                        </a:rPr>
                        <a:t>Relationality </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1800" b="0" i="0" u="none" strike="noStrike" cap="none" normalizeH="0" baseline="0" dirty="0">
                          <a:ln>
                            <a:noFill/>
                          </a:ln>
                          <a:solidFill>
                            <a:schemeClr val="accent5">
                              <a:lumMod val="50000"/>
                            </a:schemeClr>
                          </a:solidFill>
                          <a:effectLst/>
                          <a:latin typeface="Arial" charset="0"/>
                        </a:rPr>
                        <a:t>(Love, Care and Solidarity</a:t>
                      </a:r>
                      <a:r>
                        <a:rPr kumimoji="0" lang="en-IE" sz="1800" b="0" i="0" u="none" strike="noStrike" cap="none" normalizeH="0" baseline="0" dirty="0">
                          <a:ln>
                            <a:noFill/>
                          </a:ln>
                          <a:solidFill>
                            <a:schemeClr val="tx1"/>
                          </a:solidFill>
                          <a:effectLst/>
                          <a:latin typeface="Arial" charset="0"/>
                        </a:rPr>
                        <a:t>)</a:t>
                      </a:r>
                      <a:endParaRPr kumimoji="0" lang="en-US" sz="18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6202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000" b="0" i="0" u="none" strike="noStrike" cap="none" normalizeH="0" baseline="0" dirty="0">
                          <a:ln>
                            <a:noFill/>
                          </a:ln>
                          <a:solidFill>
                            <a:srgbClr val="FF0000"/>
                          </a:solidFill>
                          <a:effectLst/>
                          <a:latin typeface="Arial" charset="0"/>
                        </a:rPr>
                        <a:t>Economic</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000" b="0" i="0" u="none" strike="noStrike" cap="none" normalizeH="0" baseline="0" dirty="0">
                          <a:ln>
                            <a:noFill/>
                          </a:ln>
                          <a:solidFill>
                            <a:srgbClr val="FF0000"/>
                          </a:solidFill>
                          <a:effectLst/>
                          <a:latin typeface="Arial" charset="0"/>
                        </a:rPr>
                        <a:t>System </a:t>
                      </a:r>
                      <a:endParaRPr kumimoji="0" lang="en-US" sz="2000" b="0" i="0" u="none" strike="noStrike" cap="none" normalizeH="0" baseline="0" dirty="0">
                        <a:ln>
                          <a:noFill/>
                        </a:ln>
                        <a:solidFill>
                          <a:srgbClr val="FF0000"/>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rgbClr val="FF0000"/>
                          </a:solidFill>
                          <a:effectLst/>
                          <a:latin typeface="Arial" charset="0"/>
                        </a:rPr>
                        <a:t>xx</a:t>
                      </a:r>
                      <a:endParaRPr kumimoji="0" lang="en-US" sz="2600" b="0" i="0" u="none" strike="noStrike" cap="none" normalizeH="0" baseline="0" dirty="0">
                        <a:ln>
                          <a:noFill/>
                        </a:ln>
                        <a:solidFill>
                          <a:srgbClr val="FF0000"/>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GB" sz="2600" b="0" i="0" u="none" strike="noStrike" cap="none" normalizeH="0" baseline="0" dirty="0">
                          <a:ln>
                            <a:noFill/>
                          </a:ln>
                          <a:solidFill>
                            <a:schemeClr val="tx1"/>
                          </a:solidFill>
                          <a:effectLst/>
                          <a:latin typeface="Arial" charset="0"/>
                        </a:rPr>
                        <a:t>x</a:t>
                      </a:r>
                      <a:endParaRPr kumimoji="0" lang="en-US" sz="26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chemeClr val="tx1"/>
                          </a:solidFill>
                          <a:effectLst/>
                          <a:latin typeface="Arial" charset="0"/>
                        </a:rPr>
                        <a:t>x</a:t>
                      </a:r>
                      <a:endParaRPr kumimoji="0" lang="en-US" sz="26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chemeClr val="tx1"/>
                          </a:solidFill>
                          <a:effectLst/>
                          <a:latin typeface="Arial" charset="0"/>
                        </a:rPr>
                        <a:t>x</a:t>
                      </a:r>
                      <a:endParaRPr kumimoji="0" lang="en-US" sz="26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1066">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000" b="0" i="0" u="none" strike="noStrike" cap="none" normalizeH="0" baseline="0" dirty="0">
                          <a:ln>
                            <a:noFill/>
                          </a:ln>
                          <a:solidFill>
                            <a:srgbClr val="7030A0"/>
                          </a:solidFill>
                          <a:effectLst/>
                          <a:latin typeface="Arial" charset="0"/>
                        </a:rPr>
                        <a:t>Political System</a:t>
                      </a:r>
                      <a:endParaRPr kumimoji="0" lang="en-US" sz="2000" b="0" i="0" u="none" strike="noStrike" cap="none" normalizeH="0" baseline="0" dirty="0">
                        <a:ln>
                          <a:noFill/>
                        </a:ln>
                        <a:solidFill>
                          <a:srgbClr val="7030A0"/>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chemeClr val="tx1"/>
                          </a:solidFill>
                          <a:effectLst/>
                          <a:latin typeface="Arial" charset="0"/>
                        </a:rPr>
                        <a:t>x</a:t>
                      </a:r>
                      <a:endParaRPr kumimoji="0" lang="en-US" sz="26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chemeClr val="tx1"/>
                          </a:solidFill>
                          <a:effectLst/>
                          <a:latin typeface="Arial" charset="0"/>
                        </a:rPr>
                        <a:t>x</a:t>
                      </a:r>
                      <a:endParaRPr kumimoji="0" lang="en-US" sz="26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rgbClr val="7030A0"/>
                          </a:solidFill>
                          <a:effectLst/>
                          <a:latin typeface="Arial" charset="0"/>
                        </a:rPr>
                        <a:t>xx</a:t>
                      </a:r>
                      <a:endParaRPr kumimoji="0" lang="en-US" sz="2600" b="0" i="0" u="none" strike="noStrike" cap="none" normalizeH="0" baseline="0" dirty="0">
                        <a:ln>
                          <a:noFill/>
                        </a:ln>
                        <a:solidFill>
                          <a:srgbClr val="7030A0"/>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chemeClr val="tx1"/>
                          </a:solidFill>
                          <a:effectLst/>
                          <a:latin typeface="Arial" charset="0"/>
                        </a:rPr>
                        <a:t>x</a:t>
                      </a:r>
                      <a:endParaRPr kumimoji="0" lang="en-US" sz="26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0489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000" b="0" i="0" u="none" strike="noStrike" cap="none" normalizeH="0" baseline="0" dirty="0">
                          <a:ln>
                            <a:noFill/>
                          </a:ln>
                          <a:solidFill>
                            <a:srgbClr val="00B050"/>
                          </a:solidFill>
                          <a:effectLst/>
                          <a:latin typeface="Arial" charset="0"/>
                        </a:rPr>
                        <a:t>Cultural System</a:t>
                      </a:r>
                      <a:endParaRPr kumimoji="0" lang="en-US" sz="2000" b="0" i="0" u="none" strike="noStrike" cap="none" normalizeH="0" baseline="0" dirty="0">
                        <a:ln>
                          <a:noFill/>
                        </a:ln>
                        <a:solidFill>
                          <a:srgbClr val="00B050"/>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chemeClr val="tx1"/>
                          </a:solidFill>
                          <a:effectLst/>
                          <a:latin typeface="Arial" charset="0"/>
                        </a:rPr>
                        <a:t>x</a:t>
                      </a:r>
                      <a:endParaRPr kumimoji="0" lang="en-US" sz="26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rgbClr val="00B050"/>
                          </a:solidFill>
                          <a:effectLst/>
                          <a:latin typeface="Arial" charset="0"/>
                        </a:rPr>
                        <a:t>xx</a:t>
                      </a:r>
                      <a:endParaRPr kumimoji="0" lang="en-US" sz="2600" b="0" i="0" u="none" strike="noStrike" cap="none" normalizeH="0" baseline="0" dirty="0">
                        <a:ln>
                          <a:noFill/>
                        </a:ln>
                        <a:solidFill>
                          <a:srgbClr val="00B050"/>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chemeClr val="tx1"/>
                          </a:solidFill>
                          <a:effectLst/>
                          <a:latin typeface="Arial" charset="0"/>
                        </a:rPr>
                        <a:t>x</a:t>
                      </a:r>
                      <a:endParaRPr kumimoji="0" lang="en-US" sz="26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chemeClr val="tx1"/>
                          </a:solidFill>
                          <a:effectLst/>
                          <a:latin typeface="Arial" charset="0"/>
                        </a:rPr>
                        <a:t>x</a:t>
                      </a:r>
                      <a:endParaRPr kumimoji="0" lang="en-US" sz="26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8905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000" b="0" i="0" u="none" strike="noStrike" cap="none" normalizeH="0" baseline="0" dirty="0">
                          <a:ln>
                            <a:noFill/>
                          </a:ln>
                          <a:solidFill>
                            <a:schemeClr val="accent5">
                              <a:lumMod val="50000"/>
                            </a:schemeClr>
                          </a:solidFill>
                          <a:effectLst/>
                          <a:latin typeface="Arial" charset="0"/>
                        </a:rPr>
                        <a:t>Affective System</a:t>
                      </a:r>
                      <a:endParaRPr kumimoji="0" lang="en-US" sz="2000" b="0" i="0" u="none" strike="noStrike" cap="none" normalizeH="0" baseline="0" dirty="0">
                        <a:ln>
                          <a:noFill/>
                        </a:ln>
                        <a:solidFill>
                          <a:schemeClr val="accent5">
                            <a:lumMod val="50000"/>
                          </a:schemeClr>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chemeClr val="tx1"/>
                          </a:solidFill>
                          <a:effectLst/>
                          <a:latin typeface="Arial" charset="0"/>
                        </a:rPr>
                        <a:t>x</a:t>
                      </a:r>
                      <a:endParaRPr kumimoji="0" lang="en-US" sz="26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chemeClr val="tx1"/>
                          </a:solidFill>
                          <a:effectLst/>
                          <a:latin typeface="Arial" charset="0"/>
                        </a:rPr>
                        <a:t>x</a:t>
                      </a:r>
                      <a:endParaRPr kumimoji="0" lang="en-US" sz="26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chemeClr val="tx1"/>
                          </a:solidFill>
                          <a:effectLst/>
                          <a:latin typeface="Arial" charset="0"/>
                        </a:rPr>
                        <a:t>x</a:t>
                      </a:r>
                      <a:endParaRPr kumimoji="0" lang="en-US" sz="2600" b="0" i="0" u="none" strike="noStrike" cap="none" normalizeH="0" baseline="0" dirty="0">
                        <a:ln>
                          <a:noFill/>
                        </a:ln>
                        <a:solidFill>
                          <a:schemeClr val="tx1"/>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IE" sz="2600" b="0" i="0" u="none" strike="noStrike" cap="none" normalizeH="0" baseline="0" dirty="0">
                          <a:ln>
                            <a:noFill/>
                          </a:ln>
                          <a:solidFill>
                            <a:schemeClr val="accent5">
                              <a:lumMod val="50000"/>
                            </a:schemeClr>
                          </a:solidFill>
                          <a:effectLst/>
                          <a:latin typeface="Arial" charset="0"/>
                        </a:rPr>
                        <a:t>xx</a:t>
                      </a:r>
                      <a:endParaRPr kumimoji="0" lang="en-US" sz="2600" b="0" i="0" u="none" strike="noStrike" cap="none" normalizeH="0" baseline="0" dirty="0">
                        <a:ln>
                          <a:noFill/>
                        </a:ln>
                        <a:solidFill>
                          <a:schemeClr val="accent5">
                            <a:lumMod val="50000"/>
                          </a:schemeClr>
                        </a:solidFill>
                        <a:effectLst/>
                        <a:latin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6188" name="Rectangle 333"/>
          <p:cNvSpPr>
            <a:spLocks noChangeArrowheads="1"/>
          </p:cNvSpPr>
          <p:nvPr/>
        </p:nvSpPr>
        <p:spPr bwMode="auto">
          <a:xfrm>
            <a:off x="0" y="223837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alibri" panose="020F0502020204030204" pitchFamily="34" charset="0"/>
            </a:endParaRPr>
          </a:p>
        </p:txBody>
      </p:sp>
      <p:sp>
        <p:nvSpPr>
          <p:cNvPr id="2" name="Footer Placeholder 1"/>
          <p:cNvSpPr>
            <a:spLocks noGrp="1"/>
          </p:cNvSpPr>
          <p:nvPr>
            <p:ph type="ftr" sz="quarter" idx="11"/>
          </p:nvPr>
        </p:nvSpPr>
        <p:spPr/>
        <p:txBody>
          <a:bodyPr/>
          <a:lstStyle/>
          <a:p>
            <a:pPr>
              <a:defRPr/>
            </a:pPr>
            <a:r>
              <a:rPr lang="en-US" altLang="en-US"/>
              <a:t>Kathleen Lynch , Equality Studies - UCD School of Social Justice</a:t>
            </a:r>
            <a:endParaRPr lang="en-GB"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tLang="en-US"/>
              <a:t>Kathleen Lynch , Equality Studies - UCD School of Social Justice</a:t>
            </a:r>
            <a:endParaRPr lang="en-GB" altLang="en-US"/>
          </a:p>
        </p:txBody>
      </p:sp>
      <p:sp>
        <p:nvSpPr>
          <p:cNvPr id="6" name="Slide Number Placeholder 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55BDE6-A41E-4791-85E3-B9A82B885136}" type="slidenum">
              <a:rPr lang="en-GB" altLang="en-US">
                <a:latin typeface="Garamond" panose="02020404030301010803" pitchFamily="18" charset="0"/>
              </a:rPr>
              <a:pPr eaLnBrk="1" hangingPunct="1"/>
              <a:t>5</a:t>
            </a:fld>
            <a:endParaRPr lang="en-GB" altLang="en-US">
              <a:latin typeface="Garamond" panose="02020404030301010803" pitchFamily="18" charset="0"/>
            </a:endParaRPr>
          </a:p>
        </p:txBody>
      </p:sp>
      <p:sp>
        <p:nvSpPr>
          <p:cNvPr id="9220" name="Rectangle 2"/>
          <p:cNvSpPr>
            <a:spLocks noGrp="1" noChangeArrowheads="1"/>
          </p:cNvSpPr>
          <p:nvPr>
            <p:ph type="title"/>
          </p:nvPr>
        </p:nvSpPr>
        <p:spPr>
          <a:xfrm>
            <a:off x="468313" y="333375"/>
            <a:ext cx="8229600" cy="1139825"/>
          </a:xfrm>
        </p:spPr>
        <p:txBody>
          <a:bodyPr/>
          <a:lstStyle/>
          <a:p>
            <a:pPr eaLnBrk="1" hangingPunct="1">
              <a:defRPr/>
            </a:pPr>
            <a:br>
              <a:rPr lang="en-IE" sz="2400" b="1" dirty="0">
                <a:latin typeface="+mn-lt"/>
              </a:rPr>
            </a:br>
            <a:r>
              <a:rPr lang="en-IE" sz="2400" dirty="0">
                <a:latin typeface="+mn-lt"/>
              </a:rPr>
              <a:t>The Generative sources of inequality vary between groups </a:t>
            </a:r>
            <a:br>
              <a:rPr lang="en-IE" sz="2400" dirty="0"/>
            </a:br>
            <a:endParaRPr lang="en-GB" sz="2400" dirty="0"/>
          </a:p>
        </p:txBody>
      </p:sp>
      <p:sp>
        <p:nvSpPr>
          <p:cNvPr id="7173" name="Rectangle 3"/>
          <p:cNvSpPr>
            <a:spLocks noGrp="1" noChangeArrowheads="1"/>
          </p:cNvSpPr>
          <p:nvPr>
            <p:ph type="body" idx="1"/>
          </p:nvPr>
        </p:nvSpPr>
        <p:spPr/>
        <p:txBody>
          <a:bodyPr/>
          <a:lstStyle/>
          <a:p>
            <a:pPr eaLnBrk="1" hangingPunct="1">
              <a:lnSpc>
                <a:spcPct val="80000"/>
              </a:lnSpc>
            </a:pPr>
            <a:r>
              <a:rPr lang="en-IE" altLang="en-US" sz="2400">
                <a:solidFill>
                  <a:srgbClr val="FF0000"/>
                </a:solidFill>
              </a:rPr>
              <a:t>Economic Inequality  is the principal source of Social Class-related inequalities – </a:t>
            </a:r>
          </a:p>
          <a:p>
            <a:pPr eaLnBrk="1" hangingPunct="1">
              <a:lnSpc>
                <a:spcPct val="80000"/>
              </a:lnSpc>
            </a:pPr>
            <a:r>
              <a:rPr lang="en-IE" altLang="en-US" sz="1800"/>
              <a:t>It results in lack of access to</a:t>
            </a:r>
            <a:r>
              <a:rPr lang="en-IE" altLang="en-US" sz="1800" u="sng"/>
              <a:t> resources </a:t>
            </a:r>
            <a:r>
              <a:rPr lang="en-IE" altLang="en-US" sz="1800"/>
              <a:t>to participate on equal terms with others in society; the cost of living is the cost of participating – </a:t>
            </a:r>
          </a:p>
          <a:p>
            <a:pPr eaLnBrk="1" hangingPunct="1">
              <a:lnSpc>
                <a:spcPct val="80000"/>
              </a:lnSpc>
            </a:pPr>
            <a:r>
              <a:rPr lang="en-IE" altLang="en-US" sz="1800"/>
              <a:t>Relative poverty or deprivation is what makes you isolated and leaves you out of music, especially as most performance-based learning is privatised and commercial – it is what advantages others</a:t>
            </a:r>
            <a:endParaRPr lang="en-IE" altLang="en-US" sz="1800" u="sng"/>
          </a:p>
          <a:p>
            <a:pPr eaLnBrk="1" hangingPunct="1">
              <a:lnSpc>
                <a:spcPct val="80000"/>
              </a:lnSpc>
            </a:pPr>
            <a:endParaRPr lang="en-IE" altLang="en-US" sz="2400"/>
          </a:p>
          <a:p>
            <a:pPr eaLnBrk="1" hangingPunct="1">
              <a:lnSpc>
                <a:spcPct val="80000"/>
              </a:lnSpc>
            </a:pPr>
            <a:r>
              <a:rPr lang="en-IE" altLang="en-US" sz="2400">
                <a:solidFill>
                  <a:srgbClr val="00B050"/>
                </a:solidFill>
              </a:rPr>
              <a:t>Culturally-generated inequalities find expression in terms of lack of  respect or recognition </a:t>
            </a:r>
            <a:r>
              <a:rPr lang="en-IE" altLang="en-US" sz="1800"/>
              <a:t>–</a:t>
            </a:r>
          </a:p>
          <a:p>
            <a:pPr lvl="1" eaLnBrk="1" hangingPunct="1">
              <a:lnSpc>
                <a:spcPct val="80000"/>
              </a:lnSpc>
            </a:pPr>
            <a:r>
              <a:rPr lang="en-IE" altLang="en-US" sz="1800"/>
              <a:t>Many groups that are stigmatised/marginalised because of their identity, not because of their lack of money; they experience culturally-generated injustices</a:t>
            </a:r>
          </a:p>
          <a:p>
            <a:pPr lvl="1" eaLnBrk="1" hangingPunct="1">
              <a:lnSpc>
                <a:spcPct val="80000"/>
              </a:lnSpc>
            </a:pPr>
            <a:r>
              <a:rPr lang="en-IE" altLang="en-US" sz="1800"/>
              <a:t> Intellectually disabled people; people with mental health issues; LGBT people; Travellers; Carers; Deaf people –old people (old fogies, old biddies, fuddy-duddies), Women, Migrants, Black people, Carers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IE" altLang="en-US" sz="3200"/>
              <a:t>The Generative sources of inequality vary between groups </a:t>
            </a:r>
            <a:br>
              <a:rPr lang="en-IE" altLang="en-US" sz="4400"/>
            </a:br>
            <a:endParaRPr lang="en-US" altLang="en-US"/>
          </a:p>
        </p:txBody>
      </p:sp>
      <p:sp>
        <p:nvSpPr>
          <p:cNvPr id="19459" name="Content Placeholder 2"/>
          <p:cNvSpPr>
            <a:spLocks noGrp="1"/>
          </p:cNvSpPr>
          <p:nvPr>
            <p:ph idx="1"/>
          </p:nvPr>
        </p:nvSpPr>
        <p:spPr/>
        <p:txBody>
          <a:bodyPr/>
          <a:lstStyle/>
          <a:p>
            <a:pPr eaLnBrk="1" hangingPunct="1">
              <a:lnSpc>
                <a:spcPct val="80000"/>
              </a:lnSpc>
              <a:defRPr/>
            </a:pPr>
            <a:r>
              <a:rPr lang="en-IE" sz="2400" dirty="0">
                <a:solidFill>
                  <a:srgbClr val="7030A0"/>
                </a:solidFill>
              </a:rPr>
              <a:t>Unequal power relations </a:t>
            </a:r>
          </a:p>
          <a:p>
            <a:pPr lvl="1" eaLnBrk="1" hangingPunct="1">
              <a:lnSpc>
                <a:spcPct val="80000"/>
              </a:lnSpc>
              <a:defRPr/>
            </a:pPr>
            <a:r>
              <a:rPr lang="en-IE" sz="1800" dirty="0"/>
              <a:t>Are a major equality issue for </a:t>
            </a:r>
            <a:r>
              <a:rPr lang="en-IE" sz="1800" b="1" dirty="0"/>
              <a:t>children</a:t>
            </a:r>
            <a:r>
              <a:rPr lang="en-IE" sz="1800" dirty="0"/>
              <a:t> within schools and families; power inequalities are also institutionalised in most bureaucratic organisations (educational institutions and work)</a:t>
            </a:r>
          </a:p>
          <a:p>
            <a:pPr lvl="1" eaLnBrk="1" hangingPunct="1">
              <a:lnSpc>
                <a:spcPct val="80000"/>
              </a:lnSpc>
              <a:defRPr/>
            </a:pPr>
            <a:endParaRPr lang="en-IE" sz="2000" dirty="0"/>
          </a:p>
          <a:p>
            <a:pPr eaLnBrk="1" hangingPunct="1">
              <a:lnSpc>
                <a:spcPct val="80000"/>
              </a:lnSpc>
              <a:defRPr/>
            </a:pPr>
            <a:r>
              <a:rPr lang="en-IE" sz="2400" dirty="0">
                <a:solidFill>
                  <a:schemeClr val="accent5">
                    <a:lumMod val="50000"/>
                  </a:schemeClr>
                </a:solidFill>
              </a:rPr>
              <a:t>Affective Inequality – </a:t>
            </a:r>
          </a:p>
          <a:p>
            <a:pPr lvl="2" eaLnBrk="1" hangingPunct="1">
              <a:lnSpc>
                <a:spcPct val="80000"/>
              </a:lnSpc>
              <a:defRPr/>
            </a:pPr>
            <a:r>
              <a:rPr lang="en-IE" sz="1800" dirty="0"/>
              <a:t>People who are institutionalised(e.g. in prison, long-term psychiatric care) and those who are abused or neglected in their families etc. or are homeless  experience affective injustice as they are often deprived of love and care</a:t>
            </a:r>
          </a:p>
          <a:p>
            <a:pPr eaLnBrk="1" hangingPunct="1">
              <a:lnSpc>
                <a:spcPct val="80000"/>
              </a:lnSpc>
              <a:defRPr/>
            </a:pPr>
            <a:endParaRPr lang="en-IE" sz="2400" i="1" dirty="0">
              <a:solidFill>
                <a:srgbClr val="00B0F0"/>
              </a:solidFill>
            </a:endParaRPr>
          </a:p>
          <a:p>
            <a:pPr eaLnBrk="1" hangingPunct="1">
              <a:lnSpc>
                <a:spcPct val="80000"/>
              </a:lnSpc>
              <a:defRPr/>
            </a:pPr>
            <a:r>
              <a:rPr lang="en-IE" sz="2400" i="1" dirty="0" err="1">
                <a:solidFill>
                  <a:srgbClr val="00B0F0"/>
                </a:solidFill>
              </a:rPr>
              <a:t>Intersectionality</a:t>
            </a:r>
            <a:r>
              <a:rPr lang="en-IE" sz="2400" i="1" dirty="0">
                <a:solidFill>
                  <a:srgbClr val="00B0F0"/>
                </a:solidFill>
              </a:rPr>
              <a:t> of Inequality </a:t>
            </a:r>
          </a:p>
          <a:p>
            <a:pPr lvl="1" eaLnBrk="1" hangingPunct="1">
              <a:lnSpc>
                <a:spcPct val="80000"/>
              </a:lnSpc>
              <a:defRPr/>
            </a:pPr>
            <a:r>
              <a:rPr lang="en-IE" sz="1600" dirty="0"/>
              <a:t>e.g. the economically marginalised often lack respect, power and cultural recognition for themselves as persons but also for their culture and cultural products, including music…</a:t>
            </a:r>
          </a:p>
        </p:txBody>
      </p:sp>
      <p:sp>
        <p:nvSpPr>
          <p:cNvPr id="4" name="Footer Placeholder 3"/>
          <p:cNvSpPr>
            <a:spLocks noGrp="1"/>
          </p:cNvSpPr>
          <p:nvPr>
            <p:ph type="ftr" sz="quarter" idx="11"/>
          </p:nvPr>
        </p:nvSpPr>
        <p:spPr/>
        <p:txBody>
          <a:bodyPr/>
          <a:lstStyle/>
          <a:p>
            <a:pPr>
              <a:defRPr/>
            </a:pPr>
            <a:r>
              <a:rPr lang="en-US" altLang="en-US"/>
              <a:t>Kathleen Lynch , Equality Studies - UCD School of Social Justice</a:t>
            </a:r>
            <a:endParaRPr lang="en-GB" altLang="en-US"/>
          </a:p>
        </p:txBody>
      </p:sp>
      <p:sp>
        <p:nvSpPr>
          <p:cNvPr id="5" name="Slide Number Placeholder 4"/>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5CBF39C-331A-458E-8243-22B5261F3B25}" type="slidenum">
              <a:rPr lang="en-GB" altLang="en-US">
                <a:latin typeface="Garamond" panose="02020404030301010803" pitchFamily="18" charset="0"/>
              </a:rPr>
              <a:pPr eaLnBrk="1" hangingPunct="1"/>
              <a:t>6</a:t>
            </a:fld>
            <a:endParaRPr lang="en-GB" altLang="en-US">
              <a:latin typeface="Garamond" panose="02020404030301010803"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normAutofit fontScale="90000"/>
          </a:bodyPr>
          <a:lstStyle/>
          <a:p>
            <a:pPr>
              <a:defRPr/>
            </a:pPr>
            <a:r>
              <a:rPr lang="en-GB" sz="2400" dirty="0"/>
              <a:t>Growing Income Inequality (SILC) Survey of Income and Living Conditions (2010: 11). </a:t>
            </a:r>
            <a:r>
              <a:rPr lang="en-GB" sz="1800" dirty="0"/>
              <a:t>The top 10% (far right) had an 8% increase in disposable income in 2010 compared with 2009 while the bottom 10% had a drop of  over 26% in  disposable income (far left)</a:t>
            </a:r>
            <a:endParaRPr lang="en-US" sz="1800" dirty="0"/>
          </a:p>
        </p:txBody>
      </p:sp>
      <p:pic>
        <p:nvPicPr>
          <p:cNvPr id="9219"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54163" y="1447800"/>
            <a:ext cx="7261225" cy="4800600"/>
          </a:xfrm>
        </p:spPr>
      </p:pic>
      <p:sp>
        <p:nvSpPr>
          <p:cNvPr id="4" name="Footer Placeholder 3"/>
          <p:cNvSpPr>
            <a:spLocks noGrp="1"/>
          </p:cNvSpPr>
          <p:nvPr>
            <p:ph type="ftr" sz="quarter" idx="11"/>
          </p:nvPr>
        </p:nvSpPr>
        <p:spPr/>
        <p:txBody>
          <a:bodyPr/>
          <a:lstStyle/>
          <a:p>
            <a:pPr>
              <a:defRPr/>
            </a:pPr>
            <a:r>
              <a:rPr lang="en-GB" altLang="en-US" dirty="0"/>
              <a:t>Kathleen Lynch, Equality Studies UCD School of Social Justice</a:t>
            </a:r>
          </a:p>
        </p:txBody>
      </p:sp>
      <p:sp>
        <p:nvSpPr>
          <p:cNvPr id="5" name="Slide Number Placeholder 4"/>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E7B1466-0763-4A6E-BBD5-40B3C8ACEEF2}" type="slidenum">
              <a:rPr lang="en-GB" altLang="en-US">
                <a:latin typeface="Garamond" panose="02020404030301010803" pitchFamily="18" charset="0"/>
              </a:rPr>
              <a:pPr eaLnBrk="1" hangingPunct="1"/>
              <a:t>7</a:t>
            </a:fld>
            <a:endParaRPr lang="en-GB" altLang="en-US">
              <a:latin typeface="Garamond" panose="02020404030301010803"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68313" y="0"/>
            <a:ext cx="8229600" cy="1143000"/>
          </a:xfrm>
        </p:spPr>
        <p:txBody>
          <a:bodyPr/>
          <a:lstStyle/>
          <a:p>
            <a:br>
              <a:rPr lang="en-IE" altLang="en-US" sz="2700"/>
            </a:br>
            <a:r>
              <a:rPr lang="en-IE" altLang="en-US" sz="3600"/>
              <a:t>Differential impacts of economic inequality </a:t>
            </a:r>
          </a:p>
        </p:txBody>
      </p:sp>
      <p:graphicFrame>
        <p:nvGraphicFramePr>
          <p:cNvPr id="4" name="Content Placeholder 3"/>
          <p:cNvGraphicFramePr>
            <a:graphicFrameLocks noGrp="1"/>
          </p:cNvGraphicFramePr>
          <p:nvPr>
            <p:ph idx="1"/>
          </p:nvPr>
        </p:nvGraphicFramePr>
        <p:xfrm>
          <a:off x="107504" y="1124744"/>
          <a:ext cx="8784976" cy="5256584"/>
        </p:xfrm>
        <a:graphic>
          <a:graphicData uri="http://schemas.openxmlformats.org/drawingml/2006/chart">
            <c:chart xmlns:c="http://schemas.openxmlformats.org/drawingml/2006/chart" xmlns:r="http://schemas.openxmlformats.org/officeDocument/2006/relationships" r:id="rId3"/>
          </a:graphicData>
        </a:graphic>
      </p:graphicFrame>
      <p:sp>
        <p:nvSpPr>
          <p:cNvPr id="2" name="Footer Placeholder 1"/>
          <p:cNvSpPr>
            <a:spLocks noGrp="1"/>
          </p:cNvSpPr>
          <p:nvPr>
            <p:ph type="ftr" sz="quarter" idx="11"/>
          </p:nvPr>
        </p:nvSpPr>
        <p:spPr/>
        <p:txBody>
          <a:bodyPr/>
          <a:lstStyle/>
          <a:p>
            <a:pPr>
              <a:defRPr/>
            </a:pPr>
            <a:r>
              <a:rPr lang="en-US" altLang="en-US"/>
              <a:t>Kathleen Lynch , Equality Studies - UCD School of Social Justice</a:t>
            </a:r>
            <a:endParaRPr lang="en-GB" altLang="en-US"/>
          </a:p>
        </p:txBody>
      </p:sp>
      <p:sp>
        <p:nvSpPr>
          <p:cNvPr id="3" name="Slide Number Placeholder 2"/>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F732DDA-F185-43FE-9ABD-A7B396E54981}" type="slidenum">
              <a:rPr lang="en-GB" altLang="en-US">
                <a:latin typeface="Garamond" panose="02020404030301010803" pitchFamily="18" charset="0"/>
              </a:rPr>
              <a:pPr eaLnBrk="1" hangingPunct="1"/>
              <a:t>8</a:t>
            </a:fld>
            <a:endParaRPr lang="en-GB" altLang="en-US">
              <a:latin typeface="Garamond" panose="02020404030301010803"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tLang="en-US"/>
              <a:t>Kathleen Lynch , Equality Studies - UCD School of Social Justice</a:t>
            </a:r>
            <a:endParaRPr lang="en-GB" altLang="en-US"/>
          </a:p>
        </p:txBody>
      </p:sp>
      <p:sp>
        <p:nvSpPr>
          <p:cNvPr id="6" name="Slide Number Placeholder 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FE1AF70-B8AA-4D7D-A91B-75CBAE0B15A2}" type="slidenum">
              <a:rPr lang="en-GB" altLang="en-US">
                <a:latin typeface="Garamond" panose="02020404030301010803" pitchFamily="18" charset="0"/>
              </a:rPr>
              <a:pPr eaLnBrk="1" hangingPunct="1"/>
              <a:t>9</a:t>
            </a:fld>
            <a:endParaRPr lang="en-GB" altLang="en-US">
              <a:latin typeface="Garamond" panose="02020404030301010803" pitchFamily="18" charset="0"/>
            </a:endParaRPr>
          </a:p>
        </p:txBody>
      </p:sp>
      <p:sp>
        <p:nvSpPr>
          <p:cNvPr id="11268" name="Rectangle 2"/>
          <p:cNvSpPr>
            <a:spLocks noGrp="1" noChangeArrowheads="1"/>
          </p:cNvSpPr>
          <p:nvPr>
            <p:ph type="title"/>
          </p:nvPr>
        </p:nvSpPr>
        <p:spPr/>
        <p:txBody>
          <a:bodyPr/>
          <a:lstStyle/>
          <a:p>
            <a:pPr eaLnBrk="1" hangingPunct="1"/>
            <a:r>
              <a:rPr lang="en-IE" altLang="en-US" sz="3200"/>
              <a:t>Why Inequality is dysfunctional for society</a:t>
            </a:r>
            <a:endParaRPr lang="en-GB" altLang="en-US" sz="3200"/>
          </a:p>
        </p:txBody>
      </p:sp>
      <p:sp>
        <p:nvSpPr>
          <p:cNvPr id="11269" name="Rectangle 3"/>
          <p:cNvSpPr>
            <a:spLocks noGrp="1" noChangeArrowheads="1"/>
          </p:cNvSpPr>
          <p:nvPr>
            <p:ph type="body" idx="1"/>
          </p:nvPr>
        </p:nvSpPr>
        <p:spPr/>
        <p:txBody>
          <a:bodyPr/>
          <a:lstStyle/>
          <a:p>
            <a:pPr eaLnBrk="1" hangingPunct="1">
              <a:lnSpc>
                <a:spcPct val="90000"/>
              </a:lnSpc>
            </a:pPr>
            <a:r>
              <a:rPr lang="en-GB" altLang="en-US" sz="2000"/>
              <a:t>Economic and Social Inequalities do not simply impact on economic well being – they have multiplier effects on people’s sense of their own value…sense of self worth/confidence…on their ability to learn and to achieve</a:t>
            </a:r>
          </a:p>
          <a:p>
            <a:pPr eaLnBrk="1" hangingPunct="1">
              <a:lnSpc>
                <a:spcPct val="90000"/>
              </a:lnSpc>
            </a:pPr>
            <a:endParaRPr lang="en-GB" altLang="en-US" sz="2000"/>
          </a:p>
          <a:p>
            <a:pPr eaLnBrk="1" hangingPunct="1">
              <a:lnSpc>
                <a:spcPct val="90000"/>
              </a:lnSpc>
            </a:pPr>
            <a:endParaRPr lang="en-GB" altLang="en-US" sz="2000"/>
          </a:p>
          <a:p>
            <a:pPr eaLnBrk="1" hangingPunct="1">
              <a:lnSpc>
                <a:spcPct val="90000"/>
              </a:lnSpc>
            </a:pPr>
            <a:r>
              <a:rPr lang="en-GB" altLang="en-US" sz="2000"/>
              <a:t>Those who are very poor or defined as having low status feel </a:t>
            </a:r>
            <a:r>
              <a:rPr lang="en-GB" altLang="en-US" sz="2000" i="1"/>
              <a:t>less moral worthy </a:t>
            </a:r>
            <a:r>
              <a:rPr lang="en-GB" altLang="en-US" sz="2000"/>
              <a:t> and this negatively impacts on their health and well being</a:t>
            </a:r>
          </a:p>
          <a:p>
            <a:pPr eaLnBrk="1" hangingPunct="1">
              <a:lnSpc>
                <a:spcPct val="90000"/>
              </a:lnSpc>
            </a:pPr>
            <a:endParaRPr lang="en-GB" altLang="en-US" sz="2000"/>
          </a:p>
          <a:p>
            <a:pPr eaLnBrk="1" hangingPunct="1">
              <a:lnSpc>
                <a:spcPct val="90000"/>
              </a:lnSpc>
            </a:pPr>
            <a:endParaRPr lang="en-GB" altLang="en-US" sz="2000"/>
          </a:p>
          <a:p>
            <a:pPr eaLnBrk="1" hangingPunct="1">
              <a:lnSpc>
                <a:spcPct val="90000"/>
              </a:lnSpc>
            </a:pPr>
            <a:endParaRPr lang="en-GB" altLang="en-US" sz="2000"/>
          </a:p>
          <a:p>
            <a:pPr eaLnBrk="1" hangingPunct="1">
              <a:lnSpc>
                <a:spcPct val="90000"/>
              </a:lnSpc>
            </a:pPr>
            <a:r>
              <a:rPr lang="en-GB" altLang="en-US" sz="2000"/>
              <a:t>Inequality produces </a:t>
            </a:r>
            <a:r>
              <a:rPr lang="en-GB" altLang="en-US" sz="2000" i="1"/>
              <a:t>Socially Evaluative Threats and Evaluation Anxieties…</a:t>
            </a:r>
            <a:r>
              <a:rPr lang="en-GB" altLang="en-US" sz="2000"/>
              <a:t> that impedes our learning. </a:t>
            </a:r>
            <a:endParaRPr lang="en-GB" altLang="en-US" sz="2000" i="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Slide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5DA26E8-E16C-4584-A972-97F7D9A6AB12}" type="slidenum">
              <a:rPr lang="en-US" altLang="en-US">
                <a:latin typeface="Garamond" panose="02020404030301010803" pitchFamily="18" charset="0"/>
              </a:rPr>
              <a:pPr eaLnBrk="1" hangingPunct="1"/>
              <a:t>11</a:t>
            </a:fld>
            <a:endParaRPr lang="en-US" altLang="en-US">
              <a:latin typeface="Garamond" panose="02020404030301010803" pitchFamily="18" charset="0"/>
            </a:endParaRPr>
          </a:p>
        </p:txBody>
      </p:sp>
      <p:sp>
        <p:nvSpPr>
          <p:cNvPr id="13315" name="Rectangle 2"/>
          <p:cNvSpPr>
            <a:spLocks noGrp="1" noChangeArrowheads="1"/>
          </p:cNvSpPr>
          <p:nvPr>
            <p:ph type="title"/>
          </p:nvPr>
        </p:nvSpPr>
        <p:spPr/>
        <p:txBody>
          <a:bodyPr/>
          <a:lstStyle/>
          <a:p>
            <a:pPr eaLnBrk="1" hangingPunct="1"/>
            <a:r>
              <a:rPr lang="en-GB" altLang="en-US" sz="2800"/>
              <a:t>Neo-liberalism is the governing ideology of our time:</a:t>
            </a:r>
            <a:br>
              <a:rPr lang="en-GB" altLang="en-US" sz="2800"/>
            </a:br>
            <a:r>
              <a:rPr lang="en-GB" altLang="en-US" sz="2800"/>
              <a:t>it is premised on a market view of citizenship</a:t>
            </a:r>
            <a:endParaRPr lang="en-GB" altLang="en-US" sz="2400"/>
          </a:p>
        </p:txBody>
      </p:sp>
      <p:sp>
        <p:nvSpPr>
          <p:cNvPr id="13316" name="Rectangle 3"/>
          <p:cNvSpPr>
            <a:spLocks noGrp="1" noChangeArrowheads="1"/>
          </p:cNvSpPr>
          <p:nvPr>
            <p:ph type="body" idx="1"/>
          </p:nvPr>
        </p:nvSpPr>
        <p:spPr/>
        <p:txBody>
          <a:bodyPr/>
          <a:lstStyle/>
          <a:p>
            <a:pPr lvl="1" eaLnBrk="1" hangingPunct="1">
              <a:lnSpc>
                <a:spcPct val="90000"/>
              </a:lnSpc>
            </a:pPr>
            <a:r>
              <a:rPr lang="en-GB" altLang="en-US" sz="2000"/>
              <a:t>Neoliberalism  is premised on the assumption that the citizen’s relationship to the State and others is mediated via the Market – </a:t>
            </a:r>
            <a:r>
              <a:rPr lang="en-GB" altLang="en-US" sz="2000">
                <a:solidFill>
                  <a:srgbClr val="C00000"/>
                </a:solidFill>
              </a:rPr>
              <a:t>citizens are redefined as ‘customers’…the DES….even holds this view!</a:t>
            </a:r>
          </a:p>
          <a:p>
            <a:pPr lvl="1" eaLnBrk="1" hangingPunct="1">
              <a:lnSpc>
                <a:spcPct val="90000"/>
              </a:lnSpc>
            </a:pPr>
            <a:r>
              <a:rPr lang="en-US" altLang="en-US" sz="2000">
                <a:hlinkClick r:id="rId3"/>
              </a:rPr>
              <a:t>http://www.education.ie/en/The-Department/Customer-Service/</a:t>
            </a:r>
            <a:endParaRPr lang="en-GB" altLang="en-US" sz="2000"/>
          </a:p>
          <a:p>
            <a:pPr lvl="1" eaLnBrk="1" hangingPunct="1">
              <a:lnSpc>
                <a:spcPct val="90000"/>
              </a:lnSpc>
            </a:pPr>
            <a:endParaRPr lang="en-GB" altLang="en-US" sz="2000"/>
          </a:p>
          <a:p>
            <a:pPr lvl="1" eaLnBrk="1" hangingPunct="1">
              <a:lnSpc>
                <a:spcPct val="90000"/>
              </a:lnSpc>
            </a:pPr>
            <a:r>
              <a:rPr lang="en-GB" altLang="en-US" sz="2000"/>
              <a:t>Neoliberalism is fundamentally Hobbesian in character, focusing on creating privatised citizens who manage their own  ‘risks’ – breaking up of public solidarity – e.g. decline of mutual societies, rise of private education, ‘</a:t>
            </a:r>
          </a:p>
          <a:p>
            <a:pPr lvl="1" eaLnBrk="1" hangingPunct="1">
              <a:lnSpc>
                <a:spcPct val="90000"/>
              </a:lnSpc>
            </a:pPr>
            <a:r>
              <a:rPr lang="en-GB" altLang="en-US" sz="2000"/>
              <a:t>Paying as you go’ culture in Education (in all public services)</a:t>
            </a:r>
            <a:endParaRPr lang="en-GB" altLang="en-US" sz="1800"/>
          </a:p>
          <a:p>
            <a:pPr lvl="2" eaLnBrk="1" hangingPunct="1">
              <a:lnSpc>
                <a:spcPct val="90000"/>
              </a:lnSpc>
            </a:pPr>
            <a:endParaRPr lang="en-GB" altLang="en-US" sz="1800"/>
          </a:p>
          <a:p>
            <a:pPr lvl="2" eaLnBrk="1" hangingPunct="1">
              <a:lnSpc>
                <a:spcPct val="90000"/>
              </a:lnSpc>
            </a:pPr>
            <a:r>
              <a:rPr lang="en-GB" altLang="en-US" sz="1800"/>
              <a:t>The iphone, the ipad symbolise the importance of the possessive ‘I’ factor in marketing (</a:t>
            </a:r>
            <a:r>
              <a:rPr lang="en-GB" altLang="en-US" sz="1800" b="1"/>
              <a:t>the self is defined through Consumption</a:t>
            </a:r>
            <a:r>
              <a:rPr lang="en-GB" altLang="en-US" sz="180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IE" altLang="en-US" sz="3200"/>
              <a:t>Neo-liberal values impact on the culture of education</a:t>
            </a:r>
            <a:endParaRPr lang="en-GB" altLang="en-US" sz="3200"/>
          </a:p>
        </p:txBody>
      </p:sp>
      <p:sp>
        <p:nvSpPr>
          <p:cNvPr id="128003" name="Rectangle 3"/>
          <p:cNvSpPr>
            <a:spLocks noGrp="1" noChangeArrowheads="1"/>
          </p:cNvSpPr>
          <p:nvPr>
            <p:ph idx="1"/>
          </p:nvPr>
        </p:nvSpPr>
        <p:spPr/>
        <p:txBody>
          <a:bodyPr/>
          <a:lstStyle/>
          <a:p>
            <a:pPr eaLnBrk="1" hangingPunct="1">
              <a:lnSpc>
                <a:spcPct val="90000"/>
              </a:lnSpc>
            </a:pPr>
            <a:r>
              <a:rPr lang="en-IE" altLang="en-US" sz="2100"/>
              <a:t>In adopting business (output-led) </a:t>
            </a:r>
            <a:r>
              <a:rPr lang="en-IE" altLang="en-US" sz="2100" i="1"/>
              <a:t>models of operation</a:t>
            </a:r>
            <a:r>
              <a:rPr lang="en-IE" altLang="en-US" sz="2100"/>
              <a:t>  schools and colleges move to institutionalise commercial values in their systems and processes by default if not design: </a:t>
            </a:r>
          </a:p>
          <a:p>
            <a:pPr lvl="1" eaLnBrk="1" hangingPunct="1">
              <a:lnSpc>
                <a:spcPct val="90000"/>
              </a:lnSpc>
            </a:pPr>
            <a:endParaRPr lang="en-IE" altLang="en-US" sz="2000"/>
          </a:p>
          <a:p>
            <a:pPr lvl="1" eaLnBrk="1" hangingPunct="1">
              <a:lnSpc>
                <a:spcPct val="90000"/>
              </a:lnSpc>
            </a:pPr>
            <a:r>
              <a:rPr lang="en-IE" altLang="en-US" sz="2000"/>
              <a:t>Schools and colleges move from being </a:t>
            </a:r>
            <a:r>
              <a:rPr lang="en-GB" altLang="en-US" sz="2000"/>
              <a:t>centres of learning  to </a:t>
            </a:r>
            <a:r>
              <a:rPr lang="en-GB" altLang="en-US" sz="2000" i="1"/>
              <a:t>service-delivery operations</a:t>
            </a:r>
            <a:r>
              <a:rPr lang="en-GB" altLang="en-US" sz="2000"/>
              <a:t> with productivity targets</a:t>
            </a:r>
            <a:endParaRPr lang="en-IE" altLang="en-US" sz="2000"/>
          </a:p>
          <a:p>
            <a:pPr lvl="1" eaLnBrk="1" hangingPunct="1">
              <a:lnSpc>
                <a:spcPct val="90000"/>
              </a:lnSpc>
            </a:pPr>
            <a:endParaRPr lang="en-IE" altLang="en-US" sz="2000"/>
          </a:p>
          <a:p>
            <a:pPr lvl="1" eaLnBrk="1" hangingPunct="1">
              <a:lnSpc>
                <a:spcPct val="90000"/>
              </a:lnSpc>
            </a:pPr>
            <a:r>
              <a:rPr lang="en-IE" altLang="en-US" sz="2000"/>
              <a:t> Business models increasingly legitimate the pursuit of individualised </a:t>
            </a:r>
            <a:r>
              <a:rPr lang="en-IE" altLang="en-US" sz="2000" i="1"/>
              <a:t>economic self-interest and credentials among students</a:t>
            </a:r>
            <a:r>
              <a:rPr lang="en-IE" altLang="en-US" sz="2000"/>
              <a:t>, and </a:t>
            </a:r>
            <a:r>
              <a:rPr lang="en-IE" altLang="en-US" sz="2000" i="1"/>
              <a:t>career interests</a:t>
            </a:r>
            <a:r>
              <a:rPr lang="en-IE" altLang="en-US" sz="2000"/>
              <a:t> among staff…</a:t>
            </a:r>
          </a:p>
          <a:p>
            <a:pPr eaLnBrk="1" hangingPunct="1">
              <a:lnSpc>
                <a:spcPct val="90000"/>
              </a:lnSpc>
            </a:pPr>
            <a:r>
              <a:rPr lang="en-IE" altLang="en-US" sz="2100"/>
              <a:t>Student and staff idealism to work in ‘the public interest’ is diminished</a:t>
            </a:r>
          </a:p>
          <a:p>
            <a:pPr eaLnBrk="1" hangingPunct="1">
              <a:lnSpc>
                <a:spcPct val="90000"/>
              </a:lnSpc>
            </a:pPr>
            <a:r>
              <a:rPr lang="en-IE" altLang="en-US" sz="2100"/>
              <a:t>Glorification of competition (meeting targets)…vulnerable become a ‘nuisance’</a:t>
            </a:r>
          </a:p>
          <a:p>
            <a:pPr eaLnBrk="1" hangingPunct="1">
              <a:lnSpc>
                <a:spcPct val="80000"/>
              </a:lnSpc>
            </a:pPr>
            <a:endParaRPr lang="en-IE" altLang="en-US" sz="2400"/>
          </a:p>
          <a:p>
            <a:pPr eaLnBrk="1" hangingPunct="1">
              <a:lnSpc>
                <a:spcPct val="80000"/>
              </a:lnSpc>
            </a:pPr>
            <a:endParaRPr lang="en-IE" altLang="en-US" sz="2400"/>
          </a:p>
          <a:p>
            <a:pPr eaLnBrk="1" hangingPunct="1">
              <a:lnSpc>
                <a:spcPct val="90000"/>
              </a:lnSpc>
            </a:pPr>
            <a:endParaRPr lang="en-GB" altLang="en-US" sz="2100"/>
          </a:p>
        </p:txBody>
      </p:sp>
      <p:sp>
        <p:nvSpPr>
          <p:cNvPr id="5" name="Slide Number Placeholder 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2AAB67C-D46E-4BEE-976A-A880F2B8508F}" type="slidenum">
              <a:rPr lang="en-US" altLang="en-US">
                <a:latin typeface="Garamond" panose="02020404030301010803" pitchFamily="18" charset="0"/>
              </a:rPr>
              <a:pPr eaLnBrk="1" hangingPunct="1"/>
              <a:t>12</a:t>
            </a:fld>
            <a:endParaRPr lang="en-US" altLang="en-US">
              <a:latin typeface="Garamond" panose="020204040303010108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Effect transition="in" filter="wipe(left)">
                                      <p:cBhvr>
                                        <p:cTn id="7" dur="500"/>
                                        <p:tgtEl>
                                          <p:spTgt spid="12800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8003">
                                            <p:txEl>
                                              <p:pRg st="2" end="2"/>
                                            </p:txEl>
                                          </p:spTgt>
                                        </p:tgtEl>
                                        <p:attrNameLst>
                                          <p:attrName>style.visibility</p:attrName>
                                        </p:attrNameLst>
                                      </p:cBhvr>
                                      <p:to>
                                        <p:strVal val="visible"/>
                                      </p:to>
                                    </p:set>
                                    <p:animEffect transition="in" filter="wipe(left)">
                                      <p:cBhvr>
                                        <p:cTn id="10" dur="500"/>
                                        <p:tgtEl>
                                          <p:spTgt spid="128003">
                                            <p:txEl>
                                              <p:pRg st="2" end="2"/>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28003">
                                            <p:txEl>
                                              <p:pRg st="4" end="4"/>
                                            </p:txEl>
                                          </p:spTgt>
                                        </p:tgtEl>
                                        <p:attrNameLst>
                                          <p:attrName>style.visibility</p:attrName>
                                        </p:attrNameLst>
                                      </p:cBhvr>
                                      <p:to>
                                        <p:strVal val="visible"/>
                                      </p:to>
                                    </p:set>
                                    <p:animEffect transition="in" filter="wipe(left)">
                                      <p:cBhvr>
                                        <p:cTn id="13" dur="500"/>
                                        <p:tgtEl>
                                          <p:spTgt spid="128003">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28003">
                                            <p:txEl>
                                              <p:pRg st="5" end="5"/>
                                            </p:txEl>
                                          </p:spTgt>
                                        </p:tgtEl>
                                        <p:attrNameLst>
                                          <p:attrName>style.visibility</p:attrName>
                                        </p:attrNameLst>
                                      </p:cBhvr>
                                      <p:to>
                                        <p:strVal val="visible"/>
                                      </p:to>
                                    </p:set>
                                    <p:animEffect transition="in" filter="wipe(left)">
                                      <p:cBhvr>
                                        <p:cTn id="18" dur="500"/>
                                        <p:tgtEl>
                                          <p:spTgt spid="128003">
                                            <p:txEl>
                                              <p:pRg st="5" end="5"/>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28003">
                                            <p:txEl>
                                              <p:pRg st="6" end="6"/>
                                            </p:txEl>
                                          </p:spTgt>
                                        </p:tgtEl>
                                        <p:attrNameLst>
                                          <p:attrName>style.visibility</p:attrName>
                                        </p:attrNameLst>
                                      </p:cBhvr>
                                      <p:to>
                                        <p:strVal val="visible"/>
                                      </p:to>
                                    </p:set>
                                    <p:animEffect transition="in" filter="wipe(left)">
                                      <p:cBhvr>
                                        <p:cTn id="23" dur="500"/>
                                        <p:tgtEl>
                                          <p:spTgt spid="1280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F00D6A3-B270-409B-923C-7A3C703BADBC}" type="slidenum">
              <a:rPr lang="en-US" altLang="en-US">
                <a:latin typeface="Garamond" panose="02020404030301010803" pitchFamily="18" charset="0"/>
              </a:rPr>
              <a:pPr eaLnBrk="1" hangingPunct="1"/>
              <a:t>13</a:t>
            </a:fld>
            <a:endParaRPr lang="en-US" altLang="en-US">
              <a:latin typeface="Garamond" panose="02020404030301010803" pitchFamily="18" charset="0"/>
            </a:endParaRPr>
          </a:p>
        </p:txBody>
      </p:sp>
      <p:sp>
        <p:nvSpPr>
          <p:cNvPr id="15363" name="Rectangle 2"/>
          <p:cNvSpPr>
            <a:spLocks noGrp="1" noChangeArrowheads="1"/>
          </p:cNvSpPr>
          <p:nvPr>
            <p:ph type="title"/>
          </p:nvPr>
        </p:nvSpPr>
        <p:spPr>
          <a:xfrm>
            <a:off x="539750" y="333375"/>
            <a:ext cx="8229600" cy="1143000"/>
          </a:xfrm>
        </p:spPr>
        <p:txBody>
          <a:bodyPr/>
          <a:lstStyle/>
          <a:p>
            <a:pPr eaLnBrk="1" hangingPunct="1"/>
            <a:r>
              <a:rPr lang="en-IE" altLang="en-US" sz="3200"/>
              <a:t>The challenge to public interest values in Education</a:t>
            </a:r>
            <a:endParaRPr lang="en-GB" altLang="en-US" sz="3200"/>
          </a:p>
        </p:txBody>
      </p:sp>
      <p:sp>
        <p:nvSpPr>
          <p:cNvPr id="15364" name="Rectangle 3"/>
          <p:cNvSpPr>
            <a:spLocks noGrp="1" noChangeArrowheads="1"/>
          </p:cNvSpPr>
          <p:nvPr>
            <p:ph type="body" idx="1"/>
          </p:nvPr>
        </p:nvSpPr>
        <p:spPr/>
        <p:txBody>
          <a:bodyPr/>
          <a:lstStyle/>
          <a:p>
            <a:pPr eaLnBrk="1" hangingPunct="1">
              <a:lnSpc>
                <a:spcPct val="80000"/>
              </a:lnSpc>
            </a:pPr>
            <a:r>
              <a:rPr lang="en-IE" altLang="en-US" sz="2000"/>
              <a:t>Reducing Costs to Capital on Public Expenditure (including education) is </a:t>
            </a:r>
            <a:r>
              <a:rPr lang="en-IE" altLang="en-US" sz="2000" u="sng"/>
              <a:t>the principal </a:t>
            </a:r>
            <a:r>
              <a:rPr lang="en-IE" altLang="en-US" sz="2000"/>
              <a:t>goal of neo-liberal capitalism</a:t>
            </a:r>
          </a:p>
          <a:p>
            <a:pPr lvl="1" eaLnBrk="1" hangingPunct="1">
              <a:lnSpc>
                <a:spcPct val="80000"/>
              </a:lnSpc>
            </a:pPr>
            <a:r>
              <a:rPr lang="en-IE" altLang="en-US" sz="2000"/>
              <a:t>Net outcome is more for-profit and/or break-even education</a:t>
            </a:r>
          </a:p>
          <a:p>
            <a:pPr eaLnBrk="1" hangingPunct="1">
              <a:lnSpc>
                <a:spcPct val="80000"/>
              </a:lnSpc>
            </a:pPr>
            <a:endParaRPr lang="en-IE" altLang="en-US" sz="2400"/>
          </a:p>
          <a:p>
            <a:pPr eaLnBrk="1" hangingPunct="1">
              <a:lnSpc>
                <a:spcPct val="80000"/>
              </a:lnSpc>
            </a:pPr>
            <a:r>
              <a:rPr lang="en-IE" altLang="en-US" sz="2000"/>
              <a:t>Reducing investment in education is presented in ‘soft’ market language – in the name of ‘efficiency, avoiding ‘waste’  ‘restructuring’,  regenerating’…offering people ‘choices’ </a:t>
            </a:r>
          </a:p>
          <a:p>
            <a:pPr eaLnBrk="1" hangingPunct="1">
              <a:lnSpc>
                <a:spcPct val="80000"/>
              </a:lnSpc>
            </a:pPr>
            <a:endParaRPr lang="en-IE" altLang="en-US" sz="2000"/>
          </a:p>
          <a:p>
            <a:pPr eaLnBrk="1" hangingPunct="1">
              <a:lnSpc>
                <a:spcPct val="80000"/>
              </a:lnSpc>
            </a:pPr>
            <a:r>
              <a:rPr lang="en-IE" altLang="en-US" sz="2000"/>
              <a:t>The WTO (World Trade Organisation) and the GATS (General Agreement on Trade in Services) promote education in marketable and measurable forms </a:t>
            </a:r>
          </a:p>
          <a:p>
            <a:pPr lvl="1" eaLnBrk="1" hangingPunct="1">
              <a:lnSpc>
                <a:spcPct val="80000"/>
              </a:lnSpc>
            </a:pPr>
            <a:r>
              <a:rPr lang="en-IE" altLang="en-US" sz="2000"/>
              <a:t>‘</a:t>
            </a:r>
            <a:r>
              <a:rPr lang="en-IE" altLang="en-US" sz="2000" i="1"/>
              <a:t>Education should be viewed as a commodity rather than a consciousness-raising experience’</a:t>
            </a:r>
          </a:p>
          <a:p>
            <a:pPr lvl="1" eaLnBrk="1" hangingPunct="1">
              <a:lnSpc>
                <a:spcPct val="80000"/>
              </a:lnSpc>
            </a:pPr>
            <a:endParaRPr lang="en-IE" altLang="en-US" sz="2000" i="1"/>
          </a:p>
          <a:p>
            <a:pPr eaLnBrk="1" hangingPunct="1">
              <a:lnSpc>
                <a:spcPct val="80000"/>
              </a:lnSpc>
            </a:pPr>
            <a:r>
              <a:rPr lang="en-IE" altLang="en-US" sz="2000" b="1"/>
              <a:t>NET Outcome: </a:t>
            </a:r>
            <a:r>
              <a:rPr lang="en-IE" altLang="en-US" sz="2000">
                <a:solidFill>
                  <a:srgbClr val="C00000"/>
                </a:solidFill>
              </a:rPr>
              <a:t>Deep undermining of education as a ‘public good’</a:t>
            </a:r>
          </a:p>
          <a:p>
            <a:pPr eaLnBrk="1" hangingPunct="1">
              <a:lnSpc>
                <a:spcPct val="80000"/>
              </a:lnSpc>
            </a:pPr>
            <a:endParaRPr lang="en-IE" altLang="en-US"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t>Private enterprise and Exclusion </a:t>
            </a:r>
          </a:p>
        </p:txBody>
      </p:sp>
      <p:sp>
        <p:nvSpPr>
          <p:cNvPr id="16387" name="Content Placeholder 2"/>
          <p:cNvSpPr>
            <a:spLocks noGrp="1"/>
          </p:cNvSpPr>
          <p:nvPr>
            <p:ph idx="1"/>
          </p:nvPr>
        </p:nvSpPr>
        <p:spPr/>
        <p:txBody>
          <a:bodyPr/>
          <a:lstStyle/>
          <a:p>
            <a:r>
              <a:rPr lang="en-US" altLang="en-US"/>
              <a:t>Musical Voice or instrumental capabilities are developed through private industry not public investment in Ireland – Leaving Certificate examination in music is deeply class-biased.</a:t>
            </a:r>
          </a:p>
          <a:p>
            <a:pPr lvl="2"/>
            <a:r>
              <a:rPr lang="en-US" altLang="en-US">
                <a:solidFill>
                  <a:srgbClr val="FF0000"/>
                </a:solidFill>
              </a:rPr>
              <a:t>ESRI data – 94% of extracurricular activities of children in the cultural area involve fees</a:t>
            </a:r>
          </a:p>
          <a:p>
            <a:r>
              <a:rPr lang="en-US" altLang="en-US"/>
              <a:t>Maintaining class advantage by maintaining the status quo….</a:t>
            </a:r>
          </a:p>
          <a:p>
            <a:r>
              <a:rPr lang="en-US" altLang="en-US"/>
              <a:t>Solutions offered are ‘projects’ ‘local initiatives’.. </a:t>
            </a:r>
          </a:p>
        </p:txBody>
      </p:sp>
      <p:sp>
        <p:nvSpPr>
          <p:cNvPr id="4" name="Footer Placeholder 3"/>
          <p:cNvSpPr>
            <a:spLocks noGrp="1"/>
          </p:cNvSpPr>
          <p:nvPr>
            <p:ph type="ftr" sz="quarter" idx="11"/>
          </p:nvPr>
        </p:nvSpPr>
        <p:spPr/>
        <p:txBody>
          <a:bodyPr/>
          <a:lstStyle/>
          <a:p>
            <a:pPr>
              <a:defRPr/>
            </a:pPr>
            <a:r>
              <a:rPr lang="en-US" altLang="en-US"/>
              <a:t>Kathleen Lynch , Equality Studies - UCD School of Social Justice</a:t>
            </a:r>
            <a:endParaRPr lang="en-GB" altLang="en-US"/>
          </a:p>
        </p:txBody>
      </p:sp>
      <p:sp>
        <p:nvSpPr>
          <p:cNvPr id="5" name="Slide Number Placeholder 4"/>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1CD9674-5328-4C3B-AF3A-8448300DEE77}" type="slidenum">
              <a:rPr lang="en-GB" altLang="en-US">
                <a:latin typeface="Garamond" panose="02020404030301010803" pitchFamily="18" charset="0"/>
              </a:rPr>
              <a:pPr eaLnBrk="1" hangingPunct="1"/>
              <a:t>14</a:t>
            </a:fld>
            <a:endParaRPr lang="en-GB" altLang="en-US">
              <a:latin typeface="Garamond" panose="02020404030301010803"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t>Charity….challenges it presents</a:t>
            </a:r>
          </a:p>
        </p:txBody>
      </p:sp>
      <p:sp>
        <p:nvSpPr>
          <p:cNvPr id="17411" name="Content Placeholder 2"/>
          <p:cNvSpPr>
            <a:spLocks noGrp="1"/>
          </p:cNvSpPr>
          <p:nvPr>
            <p:ph idx="1"/>
          </p:nvPr>
        </p:nvSpPr>
        <p:spPr/>
        <p:txBody>
          <a:bodyPr/>
          <a:lstStyle/>
          <a:p>
            <a:r>
              <a:rPr lang="en-US" altLang="en-US"/>
              <a:t>Charity as a way of funding initiatives is </a:t>
            </a:r>
          </a:p>
          <a:p>
            <a:endParaRPr lang="en-US" altLang="en-US"/>
          </a:p>
          <a:p>
            <a:pPr lvl="1"/>
            <a:r>
              <a:rPr lang="en-US" altLang="en-US"/>
              <a:t>Generally short term</a:t>
            </a:r>
          </a:p>
          <a:p>
            <a:pPr lvl="1"/>
            <a:r>
              <a:rPr lang="en-US" altLang="en-US"/>
              <a:t>Highly individualistic and dependent on the interest of the benefactor</a:t>
            </a:r>
          </a:p>
          <a:p>
            <a:pPr lvl="1"/>
            <a:r>
              <a:rPr lang="en-US" altLang="en-US"/>
              <a:t>Can be withdrawn </a:t>
            </a:r>
          </a:p>
          <a:p>
            <a:pPr lvl="1"/>
            <a:r>
              <a:rPr lang="en-US" altLang="en-US"/>
              <a:t>Conceals deep structural injustices</a:t>
            </a:r>
          </a:p>
          <a:p>
            <a:pPr lvl="1"/>
            <a:endParaRPr lang="en-US" altLang="en-US"/>
          </a:p>
          <a:p>
            <a:pPr lvl="1"/>
            <a:r>
              <a:rPr lang="en-US" altLang="en-US"/>
              <a:t>It reinforces structural inequalities</a:t>
            </a:r>
          </a:p>
        </p:txBody>
      </p:sp>
      <p:sp>
        <p:nvSpPr>
          <p:cNvPr id="4" name="Footer Placeholder 3"/>
          <p:cNvSpPr>
            <a:spLocks noGrp="1"/>
          </p:cNvSpPr>
          <p:nvPr>
            <p:ph type="ftr" sz="quarter" idx="11"/>
          </p:nvPr>
        </p:nvSpPr>
        <p:spPr/>
        <p:txBody>
          <a:bodyPr/>
          <a:lstStyle/>
          <a:p>
            <a:pPr>
              <a:defRPr/>
            </a:pPr>
            <a:r>
              <a:rPr lang="en-US" altLang="en-US"/>
              <a:t>Kathleen Lynch , Equality Studies - UCD School of Social Justice</a:t>
            </a:r>
            <a:endParaRPr lang="en-GB" altLang="en-US"/>
          </a:p>
        </p:txBody>
      </p:sp>
      <p:sp>
        <p:nvSpPr>
          <p:cNvPr id="5" name="Slide Number Placeholder 4"/>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6E4A31C-C4B5-4B1A-B95A-A09C1A420A6A}" type="slidenum">
              <a:rPr lang="en-GB" altLang="en-US">
                <a:latin typeface="Garamond" panose="02020404030301010803" pitchFamily="18" charset="0"/>
              </a:rPr>
              <a:pPr eaLnBrk="1" hangingPunct="1"/>
              <a:t>15</a:t>
            </a:fld>
            <a:endParaRPr lang="en-GB" altLang="en-US">
              <a:latin typeface="Garamond" panose="02020404030301010803"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a:t>Reflexivity …examining the doxas of your own trade..</a:t>
            </a:r>
          </a:p>
        </p:txBody>
      </p:sp>
      <p:sp>
        <p:nvSpPr>
          <p:cNvPr id="18435" name="Content Placeholder 2"/>
          <p:cNvSpPr>
            <a:spLocks noGrp="1"/>
          </p:cNvSpPr>
          <p:nvPr>
            <p:ph idx="1"/>
          </p:nvPr>
        </p:nvSpPr>
        <p:spPr/>
        <p:txBody>
          <a:bodyPr/>
          <a:lstStyle/>
          <a:p>
            <a:r>
              <a:rPr lang="en-US" altLang="en-US"/>
              <a:t>Music is a </a:t>
            </a:r>
          </a:p>
          <a:p>
            <a:pPr lvl="1"/>
            <a:r>
              <a:rPr lang="en-US" altLang="en-US"/>
              <a:t>cultural activity</a:t>
            </a:r>
          </a:p>
          <a:p>
            <a:pPr lvl="1"/>
            <a:r>
              <a:rPr lang="en-US" altLang="en-US"/>
              <a:t>a profession and</a:t>
            </a:r>
          </a:p>
          <a:p>
            <a:pPr lvl="1"/>
            <a:r>
              <a:rPr lang="en-US" altLang="en-US"/>
              <a:t>an industry……….recognising the inherent tensions and contradictions in this</a:t>
            </a:r>
          </a:p>
          <a:p>
            <a:endParaRPr lang="en-US" altLang="en-US"/>
          </a:p>
          <a:p>
            <a:r>
              <a:rPr lang="en-US" altLang="en-US"/>
              <a:t>Who benefits most in the present music education arrangements?  In class terms, ethnic/racial, gender, dis/ability, age etc?</a:t>
            </a:r>
          </a:p>
        </p:txBody>
      </p:sp>
      <p:sp>
        <p:nvSpPr>
          <p:cNvPr id="4" name="Footer Placeholder 3"/>
          <p:cNvSpPr>
            <a:spLocks noGrp="1"/>
          </p:cNvSpPr>
          <p:nvPr>
            <p:ph type="ftr" sz="quarter" idx="11"/>
          </p:nvPr>
        </p:nvSpPr>
        <p:spPr/>
        <p:txBody>
          <a:bodyPr/>
          <a:lstStyle/>
          <a:p>
            <a:pPr>
              <a:defRPr/>
            </a:pPr>
            <a:r>
              <a:rPr lang="en-US" altLang="en-US"/>
              <a:t>Kathleen Lynch , Equality Studies - UCD School of Social Justice</a:t>
            </a:r>
            <a:endParaRPr lang="en-GB" altLang="en-US"/>
          </a:p>
        </p:txBody>
      </p:sp>
      <p:sp>
        <p:nvSpPr>
          <p:cNvPr id="5" name="Slide Number Placeholder 4"/>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2F3F38F-A9D7-4722-A3A2-433F298523C7}" type="slidenum">
              <a:rPr lang="en-GB" altLang="en-US">
                <a:latin typeface="Garamond" panose="02020404030301010803" pitchFamily="18" charset="0"/>
              </a:rPr>
              <a:pPr eaLnBrk="1" hangingPunct="1"/>
              <a:t>16</a:t>
            </a:fld>
            <a:endParaRPr lang="en-GB" altLang="en-US">
              <a:latin typeface="Garamond" panose="02020404030301010803"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4"/>
          <p:cNvSpPr>
            <a:spLocks noGrp="1"/>
          </p:cNvSpPr>
          <p:nvPr>
            <p:ph type="ftr" sz="quarter" idx="11"/>
          </p:nvPr>
        </p:nvSpPr>
        <p:spPr/>
        <p:txBody>
          <a:bodyPr/>
          <a:lstStyle/>
          <a:p>
            <a:pPr>
              <a:defRPr/>
            </a:pPr>
            <a:r>
              <a:rPr lang="en-US"/>
              <a:t>Kathleen Lynch Equality Studies UCD School of Social Justice</a:t>
            </a:r>
          </a:p>
        </p:txBody>
      </p:sp>
      <p:sp>
        <p:nvSpPr>
          <p:cNvPr id="13315" name="Slide Number Placeholder 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8DB95BB-51E1-4930-8118-D9447EFAD8D4}" type="slidenum">
              <a:rPr lang="en-US" altLang="en-US">
                <a:latin typeface="Garamond" panose="02020404030301010803" pitchFamily="18" charset="0"/>
              </a:rPr>
              <a:pPr eaLnBrk="1" hangingPunct="1"/>
              <a:t>17</a:t>
            </a:fld>
            <a:endParaRPr lang="en-US" altLang="en-US">
              <a:latin typeface="Garamond" panose="02020404030301010803" pitchFamily="18" charset="0"/>
            </a:endParaRPr>
          </a:p>
        </p:txBody>
      </p:sp>
      <p:sp>
        <p:nvSpPr>
          <p:cNvPr id="19460" name="Rectangle 2"/>
          <p:cNvSpPr>
            <a:spLocks noGrp="1" noChangeArrowheads="1"/>
          </p:cNvSpPr>
          <p:nvPr>
            <p:ph type="title"/>
          </p:nvPr>
        </p:nvSpPr>
        <p:spPr/>
        <p:txBody>
          <a:bodyPr/>
          <a:lstStyle/>
          <a:p>
            <a:pPr eaLnBrk="1" hangingPunct="1"/>
            <a:r>
              <a:rPr lang="en-IE" altLang="en-US" sz="3600"/>
              <a:t>Class is an uncomfortable subject</a:t>
            </a:r>
            <a:endParaRPr lang="en-GB" altLang="en-US" sz="3600"/>
          </a:p>
        </p:txBody>
      </p:sp>
      <p:sp>
        <p:nvSpPr>
          <p:cNvPr id="37891" name="Rectangle 3"/>
          <p:cNvSpPr>
            <a:spLocks noGrp="1" noChangeArrowheads="1"/>
          </p:cNvSpPr>
          <p:nvPr>
            <p:ph type="body" idx="1"/>
          </p:nvPr>
        </p:nvSpPr>
        <p:spPr/>
        <p:txBody>
          <a:bodyPr rtlCol="0">
            <a:normAutofit/>
          </a:bodyPr>
          <a:lstStyle/>
          <a:p>
            <a:pPr eaLnBrk="1" fontAlgn="auto" hangingPunct="1">
              <a:lnSpc>
                <a:spcPct val="80000"/>
              </a:lnSpc>
              <a:spcAft>
                <a:spcPts val="0"/>
              </a:spcAft>
              <a:buFont typeface="Arial" pitchFamily="34" charset="0"/>
              <a:buChar char="•"/>
              <a:defRPr/>
            </a:pPr>
            <a:r>
              <a:rPr lang="en-GB" sz="2400" dirty="0"/>
              <a:t>There is no moral justification for class-based injustices- they are largely the outcomes of power struggles over history</a:t>
            </a:r>
          </a:p>
          <a:p>
            <a:pPr eaLnBrk="1" fontAlgn="auto" hangingPunct="1">
              <a:lnSpc>
                <a:spcPct val="80000"/>
              </a:lnSpc>
              <a:spcAft>
                <a:spcPts val="0"/>
              </a:spcAft>
              <a:buFont typeface="Arial" pitchFamily="34" charset="0"/>
              <a:buChar char="•"/>
              <a:defRPr/>
            </a:pPr>
            <a:r>
              <a:rPr lang="en-GB" sz="2400" dirty="0"/>
              <a:t>The immorality of class inequality makes it an inadmissible subject for discussion</a:t>
            </a:r>
            <a:endParaRPr lang="en-GB" sz="2400" dirty="0">
              <a:solidFill>
                <a:schemeClr val="tx1">
                  <a:lumMod val="75000"/>
                  <a:lumOff val="25000"/>
                </a:schemeClr>
              </a:solidFill>
            </a:endParaRPr>
          </a:p>
          <a:p>
            <a:pPr lvl="1" eaLnBrk="1" fontAlgn="auto" hangingPunct="1">
              <a:lnSpc>
                <a:spcPct val="80000"/>
              </a:lnSpc>
              <a:spcAft>
                <a:spcPts val="0"/>
              </a:spcAft>
              <a:buFont typeface="Arial" pitchFamily="34" charset="0"/>
              <a:buChar char="–"/>
              <a:defRPr/>
            </a:pPr>
            <a:r>
              <a:rPr lang="en-IE" sz="2000" dirty="0"/>
              <a:t>Those who are class-privileged feel guilty at times about their class privilege – and denial is a way of managing class discomfort</a:t>
            </a:r>
          </a:p>
          <a:p>
            <a:pPr lvl="1" eaLnBrk="1" fontAlgn="auto" hangingPunct="1">
              <a:lnSpc>
                <a:spcPct val="80000"/>
              </a:lnSpc>
              <a:spcAft>
                <a:spcPts val="0"/>
              </a:spcAft>
              <a:buFont typeface="Arial" pitchFamily="34" charset="0"/>
              <a:buChar char="–"/>
              <a:defRPr/>
            </a:pPr>
            <a:r>
              <a:rPr lang="en-IE" sz="2000" dirty="0"/>
              <a:t>Those who are less class-privileged/very unprivileged may feel uncomfortable for very different reasons – fear, shame etc., </a:t>
            </a:r>
          </a:p>
          <a:p>
            <a:pPr lvl="1" eaLnBrk="1" fontAlgn="auto" hangingPunct="1">
              <a:lnSpc>
                <a:spcPct val="80000"/>
              </a:lnSpc>
              <a:spcAft>
                <a:spcPts val="0"/>
              </a:spcAft>
              <a:buFont typeface="Arial" pitchFamily="34" charset="0"/>
              <a:buChar char="–"/>
              <a:defRPr/>
            </a:pPr>
            <a:r>
              <a:rPr lang="en-IE" sz="2000" dirty="0"/>
              <a:t>Embarrassment and shame silence debates about class</a:t>
            </a:r>
          </a:p>
          <a:p>
            <a:pPr eaLnBrk="1" fontAlgn="auto" hangingPunct="1">
              <a:lnSpc>
                <a:spcPct val="80000"/>
              </a:lnSpc>
              <a:spcAft>
                <a:spcPts val="0"/>
              </a:spcAft>
              <a:buFont typeface="Arial" pitchFamily="34" charset="0"/>
              <a:buChar char="•"/>
              <a:defRPr/>
            </a:pPr>
            <a:r>
              <a:rPr lang="en-IE" sz="2400" dirty="0"/>
              <a:t>Silences around class issues reflect the power of class itself – the doxas (unspoken norms/values) of a society are often the most important issues in that society</a:t>
            </a:r>
            <a:endParaRPr lang="en-GB"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a:bodyPr>
          <a:lstStyle/>
          <a:p>
            <a:pPr eaLnBrk="1" fontAlgn="auto" hangingPunct="1">
              <a:spcAft>
                <a:spcPts val="0"/>
              </a:spcAft>
              <a:defRPr/>
            </a:pPr>
            <a:r>
              <a:rPr lang="en-GB" sz="2900" b="1" dirty="0">
                <a:solidFill>
                  <a:schemeClr val="tx2">
                    <a:satMod val="130000"/>
                  </a:schemeClr>
                </a:solidFill>
              </a:rPr>
              <a:t>Major issue: myth of equality of opportunity without equality of condition</a:t>
            </a:r>
          </a:p>
        </p:txBody>
      </p:sp>
      <p:sp>
        <p:nvSpPr>
          <p:cNvPr id="20483" name="Rectangle 3"/>
          <p:cNvSpPr>
            <a:spLocks noGrp="1" noChangeArrowheads="1"/>
          </p:cNvSpPr>
          <p:nvPr>
            <p:ph idx="1"/>
          </p:nvPr>
        </p:nvSpPr>
        <p:spPr/>
        <p:txBody>
          <a:bodyPr>
            <a:normAutofit lnSpcReduction="10000"/>
          </a:bodyPr>
          <a:lstStyle/>
          <a:p>
            <a:pPr marL="640080" lvl="1" indent="-246888" eaLnBrk="1" fontAlgn="auto" hangingPunct="1">
              <a:lnSpc>
                <a:spcPct val="80000"/>
              </a:lnSpc>
              <a:spcAft>
                <a:spcPts val="0"/>
              </a:spcAft>
              <a:buFont typeface="Wingdings 2"/>
              <a:buChar char=""/>
              <a:defRPr/>
            </a:pPr>
            <a:r>
              <a:rPr lang="en-IE" sz="2200" b="1" i="1" dirty="0">
                <a:cs typeface="Times New Roman" pitchFamily="18" charset="0"/>
              </a:rPr>
              <a:t>Equality of opportunity </a:t>
            </a:r>
            <a:r>
              <a:rPr lang="en-IE" sz="2200" i="1" dirty="0">
                <a:cs typeface="Times New Roman" pitchFamily="18" charset="0"/>
              </a:rPr>
              <a:t>is about equal formal rights; it is about making sure the rules are fair for distributing educational ‘goods’ or privileges </a:t>
            </a:r>
            <a:r>
              <a:rPr lang="en-IE" sz="2200" i="1" dirty="0">
                <a:solidFill>
                  <a:srgbClr val="0070C0"/>
                </a:solidFill>
                <a:cs typeface="Times New Roman" pitchFamily="18" charset="0"/>
              </a:rPr>
              <a:t>– changing </a:t>
            </a:r>
            <a:r>
              <a:rPr lang="en-IE" sz="2200" b="1" i="1" dirty="0">
                <a:solidFill>
                  <a:srgbClr val="0070C0"/>
                </a:solidFill>
                <a:cs typeface="Times New Roman" pitchFamily="18" charset="0"/>
              </a:rPr>
              <a:t>some of</a:t>
            </a:r>
            <a:r>
              <a:rPr lang="en-IE" sz="2200" i="1" dirty="0">
                <a:solidFill>
                  <a:srgbClr val="0070C0"/>
                </a:solidFill>
                <a:cs typeface="Times New Roman" pitchFamily="18" charset="0"/>
              </a:rPr>
              <a:t> the faces at the top of the hierarchy</a:t>
            </a:r>
          </a:p>
          <a:p>
            <a:pPr marL="640080" lvl="1" indent="-246888" eaLnBrk="1" fontAlgn="auto" hangingPunct="1">
              <a:lnSpc>
                <a:spcPct val="80000"/>
              </a:lnSpc>
              <a:spcAft>
                <a:spcPts val="0"/>
              </a:spcAft>
              <a:buFont typeface="Wingdings 2"/>
              <a:buChar char=""/>
              <a:defRPr/>
            </a:pPr>
            <a:endParaRPr lang="en-IE" sz="2200" i="1" dirty="0">
              <a:cs typeface="Times New Roman" pitchFamily="18" charset="0"/>
            </a:endParaRPr>
          </a:p>
          <a:p>
            <a:pPr marL="640080" lvl="1" indent="-246888" eaLnBrk="1" fontAlgn="auto" hangingPunct="1">
              <a:lnSpc>
                <a:spcPct val="80000"/>
              </a:lnSpc>
              <a:spcAft>
                <a:spcPts val="0"/>
              </a:spcAft>
              <a:buFont typeface="Wingdings 2"/>
              <a:buChar char=""/>
              <a:defRPr/>
            </a:pPr>
            <a:r>
              <a:rPr lang="en-IE" sz="2200" i="1" dirty="0">
                <a:cs typeface="Times New Roman" pitchFamily="18" charset="0"/>
              </a:rPr>
              <a:t> </a:t>
            </a:r>
            <a:r>
              <a:rPr lang="en-IE" sz="2200" b="1" i="1" dirty="0">
                <a:cs typeface="Times New Roman" pitchFamily="18" charset="0"/>
              </a:rPr>
              <a:t>Equality of condition</a:t>
            </a:r>
            <a:r>
              <a:rPr lang="en-IE" sz="2200" i="1" dirty="0">
                <a:cs typeface="Times New Roman" pitchFamily="18" charset="0"/>
              </a:rPr>
              <a:t> is the belief that people should be as equal as possible in relation to the central conditions of their lives. It is about eliminating hierarchies of wealth, power and privilege so that everyone has roughly equal prospects music education. It is about enabling and empowering people to learn in education</a:t>
            </a:r>
          </a:p>
          <a:p>
            <a:pPr marL="640080" lvl="1" indent="-246888" eaLnBrk="1" fontAlgn="auto" hangingPunct="1">
              <a:lnSpc>
                <a:spcPct val="80000"/>
              </a:lnSpc>
              <a:spcAft>
                <a:spcPts val="0"/>
              </a:spcAft>
              <a:buFont typeface="Wingdings" panose="05000000000000000000" pitchFamily="2" charset="2"/>
              <a:buNone/>
              <a:defRPr/>
            </a:pPr>
            <a:endParaRPr lang="en-GB" sz="2200" dirty="0"/>
          </a:p>
          <a:p>
            <a:pPr marL="274320" indent="-274320" eaLnBrk="1" fontAlgn="auto" hangingPunct="1">
              <a:lnSpc>
                <a:spcPct val="80000"/>
              </a:lnSpc>
              <a:spcAft>
                <a:spcPts val="0"/>
              </a:spcAft>
              <a:buClr>
                <a:schemeClr val="accent3"/>
              </a:buClr>
              <a:buFont typeface="Wingdings 2"/>
              <a:buChar char=""/>
              <a:defRPr/>
            </a:pPr>
            <a:r>
              <a:rPr lang="en-GB" sz="2100" dirty="0"/>
              <a:t>International evidence is overwhelming that the more unequal a society is economically, the more unequal it is educationally;  </a:t>
            </a:r>
          </a:p>
          <a:p>
            <a:pPr marL="274320" indent="-274320" eaLnBrk="1" fontAlgn="auto" hangingPunct="1">
              <a:lnSpc>
                <a:spcPct val="80000"/>
              </a:lnSpc>
              <a:spcAft>
                <a:spcPts val="0"/>
              </a:spcAft>
              <a:buClr>
                <a:schemeClr val="accent3"/>
              </a:buClr>
              <a:buFont typeface="Wingdings 2"/>
              <a:buChar char=""/>
              <a:defRPr/>
            </a:pPr>
            <a:endParaRPr lang="en-GB" sz="2100" dirty="0"/>
          </a:p>
          <a:p>
            <a:pPr marL="274320" indent="-274320" eaLnBrk="1" fontAlgn="auto" hangingPunct="1">
              <a:lnSpc>
                <a:spcPct val="80000"/>
              </a:lnSpc>
              <a:spcAft>
                <a:spcPts val="0"/>
              </a:spcAft>
              <a:buClr>
                <a:schemeClr val="accent3"/>
              </a:buClr>
              <a:buFont typeface="Wingdings 2"/>
              <a:buChar char=""/>
              <a:defRPr/>
            </a:pPr>
            <a:r>
              <a:rPr lang="en-GB" sz="2100" dirty="0"/>
              <a:t>WE need to recognise our own insider status in education, and our role </a:t>
            </a:r>
            <a:r>
              <a:rPr lang="en-GB" sz="2100"/>
              <a:t>in Excluding others ……</a:t>
            </a:r>
            <a:endParaRPr lang="en-GB" sz="2100" b="1" dirty="0"/>
          </a:p>
        </p:txBody>
      </p:sp>
      <p:sp>
        <p:nvSpPr>
          <p:cNvPr id="6" name="Slide Number Placeholder 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5EEF98C-AA6F-4358-9F6F-3D91FA5D91EC}" type="slidenum">
              <a:rPr lang="en-US" altLang="en-US">
                <a:latin typeface="Garamond" panose="02020404030301010803" pitchFamily="18" charset="0"/>
              </a:rPr>
              <a:pPr eaLnBrk="1" hangingPunct="1"/>
              <a:t>18</a:t>
            </a:fld>
            <a:endParaRPr lang="en-US" altLang="en-US">
              <a:latin typeface="Garamond" panose="02020404030301010803" pitchFamily="18" charset="0"/>
            </a:endParaRPr>
          </a:p>
        </p:txBody>
      </p:sp>
    </p:spTree>
  </p:cSld>
  <p:clrMapOvr>
    <a:masterClrMapping/>
  </p:clrMapOvr>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Paper</Template>
  <TotalTime>1044</TotalTime>
  <Words>2398</Words>
  <Application>Microsoft Office PowerPoint</Application>
  <PresentationFormat>On-screen Show (4:3)</PresentationFormat>
  <Paragraphs>220</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Edge</vt:lpstr>
      <vt:lpstr>A Framework for examining Inequality:  Facing up to challenges</vt:lpstr>
      <vt:lpstr>Four key social systems (contexts) where inequality can be generated </vt:lpstr>
      <vt:lpstr>Four dimensions of inequality: 4 Rs Baker, Lynch et al. (2009) Equality: From Theory to Action. Palgrave Macmillan</vt:lpstr>
      <vt:lpstr>Four Key Systems where equality/inequality is generated mapped with four key dimensions of equality/inequality Source:Baker, Lynch, Cantillon and Walsh (2004, 2009) Equality: From Theory to Action Palgrave Macmillan </vt:lpstr>
      <vt:lpstr> The Generative sources of inequality vary between groups  </vt:lpstr>
      <vt:lpstr>The Generative sources of inequality vary between groups  </vt:lpstr>
      <vt:lpstr>Growing Income Inequality (SILC) Survey of Income and Living Conditions (2010: 11). The top 10% (far right) had an 8% increase in disposable income in 2010 compared with 2009 while the bottom 10% had a drop of  over 26% in  disposable income (far left)</vt:lpstr>
      <vt:lpstr> Differential impacts of economic inequality </vt:lpstr>
      <vt:lpstr>Why Inequality is dysfunctional for society</vt:lpstr>
      <vt:lpstr>PowerPoint Presentation</vt:lpstr>
      <vt:lpstr>Neo-liberalism is the governing ideology of our time: it is premised on a market view of citizenship</vt:lpstr>
      <vt:lpstr>Neo-liberal values impact on the culture of education</vt:lpstr>
      <vt:lpstr>The challenge to public interest values in Education</vt:lpstr>
      <vt:lpstr>Private enterprise and Exclusion </vt:lpstr>
      <vt:lpstr>Charity….challenges it presents</vt:lpstr>
      <vt:lpstr>Reflexivity …examining the doxas of your own trade..</vt:lpstr>
      <vt:lpstr>Class is an uncomfortable subject</vt:lpstr>
      <vt:lpstr>Major issue: myth of equality of opportunity without equality of condition</vt:lpstr>
    </vt:vector>
  </TitlesOfParts>
  <Company>University College Dublin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Inequality in Irish Society</dc:title>
  <dc:creator>Administrator</dc:creator>
  <cp:lastModifiedBy>acer</cp:lastModifiedBy>
  <cp:revision>133</cp:revision>
  <dcterms:created xsi:type="dcterms:W3CDTF">2010-01-08T17:18:18Z</dcterms:created>
  <dcterms:modified xsi:type="dcterms:W3CDTF">2016-08-03T10:43:58Z</dcterms:modified>
</cp:coreProperties>
</file>