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7" r:id="rId3"/>
    <p:sldId id="258" r:id="rId4"/>
    <p:sldId id="259" r:id="rId5"/>
    <p:sldId id="260" r:id="rId6"/>
    <p:sldId id="261" r:id="rId7"/>
    <p:sldId id="262" r:id="rId8"/>
    <p:sldId id="263" r:id="rId9"/>
    <p:sldId id="265" r:id="rId10"/>
    <p:sldId id="266" r:id="rId11"/>
    <p:sldId id="267" r:id="rId12"/>
    <p:sldId id="268" r:id="rId13"/>
    <p:sldId id="270"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5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E2539D-6BF8-49D8-92C1-8509241BDC34}" type="datetimeFigureOut">
              <a:rPr lang="en-US" smtClean="0"/>
              <a:t>9/22/2016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4167905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2539D-6BF8-49D8-92C1-8509241BDC34}" type="datetimeFigureOut">
              <a:rPr lang="en-US" smtClean="0"/>
              <a:t>9/22/2016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1133355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2539D-6BF8-49D8-92C1-8509241BDC34}" type="datetimeFigureOut">
              <a:rPr lang="en-US" smtClean="0"/>
              <a:t>9/22/2016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3836562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E2539D-6BF8-49D8-92C1-8509241BDC34}" type="datetimeFigureOut">
              <a:rPr lang="en-US" smtClean="0"/>
              <a:t>9/22/2016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6493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E2539D-6BF8-49D8-92C1-8509241BDC34}" type="datetimeFigureOut">
              <a:rPr lang="en-US" smtClean="0"/>
              <a:t>9/22/2016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1219909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E2539D-6BF8-49D8-92C1-8509241BDC34}" type="datetimeFigureOut">
              <a:rPr lang="en-US" smtClean="0"/>
              <a:t>9/22/2016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1673238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E2539D-6BF8-49D8-92C1-8509241BDC34}" type="datetimeFigureOut">
              <a:rPr lang="en-US" smtClean="0"/>
              <a:t>9/22/2016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26604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E2539D-6BF8-49D8-92C1-8509241BDC34}" type="datetimeFigureOut">
              <a:rPr lang="en-US" smtClean="0"/>
              <a:t>9/22/2016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2869169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2539D-6BF8-49D8-92C1-8509241BDC34}" type="datetimeFigureOut">
              <a:rPr lang="en-US" smtClean="0"/>
              <a:t>9/22/2016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1842037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2539D-6BF8-49D8-92C1-8509241BDC34}" type="datetimeFigureOut">
              <a:rPr lang="en-US" smtClean="0"/>
              <a:t>9/22/2016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2843365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2539D-6BF8-49D8-92C1-8509241BDC34}" type="datetimeFigureOut">
              <a:rPr lang="en-US" smtClean="0"/>
              <a:t>9/22/2016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B455C-E181-42C8-AB64-5DB5AFFEFDDD}" type="slidenum">
              <a:rPr lang="en-US" smtClean="0"/>
              <a:t>‹#›</a:t>
            </a:fld>
            <a:endParaRPr lang="en-US"/>
          </a:p>
        </p:txBody>
      </p:sp>
    </p:spTree>
    <p:extLst>
      <p:ext uri="{BB962C8B-B14F-4D97-AF65-F5344CB8AC3E}">
        <p14:creationId xmlns:p14="http://schemas.microsoft.com/office/powerpoint/2010/main" val="133344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E2539D-6BF8-49D8-92C1-8509241BDC34}" type="datetimeFigureOut">
              <a:rPr lang="en-US" smtClean="0"/>
              <a:t>9/22/2016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B455C-E181-42C8-AB64-5DB5AFFEFDDD}" type="slidenum">
              <a:rPr lang="en-US" smtClean="0"/>
              <a:t>‹#›</a:t>
            </a:fld>
            <a:endParaRPr lang="en-US"/>
          </a:p>
        </p:txBody>
      </p:sp>
    </p:spTree>
    <p:extLst>
      <p:ext uri="{BB962C8B-B14F-4D97-AF65-F5344CB8AC3E}">
        <p14:creationId xmlns:p14="http://schemas.microsoft.com/office/powerpoint/2010/main" val="86249239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image.shutterstock.com/display_pic_with_logo/70869/70869,1208044243,1/stock-photo-collection-of-vintage-space-stamps-from-different-countries-jumbled-up-11489005.jpg"/>
          <p:cNvPicPr>
            <a:picLocks noChangeAspect="1" noChangeArrowheads="1"/>
          </p:cNvPicPr>
          <p:nvPr/>
        </p:nvPicPr>
        <p:blipFill rotWithShape="1">
          <a:blip r:embed="rId2">
            <a:extLst>
              <a:ext uri="{28A0092B-C50C-407E-A947-70E740481C1C}">
                <a14:useLocalDpi xmlns:a14="http://schemas.microsoft.com/office/drawing/2010/main" val="0"/>
              </a:ext>
            </a:extLst>
          </a:blip>
          <a:srcRect b="5712"/>
          <a:stretch/>
        </p:blipFill>
        <p:spPr bwMode="auto">
          <a:xfrm>
            <a:off x="0" y="0"/>
            <a:ext cx="9144000" cy="6858000"/>
          </a:xfrm>
          <a:prstGeom prst="rect">
            <a:avLst/>
          </a:prstGeom>
          <a:noFill/>
          <a:effectLst>
            <a:glow rad="127000">
              <a:schemeClr val="accent1">
                <a:alpha val="7000"/>
              </a:schemeClr>
            </a:glow>
            <a:outerShdw blurRad="50800" dist="50800" dir="5400000" algn="ctr" rotWithShape="0">
              <a:srgbClr val="000000">
                <a:alpha val="36000"/>
              </a:srgbClr>
            </a:outerShdw>
          </a:effectLst>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1080752" y="1676400"/>
            <a:ext cx="6982496" cy="3505200"/>
          </a:xfrm>
          <a:prstGeom prst="rect">
            <a:avLst/>
          </a:prstGeom>
          <a:solidFill>
            <a:srgbClr val="002060">
              <a:alpha val="64000"/>
            </a:srgbClr>
          </a:solidFill>
          <a:ln>
            <a:solidFill>
              <a:schemeClr val="bg2"/>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600" dirty="0" smtClean="0"/>
              <a:t>A Brief History </a:t>
            </a:r>
            <a:br>
              <a:rPr lang="en-US" sz="6600" dirty="0" smtClean="0"/>
            </a:br>
            <a:r>
              <a:rPr lang="en-US" sz="6600" dirty="0" smtClean="0"/>
              <a:t>of </a:t>
            </a:r>
            <a:br>
              <a:rPr lang="en-US" sz="6600" dirty="0" smtClean="0"/>
            </a:br>
            <a:r>
              <a:rPr lang="en-US" sz="6600" dirty="0" smtClean="0"/>
              <a:t>Space Exploration</a:t>
            </a:r>
            <a:endParaRPr lang="en-US" sz="6600" dirty="0"/>
          </a:p>
        </p:txBody>
      </p:sp>
    </p:spTree>
    <p:extLst>
      <p:ext uri="{BB962C8B-B14F-4D97-AF65-F5344CB8AC3E}">
        <p14:creationId xmlns:p14="http://schemas.microsoft.com/office/powerpoint/2010/main" val="1537904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65"/>
            <a:ext cx="8229600" cy="1143000"/>
          </a:xfrm>
        </p:spPr>
        <p:txBody>
          <a:bodyPr>
            <a:normAutofit/>
          </a:bodyPr>
          <a:lstStyle/>
          <a:p>
            <a:r>
              <a:rPr lang="en-US" sz="6000" b="1" dirty="0" smtClean="0">
                <a:latin typeface="Times New Roman" pitchFamily="18" charset="0"/>
                <a:cs typeface="Times New Roman" pitchFamily="18" charset="0"/>
              </a:rPr>
              <a:t>1981</a:t>
            </a:r>
            <a:endParaRPr lang="en-US" sz="6000" b="1" dirty="0">
              <a:latin typeface="Times New Roman" pitchFamily="18" charset="0"/>
              <a:cs typeface="Times New Roman" pitchFamily="18" charset="0"/>
            </a:endParaRPr>
          </a:p>
        </p:txBody>
      </p:sp>
      <p:sp>
        <p:nvSpPr>
          <p:cNvPr id="3" name="Rectangle 2"/>
          <p:cNvSpPr/>
          <p:nvPr/>
        </p:nvSpPr>
        <p:spPr>
          <a:xfrm>
            <a:off x="0" y="4919008"/>
            <a:ext cx="9144000" cy="1631216"/>
          </a:xfrm>
          <a:prstGeom prst="rect">
            <a:avLst/>
          </a:prstGeom>
        </p:spPr>
        <p:txBody>
          <a:bodyPr wrap="square">
            <a:spAutoFit/>
          </a:bodyPr>
          <a:lstStyle/>
          <a:p>
            <a:pPr algn="ctr"/>
            <a:r>
              <a:rPr lang="en-US" sz="2000" dirty="0"/>
              <a:t>Until </a:t>
            </a:r>
            <a:r>
              <a:rPr lang="en-US" sz="2000" dirty="0" smtClean="0"/>
              <a:t>April 12, 1981 </a:t>
            </a:r>
            <a:r>
              <a:rPr lang="en-US" sz="2000" dirty="0"/>
              <a:t>all spacecraft were designed to be used only once. </a:t>
            </a:r>
            <a:endParaRPr lang="en-US" sz="2000" dirty="0" smtClean="0"/>
          </a:p>
          <a:p>
            <a:pPr algn="ctr"/>
            <a:r>
              <a:rPr lang="en-US" sz="2000" dirty="0" smtClean="0"/>
              <a:t>The </a:t>
            </a:r>
            <a:r>
              <a:rPr lang="en-US" sz="2000" dirty="0"/>
              <a:t>Space Shuttle, was designed to be reused for up to 100 visits to space</a:t>
            </a:r>
            <a:r>
              <a:rPr lang="en-US" sz="2000" dirty="0" smtClean="0"/>
              <a:t>,</a:t>
            </a:r>
          </a:p>
          <a:p>
            <a:pPr algn="ctr"/>
            <a:r>
              <a:rPr lang="en-US" sz="2000" dirty="0" smtClean="0"/>
              <a:t> </a:t>
            </a:r>
            <a:r>
              <a:rPr lang="en-US" sz="2000" dirty="0"/>
              <a:t>in an attempt to make space travel less expensive</a:t>
            </a:r>
            <a:r>
              <a:rPr lang="en-US" sz="2000" dirty="0" smtClean="0"/>
              <a:t>.</a:t>
            </a:r>
            <a:r>
              <a:rPr lang="en-US" sz="2000" dirty="0"/>
              <a:t/>
            </a:r>
            <a:br>
              <a:rPr lang="en-US" sz="2000" dirty="0"/>
            </a:br>
            <a:r>
              <a:rPr lang="en-US" sz="2000" dirty="0"/>
              <a:t>With five hugely powerful rocket motors, it can fly at more </a:t>
            </a:r>
            <a:r>
              <a:rPr lang="en-US" sz="2000" dirty="0" smtClean="0"/>
              <a:t>than</a:t>
            </a:r>
          </a:p>
          <a:p>
            <a:pPr algn="ctr"/>
            <a:r>
              <a:rPr lang="en-US" sz="2000" dirty="0" smtClean="0"/>
              <a:t> </a:t>
            </a:r>
            <a:r>
              <a:rPr lang="en-US" sz="2000" dirty="0"/>
              <a:t>17,000 miles per hour. Six have been built.</a:t>
            </a:r>
          </a:p>
        </p:txBody>
      </p:sp>
      <p:pic>
        <p:nvPicPr>
          <p:cNvPr id="10242" name="Picture 2" descr="http://files.myopera.com/mariamagadalena/albums/31323/Stamp-ctc-space-shuttle-program.jpg"/>
          <p:cNvPicPr>
            <a:picLocks noChangeAspect="1" noChangeArrowheads="1"/>
          </p:cNvPicPr>
          <p:nvPr/>
        </p:nvPicPr>
        <p:blipFill rotWithShape="1">
          <a:blip r:embed="rId2">
            <a:extLst>
              <a:ext uri="{28A0092B-C50C-407E-A947-70E740481C1C}">
                <a14:useLocalDpi xmlns:a14="http://schemas.microsoft.com/office/drawing/2010/main" val="0"/>
              </a:ext>
            </a:extLst>
          </a:blip>
          <a:srcRect b="3527"/>
          <a:stretch/>
        </p:blipFill>
        <p:spPr bwMode="auto">
          <a:xfrm>
            <a:off x="2646094" y="1058927"/>
            <a:ext cx="3851812" cy="385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151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735" y="-76200"/>
            <a:ext cx="8229600" cy="1143000"/>
          </a:xfrm>
        </p:spPr>
        <p:txBody>
          <a:bodyPr>
            <a:normAutofit/>
          </a:bodyPr>
          <a:lstStyle/>
          <a:p>
            <a:r>
              <a:rPr lang="en-US" sz="6000" b="1" dirty="0" smtClean="0">
                <a:latin typeface="Times New Roman" pitchFamily="18" charset="0"/>
                <a:cs typeface="Times New Roman" pitchFamily="18" charset="0"/>
              </a:rPr>
              <a:t>1986</a:t>
            </a:r>
            <a:endParaRPr lang="en-US" sz="6000" b="1" dirty="0">
              <a:latin typeface="Times New Roman" pitchFamily="18" charset="0"/>
              <a:cs typeface="Times New Roman" pitchFamily="18" charset="0"/>
            </a:endParaRPr>
          </a:p>
        </p:txBody>
      </p:sp>
      <p:sp>
        <p:nvSpPr>
          <p:cNvPr id="3" name="Rectangle 2"/>
          <p:cNvSpPr/>
          <p:nvPr/>
        </p:nvSpPr>
        <p:spPr>
          <a:xfrm>
            <a:off x="-21465" y="5226784"/>
            <a:ext cx="9144000" cy="1631216"/>
          </a:xfrm>
          <a:prstGeom prst="rect">
            <a:avLst/>
          </a:prstGeom>
        </p:spPr>
        <p:txBody>
          <a:bodyPr wrap="square">
            <a:spAutoFit/>
          </a:bodyPr>
          <a:lstStyle/>
          <a:p>
            <a:pPr algn="ctr"/>
            <a:r>
              <a:rPr lang="en-US" sz="2000" dirty="0">
                <a:latin typeface="Times New Roman" pitchFamily="18" charset="0"/>
                <a:cs typeface="Times New Roman" pitchFamily="18" charset="0"/>
              </a:rPr>
              <a:t>On January </a:t>
            </a:r>
            <a:r>
              <a:rPr lang="en-US" sz="2000" dirty="0" smtClean="0">
                <a:latin typeface="Times New Roman" pitchFamily="18" charset="0"/>
                <a:cs typeface="Times New Roman" pitchFamily="18" charset="0"/>
              </a:rPr>
              <a:t>28, </a:t>
            </a:r>
            <a:r>
              <a:rPr lang="en-US" sz="2000" dirty="0">
                <a:latin typeface="Times New Roman" pitchFamily="18" charset="0"/>
                <a:cs typeface="Times New Roman" pitchFamily="18" charset="0"/>
              </a:rPr>
              <a:t>1986, tragedy struck. </a:t>
            </a: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Challenger exploded shortly after launch, because of a fuel system failure. All seven astronauts on board were killed, </a:t>
            </a: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and </a:t>
            </a:r>
            <a:r>
              <a:rPr lang="en-US" sz="2000" dirty="0">
                <a:latin typeface="Times New Roman" pitchFamily="18" charset="0"/>
                <a:cs typeface="Times New Roman" pitchFamily="18" charset="0"/>
              </a:rPr>
              <a:t>all </a:t>
            </a:r>
            <a:r>
              <a:rPr lang="en-US" sz="2000" dirty="0" smtClean="0">
                <a:latin typeface="Times New Roman" pitchFamily="18" charset="0"/>
                <a:cs typeface="Times New Roman" pitchFamily="18" charset="0"/>
              </a:rPr>
              <a:t>space shuttles </a:t>
            </a:r>
            <a:r>
              <a:rPr lang="en-US" sz="2000" dirty="0">
                <a:latin typeface="Times New Roman" pitchFamily="18" charset="0"/>
                <a:cs typeface="Times New Roman" pitchFamily="18" charset="0"/>
              </a:rPr>
              <a:t>were grounded for nearly three years</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This shocking accident reminded the world of the dangers of space travel, </a:t>
            </a: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and </a:t>
            </a:r>
            <a:r>
              <a:rPr lang="en-US" sz="2000" dirty="0">
                <a:latin typeface="Times New Roman" pitchFamily="18" charset="0"/>
                <a:cs typeface="Times New Roman" pitchFamily="18" charset="0"/>
              </a:rPr>
              <a:t>the incredible bravery of all astronauts.</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pic>
        <p:nvPicPr>
          <p:cNvPr id="11266" name="Picture 2" descr="http://silver-rockets.com/images/2009/0128_stamp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2792" y="945642"/>
            <a:ext cx="6055485" cy="42025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1145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983" y="0"/>
            <a:ext cx="8229600" cy="1143000"/>
          </a:xfrm>
        </p:spPr>
        <p:txBody>
          <a:bodyPr>
            <a:normAutofit/>
          </a:bodyPr>
          <a:lstStyle/>
          <a:p>
            <a:r>
              <a:rPr lang="en-US" sz="6600" b="1" dirty="0" smtClean="0">
                <a:latin typeface="Times New Roman" pitchFamily="18" charset="0"/>
                <a:cs typeface="Times New Roman" pitchFamily="18" charset="0"/>
              </a:rPr>
              <a:t>2000</a:t>
            </a:r>
            <a:endParaRPr lang="en-US" sz="6600" b="1" dirty="0">
              <a:latin typeface="Times New Roman" pitchFamily="18" charset="0"/>
              <a:cs typeface="Times New Roman" pitchFamily="18" charset="0"/>
            </a:endParaRPr>
          </a:p>
        </p:txBody>
      </p:sp>
      <p:pic>
        <p:nvPicPr>
          <p:cNvPr id="12294" name="Picture 6" descr="http://www.cyberstamps.com/images/xlarge/LIB0809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048555"/>
            <a:ext cx="6313715" cy="4419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Rectangle 2"/>
          <p:cNvSpPr/>
          <p:nvPr/>
        </p:nvSpPr>
        <p:spPr>
          <a:xfrm>
            <a:off x="0" y="5534561"/>
            <a:ext cx="9144000" cy="1323439"/>
          </a:xfrm>
          <a:prstGeom prst="rect">
            <a:avLst/>
          </a:prstGeom>
        </p:spPr>
        <p:txBody>
          <a:bodyPr wrap="square">
            <a:spAutoFit/>
          </a:bodyPr>
          <a:lstStyle/>
          <a:p>
            <a:pPr algn="ctr"/>
            <a:r>
              <a:rPr lang="en-US" sz="2000" dirty="0">
                <a:latin typeface="Times New Roman" pitchFamily="18" charset="0"/>
                <a:cs typeface="Times New Roman" pitchFamily="18" charset="0"/>
              </a:rPr>
              <a:t>In </a:t>
            </a:r>
            <a:r>
              <a:rPr lang="en-US" sz="2000" dirty="0" smtClean="0">
                <a:latin typeface="Times New Roman" pitchFamily="18" charset="0"/>
                <a:cs typeface="Times New Roman" pitchFamily="18" charset="0"/>
              </a:rPr>
              <a:t>2000, </a:t>
            </a:r>
            <a:r>
              <a:rPr lang="en-US" sz="2000" dirty="0">
                <a:latin typeface="Times New Roman" pitchFamily="18" charset="0"/>
                <a:cs typeface="Times New Roman" pitchFamily="18" charset="0"/>
              </a:rPr>
              <a:t>the first permanent crew moved into the International Space </a:t>
            </a:r>
            <a:r>
              <a:rPr lang="en-US" sz="2000" dirty="0" smtClean="0">
                <a:latin typeface="Times New Roman" pitchFamily="18" charset="0"/>
                <a:cs typeface="Times New Roman" pitchFamily="18" charset="0"/>
              </a:rPr>
              <a:t>Station, </a:t>
            </a:r>
          </a:p>
          <a:p>
            <a:pPr algn="ctr"/>
            <a:r>
              <a:rPr lang="en-US" sz="2000" dirty="0" smtClean="0">
                <a:latin typeface="Times New Roman" pitchFamily="18" charset="0"/>
                <a:cs typeface="Times New Roman" pitchFamily="18" charset="0"/>
              </a:rPr>
              <a:t>where </a:t>
            </a:r>
            <a:r>
              <a:rPr lang="en-US" sz="2000" dirty="0">
                <a:latin typeface="Times New Roman" pitchFamily="18" charset="0"/>
                <a:cs typeface="Times New Roman" pitchFamily="18" charset="0"/>
              </a:rPr>
              <a:t>crews of astronauts have been living ever since.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The ISS is a huge space station for research and space exploration that began construction in 1986 and </a:t>
            </a:r>
            <a:r>
              <a:rPr lang="en-US" sz="2000" dirty="0" smtClean="0">
                <a:latin typeface="Times New Roman" pitchFamily="18" charset="0"/>
                <a:cs typeface="Times New Roman" pitchFamily="18" charset="0"/>
              </a:rPr>
              <a:t>was finished in </a:t>
            </a:r>
            <a:r>
              <a:rPr lang="en-US" sz="2000" dirty="0">
                <a:latin typeface="Times New Roman" pitchFamily="18" charset="0"/>
                <a:cs typeface="Times New Roman" pitchFamily="18" charset="0"/>
              </a:rPr>
              <a:t>2010.</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16866791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86"/>
            <a:ext cx="8229600" cy="1143000"/>
          </a:xfrm>
        </p:spPr>
        <p:txBody>
          <a:bodyPr>
            <a:normAutofit/>
          </a:bodyPr>
          <a:lstStyle/>
          <a:p>
            <a:r>
              <a:rPr lang="en-US" sz="6600" b="1" dirty="0" smtClean="0">
                <a:latin typeface="Times New Roman" pitchFamily="18" charset="0"/>
                <a:cs typeface="Times New Roman" pitchFamily="18" charset="0"/>
              </a:rPr>
              <a:t>2003</a:t>
            </a:r>
            <a:endParaRPr lang="en-US" sz="6600" b="1" dirty="0">
              <a:latin typeface="Times New Roman" pitchFamily="18" charset="0"/>
              <a:cs typeface="Times New Roman" pitchFamily="18" charset="0"/>
            </a:endParaRPr>
          </a:p>
        </p:txBody>
      </p:sp>
      <p:pic>
        <p:nvPicPr>
          <p:cNvPr id="14338" name="Picture 2" descr="http://www.space-unit.com/stamps/2011/mali-2011-04-02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162" y="1066800"/>
            <a:ext cx="5781675" cy="46911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Rectangle 2"/>
          <p:cNvSpPr/>
          <p:nvPr/>
        </p:nvSpPr>
        <p:spPr>
          <a:xfrm>
            <a:off x="0" y="5839845"/>
            <a:ext cx="9144000" cy="984885"/>
          </a:xfrm>
          <a:prstGeom prst="rect">
            <a:avLst/>
          </a:prstGeom>
        </p:spPr>
        <p:txBody>
          <a:bodyPr wrap="square">
            <a:spAutoFit/>
          </a:bodyPr>
          <a:lstStyle/>
          <a:p>
            <a:pPr algn="ctr"/>
            <a:r>
              <a:rPr lang="en-US" sz="2000" dirty="0" smtClean="0">
                <a:latin typeface="Times New Roman" pitchFamily="18" charset="0"/>
                <a:cs typeface="Times New Roman" pitchFamily="18" charset="0"/>
              </a:rPr>
              <a:t>On October:15, 2003,  China sent its first man,</a:t>
            </a:r>
            <a:r>
              <a:rPr lang="en-US" sz="2000" dirty="0" smtClean="0">
                <a:effectLst/>
              </a:rPr>
              <a:t> </a:t>
            </a:r>
            <a:r>
              <a:rPr lang="en-US" sz="2000" dirty="0" smtClean="0">
                <a:effectLst/>
                <a:latin typeface="Times New Roman" pitchFamily="18" charset="0"/>
                <a:cs typeface="Times New Roman" pitchFamily="18" charset="0"/>
              </a:rPr>
              <a:t>Yang </a:t>
            </a:r>
            <a:r>
              <a:rPr lang="en-US" sz="2000" dirty="0" err="1" smtClean="0">
                <a:effectLst/>
                <a:latin typeface="Times New Roman" pitchFamily="18" charset="0"/>
                <a:cs typeface="Times New Roman" pitchFamily="18" charset="0"/>
              </a:rPr>
              <a:t>Liwei</a:t>
            </a:r>
            <a:r>
              <a:rPr lang="en-US" sz="2000" dirty="0" smtClean="0">
                <a:effectLst/>
                <a:latin typeface="Times New Roman" pitchFamily="18" charset="0"/>
                <a:cs typeface="Times New Roman" pitchFamily="18" charset="0"/>
              </a:rPr>
              <a:t>,</a:t>
            </a:r>
            <a:r>
              <a:rPr lang="en-US" sz="2000" dirty="0" smtClean="0">
                <a:latin typeface="Times New Roman" pitchFamily="18" charset="0"/>
                <a:cs typeface="Times New Roman" pitchFamily="18" charset="0"/>
              </a:rPr>
              <a:t>  into space.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They succeed in becoming the third country ever to send a human into space.</a:t>
            </a:r>
            <a:r>
              <a:rPr lang="en-US" dirty="0" smtClean="0"/>
              <a:t/>
            </a:r>
            <a:br>
              <a:rPr lang="en-US" dirty="0" smtClean="0"/>
            </a:br>
            <a:endParaRPr lang="en-US" dirty="0"/>
          </a:p>
        </p:txBody>
      </p:sp>
    </p:spTree>
    <p:extLst>
      <p:ext uri="{BB962C8B-B14F-4D97-AF65-F5344CB8AC3E}">
        <p14:creationId xmlns:p14="http://schemas.microsoft.com/office/powerpoint/2010/main" val="21593300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taken from:</a:t>
            </a:r>
            <a:endParaRPr lang="en-US" dirty="0"/>
          </a:p>
        </p:txBody>
      </p:sp>
      <p:sp>
        <p:nvSpPr>
          <p:cNvPr id="3" name="Rectangle 2"/>
          <p:cNvSpPr/>
          <p:nvPr/>
        </p:nvSpPr>
        <p:spPr>
          <a:xfrm>
            <a:off x="1295400" y="1315792"/>
            <a:ext cx="6900094" cy="646331"/>
          </a:xfrm>
          <a:prstGeom prst="rect">
            <a:avLst/>
          </a:prstGeom>
        </p:spPr>
        <p:txBody>
          <a:bodyPr wrap="none">
            <a:spAutoFit/>
          </a:bodyPr>
          <a:lstStyle/>
          <a:p>
            <a:r>
              <a:rPr lang="en-US" sz="3600" dirty="0" smtClean="0"/>
              <a:t>www.spacekids.co.uk/spacehistory</a:t>
            </a:r>
            <a:endParaRPr lang="en-US" sz="3600" dirty="0"/>
          </a:p>
        </p:txBody>
      </p:sp>
      <p:pic>
        <p:nvPicPr>
          <p:cNvPr id="13314" name="Picture 2" descr="http://stamp-search.com/images/mar9908ss-spa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133600"/>
            <a:ext cx="8166556" cy="43624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1007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ockfresh.com/files/q/qingwa/m/25/751972_stock-photo-chad-postage-stamp-wernher-von-braun-earth-outer-space-shutt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6403" y="1110936"/>
            <a:ext cx="5511194" cy="389572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0"/>
            <a:ext cx="8229600" cy="1143000"/>
          </a:xfrm>
        </p:spPr>
        <p:txBody>
          <a:bodyPr>
            <a:normAutofit/>
          </a:bodyPr>
          <a:lstStyle/>
          <a:p>
            <a:r>
              <a:rPr lang="en-US" sz="6600" b="1" dirty="0" smtClean="0">
                <a:latin typeface="Times New Roman" pitchFamily="18" charset="0"/>
                <a:cs typeface="Times New Roman" pitchFamily="18" charset="0"/>
              </a:rPr>
              <a:t>1942</a:t>
            </a:r>
            <a:endParaRPr lang="en-US" sz="6600" b="1" dirty="0">
              <a:latin typeface="Times New Roman" pitchFamily="18" charset="0"/>
              <a:cs typeface="Times New Roman" pitchFamily="18" charset="0"/>
            </a:endParaRPr>
          </a:p>
        </p:txBody>
      </p:sp>
      <p:sp>
        <p:nvSpPr>
          <p:cNvPr id="3" name="Rectangle 2"/>
          <p:cNvSpPr/>
          <p:nvPr/>
        </p:nvSpPr>
        <p:spPr>
          <a:xfrm>
            <a:off x="0" y="5029200"/>
            <a:ext cx="9144000" cy="1631216"/>
          </a:xfrm>
          <a:prstGeom prst="rect">
            <a:avLst/>
          </a:prstGeom>
        </p:spPr>
        <p:txBody>
          <a:bodyPr wrap="square">
            <a:spAutoFit/>
          </a:bodyPr>
          <a:lstStyle/>
          <a:p>
            <a:pPr algn="ctr"/>
            <a:r>
              <a:rPr lang="en-US" sz="2000" dirty="0">
                <a:latin typeface="Times New Roman" pitchFamily="18" charset="0"/>
                <a:cs typeface="Times New Roman" pitchFamily="18" charset="0"/>
              </a:rPr>
              <a:t>In 1942 the German V2 was the first rocket to reach 100km from the Earth’s surface (the boundary of space).</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The rocket was designed by </a:t>
            </a:r>
            <a:r>
              <a:rPr lang="en-US" sz="2000" dirty="0" err="1">
                <a:latin typeface="Times New Roman" pitchFamily="18" charset="0"/>
                <a:cs typeface="Times New Roman" pitchFamily="18" charset="0"/>
              </a:rPr>
              <a:t>Wernher</a:t>
            </a:r>
            <a:r>
              <a:rPr lang="en-US" sz="2000" dirty="0">
                <a:latin typeface="Times New Roman" pitchFamily="18" charset="0"/>
                <a:cs typeface="Times New Roman" pitchFamily="18" charset="0"/>
              </a:rPr>
              <a:t> Von Braun, who later worked with NASA as the creator of the rockets that went to the </a:t>
            </a:r>
            <a:r>
              <a:rPr lang="en-US" sz="2000" dirty="0" smtClean="0">
                <a:latin typeface="Times New Roman" pitchFamily="18" charset="0"/>
                <a:cs typeface="Times New Roman" pitchFamily="18" charset="0"/>
              </a:rPr>
              <a:t>moon.</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3484339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57"/>
            <a:ext cx="8229600" cy="1143000"/>
          </a:xfrm>
        </p:spPr>
        <p:txBody>
          <a:bodyPr>
            <a:normAutofit/>
          </a:bodyPr>
          <a:lstStyle/>
          <a:p>
            <a:r>
              <a:rPr lang="en-US" sz="6600" b="1" dirty="0" smtClean="0">
                <a:latin typeface="Times New Roman" pitchFamily="18" charset="0"/>
                <a:cs typeface="Times New Roman" pitchFamily="18" charset="0"/>
              </a:rPr>
              <a:t>1947</a:t>
            </a:r>
            <a:endParaRPr lang="en-US" sz="6600" b="1" dirty="0">
              <a:latin typeface="Times New Roman" pitchFamily="18" charset="0"/>
              <a:cs typeface="Times New Roman" pitchFamily="18" charset="0"/>
            </a:endParaRPr>
          </a:p>
        </p:txBody>
      </p:sp>
      <p:sp>
        <p:nvSpPr>
          <p:cNvPr id="3" name="Rectangle 2"/>
          <p:cNvSpPr/>
          <p:nvPr/>
        </p:nvSpPr>
        <p:spPr>
          <a:xfrm>
            <a:off x="3220" y="5410200"/>
            <a:ext cx="9144000" cy="1323439"/>
          </a:xfrm>
          <a:prstGeom prst="rect">
            <a:avLst/>
          </a:prstGeom>
        </p:spPr>
        <p:txBody>
          <a:bodyPr wrap="square">
            <a:spAutoFit/>
          </a:bodyPr>
          <a:lstStyle/>
          <a:p>
            <a:pPr algn="ctr"/>
            <a:r>
              <a:rPr lang="en-US" sz="2000" dirty="0">
                <a:latin typeface="Times New Roman" pitchFamily="18" charset="0"/>
                <a:cs typeface="Times New Roman" pitchFamily="18" charset="0"/>
              </a:rPr>
              <a:t>In 1947, the first animals were launched into space. Fruit flies were used to study the effects of space travel on animals, and were chosen because they are more similar to humans than you might imagine</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The flies travelled with a supply of corn to eat on the </a:t>
            </a:r>
            <a:r>
              <a:rPr lang="en-US" sz="2000" dirty="0" smtClean="0">
                <a:latin typeface="Times New Roman" pitchFamily="18" charset="0"/>
                <a:cs typeface="Times New Roman" pitchFamily="18" charset="0"/>
              </a:rPr>
              <a:t>flight.</a:t>
            </a:r>
            <a:endParaRPr lang="en-US" sz="2000" dirty="0">
              <a:latin typeface="Times New Roman" pitchFamily="18" charset="0"/>
              <a:cs typeface="Times New Roman" pitchFamily="18" charset="0"/>
            </a:endParaRPr>
          </a:p>
        </p:txBody>
      </p:sp>
      <p:pic>
        <p:nvPicPr>
          <p:cNvPr id="1026" name="Picture 2" descr="http://i.ebayimg.com/t/dd131-Cherry-fruit-fly-insect-pest-control-Romania-1961-/00/$(KGrHqIOKo0E3Ekf()m-BNzrDBi3GQ~~0_3.JPG"/>
          <p:cNvPicPr>
            <a:picLocks noChangeAspect="1" noChangeArrowheads="1"/>
          </p:cNvPicPr>
          <p:nvPr/>
        </p:nvPicPr>
        <p:blipFill rotWithShape="1">
          <a:blip r:embed="rId2">
            <a:extLst>
              <a:ext uri="{28A0092B-C50C-407E-A947-70E740481C1C}">
                <a14:useLocalDpi xmlns:a14="http://schemas.microsoft.com/office/drawing/2010/main" val="0"/>
              </a:ext>
            </a:extLst>
          </a:blip>
          <a:srcRect r="1790" b="2823"/>
          <a:stretch/>
        </p:blipFill>
        <p:spPr bwMode="auto">
          <a:xfrm>
            <a:off x="1446727" y="1106153"/>
            <a:ext cx="6250546" cy="41206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083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65"/>
            <a:ext cx="8229600" cy="1143000"/>
          </a:xfrm>
        </p:spPr>
        <p:txBody>
          <a:bodyPr>
            <a:normAutofit/>
          </a:bodyPr>
          <a:lstStyle/>
          <a:p>
            <a:r>
              <a:rPr lang="en-US" sz="6600" b="1" dirty="0"/>
              <a:t>1949</a:t>
            </a:r>
          </a:p>
        </p:txBody>
      </p:sp>
      <p:sp>
        <p:nvSpPr>
          <p:cNvPr id="3" name="Rectangle 2"/>
          <p:cNvSpPr/>
          <p:nvPr/>
        </p:nvSpPr>
        <p:spPr>
          <a:xfrm>
            <a:off x="0" y="5226784"/>
            <a:ext cx="9144000" cy="1323439"/>
          </a:xfrm>
          <a:prstGeom prst="rect">
            <a:avLst/>
          </a:prstGeom>
        </p:spPr>
        <p:txBody>
          <a:bodyPr wrap="square">
            <a:spAutoFit/>
          </a:bodyPr>
          <a:lstStyle/>
          <a:p>
            <a:pPr algn="ctr"/>
            <a:r>
              <a:rPr lang="en-US" sz="2000" dirty="0">
                <a:latin typeface="Times New Roman" pitchFamily="18" charset="0"/>
                <a:cs typeface="Times New Roman" pitchFamily="18" charset="0"/>
              </a:rPr>
              <a:t>Albert II, was the first monkey in space. He was a Rhesus monkey, a type of monkey that originally comes from Asia.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Albert went into space </a:t>
            </a:r>
            <a:r>
              <a:rPr lang="en-US" sz="2000" dirty="0" smtClean="0">
                <a:latin typeface="Times New Roman" pitchFamily="18" charset="0"/>
                <a:cs typeface="Times New Roman" pitchFamily="18" charset="0"/>
              </a:rPr>
              <a:t>on June 14, 1949 </a:t>
            </a:r>
            <a:r>
              <a:rPr lang="en-US" sz="2000" dirty="0">
                <a:latin typeface="Times New Roman" pitchFamily="18" charset="0"/>
                <a:cs typeface="Times New Roman" pitchFamily="18" charset="0"/>
              </a:rPr>
              <a:t>in a specially adapted American V2 rocket, that flew to a height of 83 miles from </a:t>
            </a:r>
            <a:r>
              <a:rPr lang="en-US" sz="2000" dirty="0" smtClean="0">
                <a:latin typeface="Times New Roman" pitchFamily="18" charset="0"/>
                <a:cs typeface="Times New Roman" pitchFamily="18" charset="0"/>
              </a:rPr>
              <a:t>earth.</a:t>
            </a:r>
            <a:endParaRPr lang="en-US" sz="2000" dirty="0">
              <a:latin typeface="Times New Roman" pitchFamily="18" charset="0"/>
              <a:cs typeface="Times New Roman" pitchFamily="18" charset="0"/>
            </a:endParaRPr>
          </a:p>
        </p:txBody>
      </p:sp>
      <p:pic>
        <p:nvPicPr>
          <p:cNvPr id="4098" name="Picture 2" descr="http://www.bidstart.com/makethumbdetails.php?pic=http://images.stampwants.com/2xfpr.img&amp;w=264&amp;mx=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8289" y="1003537"/>
            <a:ext cx="3247421" cy="4223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0450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834" y="0"/>
            <a:ext cx="8229600" cy="1143000"/>
          </a:xfrm>
        </p:spPr>
        <p:txBody>
          <a:bodyPr>
            <a:normAutofit/>
          </a:bodyPr>
          <a:lstStyle/>
          <a:p>
            <a:r>
              <a:rPr lang="en-US" sz="6600" b="1" dirty="0" smtClean="0">
                <a:latin typeface="Times New Roman" pitchFamily="18" charset="0"/>
                <a:cs typeface="Times New Roman" pitchFamily="18" charset="0"/>
              </a:rPr>
              <a:t>1957</a:t>
            </a:r>
            <a:endParaRPr lang="en-US" sz="6600" b="1" dirty="0">
              <a:latin typeface="Times New Roman" pitchFamily="18" charset="0"/>
              <a:cs typeface="Times New Roman" pitchFamily="18" charset="0"/>
            </a:endParaRPr>
          </a:p>
        </p:txBody>
      </p:sp>
      <p:sp>
        <p:nvSpPr>
          <p:cNvPr id="3" name="Rectangle 2"/>
          <p:cNvSpPr/>
          <p:nvPr/>
        </p:nvSpPr>
        <p:spPr>
          <a:xfrm>
            <a:off x="0" y="5105400"/>
            <a:ext cx="9144000" cy="1631216"/>
          </a:xfrm>
          <a:prstGeom prst="rect">
            <a:avLst/>
          </a:prstGeom>
        </p:spPr>
        <p:txBody>
          <a:bodyPr wrap="square">
            <a:spAutoFit/>
          </a:bodyPr>
          <a:lstStyle/>
          <a:p>
            <a:pPr algn="ctr"/>
            <a:r>
              <a:rPr lang="en-US" sz="2000" dirty="0" smtClean="0">
                <a:latin typeface="Times New Roman" pitchFamily="18" charset="0"/>
                <a:cs typeface="Times New Roman" pitchFamily="18" charset="0"/>
              </a:rPr>
              <a:t>On October 4, </a:t>
            </a:r>
            <a:r>
              <a:rPr lang="en-US" sz="2000" dirty="0">
                <a:latin typeface="Times New Roman" pitchFamily="18" charset="0"/>
                <a:cs typeface="Times New Roman" pitchFamily="18" charset="0"/>
              </a:rPr>
              <a:t>1957, Russia launched the first satellite into space; Sputnik 1, and the space age had properly begun!</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Sputnik was the first satellite in orbit around the earth. Today there are over 500 working satellites in space. Sputnik means "Satellite" in Russian.</a:t>
            </a:r>
          </a:p>
        </p:txBody>
      </p:sp>
      <p:pic>
        <p:nvPicPr>
          <p:cNvPr id="5122" name="Picture 2" descr="http://www.posta.rs/slike/eng/filatelija/prigodne%20marke/2007/24-Sputnik/SPUTNIK%20I%20stam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4864" y="1094916"/>
            <a:ext cx="4714271" cy="3937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34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59"/>
            <a:ext cx="8229600" cy="1143000"/>
          </a:xfrm>
        </p:spPr>
        <p:txBody>
          <a:bodyPr>
            <a:normAutofit/>
          </a:bodyPr>
          <a:lstStyle/>
          <a:p>
            <a:r>
              <a:rPr lang="en-US" sz="6600" b="1" dirty="0" smtClean="0">
                <a:latin typeface="Times New Roman" pitchFamily="18" charset="0"/>
                <a:cs typeface="Times New Roman" pitchFamily="18" charset="0"/>
              </a:rPr>
              <a:t>1957</a:t>
            </a:r>
            <a:endParaRPr lang="en-US" sz="6600" b="1" dirty="0">
              <a:latin typeface="Times New Roman" pitchFamily="18" charset="0"/>
              <a:cs typeface="Times New Roman" pitchFamily="18" charset="0"/>
            </a:endParaRPr>
          </a:p>
        </p:txBody>
      </p:sp>
      <p:pic>
        <p:nvPicPr>
          <p:cNvPr id="6146" name="Picture 2" descr="http://www.nlm.nih.gov/exhibition/animals/images/laika4Bi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5660" y="1066800"/>
            <a:ext cx="5452680" cy="44475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Rectangle 2"/>
          <p:cNvSpPr/>
          <p:nvPr/>
        </p:nvSpPr>
        <p:spPr>
          <a:xfrm>
            <a:off x="0" y="5638800"/>
            <a:ext cx="9144000" cy="923330"/>
          </a:xfrm>
          <a:prstGeom prst="rect">
            <a:avLst/>
          </a:prstGeom>
        </p:spPr>
        <p:txBody>
          <a:bodyPr wrap="square">
            <a:spAutoFit/>
          </a:bodyPr>
          <a:lstStyle/>
          <a:p>
            <a:pPr algn="ctr"/>
            <a:r>
              <a:rPr lang="en-US" dirty="0">
                <a:latin typeface="Times New Roman" pitchFamily="18" charset="0"/>
                <a:cs typeface="Times New Roman" pitchFamily="18" charset="0"/>
              </a:rPr>
              <a:t>In November 1957, the Russian space dog </a:t>
            </a:r>
            <a:r>
              <a:rPr lang="en-US" dirty="0" err="1">
                <a:latin typeface="Times New Roman" pitchFamily="18" charset="0"/>
                <a:cs typeface="Times New Roman" pitchFamily="18" charset="0"/>
              </a:rPr>
              <a:t>Laika</a:t>
            </a:r>
            <a:r>
              <a:rPr lang="en-US" dirty="0">
                <a:latin typeface="Times New Roman" pitchFamily="18" charset="0"/>
                <a:cs typeface="Times New Roman" pitchFamily="18" charset="0"/>
              </a:rPr>
              <a:t> became the first animal to orbit the earth</a:t>
            </a:r>
            <a:r>
              <a:rPr lang="en-US" dirty="0" smtClean="0">
                <a:latin typeface="Times New Roman" pitchFamily="18" charset="0"/>
                <a:cs typeface="Times New Roman" pitchFamily="18" charset="0"/>
              </a:rPr>
              <a:t>.</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err="1">
                <a:latin typeface="Times New Roman" pitchFamily="18" charset="0"/>
                <a:cs typeface="Times New Roman" pitchFamily="18" charset="0"/>
              </a:rPr>
              <a:t>Laika</a:t>
            </a:r>
            <a:r>
              <a:rPr lang="en-US" dirty="0">
                <a:latin typeface="Times New Roman" pitchFamily="18" charset="0"/>
                <a:cs typeface="Times New Roman" pitchFamily="18" charset="0"/>
              </a:rPr>
              <a:t> travelled in a spacecraft known as Sputnik 2. </a:t>
            </a:r>
            <a:r>
              <a:rPr lang="en-US" dirty="0" err="1">
                <a:latin typeface="Times New Roman" pitchFamily="18" charset="0"/>
                <a:cs typeface="Times New Roman" pitchFamily="18" charset="0"/>
              </a:rPr>
              <a:t>Laika</a:t>
            </a:r>
            <a:r>
              <a:rPr lang="en-US" dirty="0">
                <a:latin typeface="Times New Roman" pitchFamily="18" charset="0"/>
                <a:cs typeface="Times New Roman" pitchFamily="18" charset="0"/>
              </a:rPr>
              <a:t> means "Barker" in Russian, and her mission helped scientists understand whether people could survive in space.</a:t>
            </a:r>
          </a:p>
        </p:txBody>
      </p:sp>
    </p:spTree>
    <p:extLst>
      <p:ext uri="{BB962C8B-B14F-4D97-AF65-F5344CB8AC3E}">
        <p14:creationId xmlns:p14="http://schemas.microsoft.com/office/powerpoint/2010/main" val="1556111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600" b="1" dirty="0" smtClean="0">
                <a:latin typeface="Times New Roman" pitchFamily="18" charset="0"/>
                <a:cs typeface="Times New Roman" pitchFamily="18" charset="0"/>
              </a:rPr>
              <a:t>1961</a:t>
            </a:r>
            <a:endParaRPr lang="en-US" sz="6600" b="1" dirty="0">
              <a:latin typeface="Times New Roman" pitchFamily="18" charset="0"/>
              <a:cs typeface="Times New Roman" pitchFamily="18" charset="0"/>
            </a:endParaRPr>
          </a:p>
        </p:txBody>
      </p:sp>
      <p:pic>
        <p:nvPicPr>
          <p:cNvPr id="7170" name="Picture 2" descr="http://silver-rockets.com/images/2008/0305_stam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4248" y="1100159"/>
            <a:ext cx="6011110" cy="4111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Rectangle 2"/>
          <p:cNvSpPr/>
          <p:nvPr/>
        </p:nvSpPr>
        <p:spPr>
          <a:xfrm>
            <a:off x="0" y="5226784"/>
            <a:ext cx="9144000" cy="1631216"/>
          </a:xfrm>
          <a:prstGeom prst="rect">
            <a:avLst/>
          </a:prstGeom>
        </p:spPr>
        <p:txBody>
          <a:bodyPr wrap="square">
            <a:spAutoFit/>
          </a:bodyPr>
          <a:lstStyle/>
          <a:p>
            <a:pPr algn="ctr"/>
            <a:r>
              <a:rPr lang="en-US" sz="2000" dirty="0" smtClean="0">
                <a:latin typeface="Times New Roman" pitchFamily="18" charset="0"/>
                <a:cs typeface="Times New Roman" pitchFamily="18" charset="0"/>
              </a:rPr>
              <a:t>On April 12, 1961</a:t>
            </a:r>
            <a:r>
              <a:rPr lang="en-US" sz="2000" dirty="0">
                <a:latin typeface="Times New Roman" pitchFamily="18" charset="0"/>
                <a:cs typeface="Times New Roman" pitchFamily="18" charset="0"/>
              </a:rPr>
              <a:t>, Russian Cosmonaut Yuri Gagarin became the first man in space. Gagarin's spacecraft, </a:t>
            </a:r>
            <a:r>
              <a:rPr lang="en-US" sz="2000" dirty="0" err="1">
                <a:latin typeface="Times New Roman" pitchFamily="18" charset="0"/>
                <a:cs typeface="Times New Roman" pitchFamily="18" charset="0"/>
              </a:rPr>
              <a:t>Vostok</a:t>
            </a:r>
            <a:r>
              <a:rPr lang="en-US" sz="2000" dirty="0">
                <a:latin typeface="Times New Roman" pitchFamily="18" charset="0"/>
                <a:cs typeface="Times New Roman" pitchFamily="18" charset="0"/>
              </a:rPr>
              <a:t> 1, completed one orbit of the earth</a:t>
            </a:r>
            <a:r>
              <a:rPr lang="en-US" sz="2000" dirty="0" smtClean="0">
                <a:latin typeface="Times New Roman" pitchFamily="18" charset="0"/>
                <a:cs typeface="Times New Roman" pitchFamily="18" charset="0"/>
              </a:rPr>
              <a:t>,</a:t>
            </a:r>
          </a:p>
          <a:p>
            <a:pPr algn="ct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and landed about two hours after launch</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Gagarin had to bail out and land using his parachute, because the </a:t>
            </a:r>
            <a:r>
              <a:rPr lang="en-US" sz="2000" dirty="0" err="1">
                <a:latin typeface="Times New Roman" pitchFamily="18" charset="0"/>
                <a:cs typeface="Times New Roman" pitchFamily="18" charset="0"/>
              </a:rPr>
              <a:t>Vostok</a:t>
            </a:r>
            <a:r>
              <a:rPr lang="en-US" sz="2000" dirty="0">
                <a:latin typeface="Times New Roman" pitchFamily="18" charset="0"/>
                <a:cs typeface="Times New Roman" pitchFamily="18" charset="0"/>
              </a:rPr>
              <a:t> 1 was designed to crash land!</a:t>
            </a:r>
          </a:p>
        </p:txBody>
      </p:sp>
    </p:spTree>
    <p:extLst>
      <p:ext uri="{BB962C8B-B14F-4D97-AF65-F5344CB8AC3E}">
        <p14:creationId xmlns:p14="http://schemas.microsoft.com/office/powerpoint/2010/main" val="21306213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085"/>
            <a:ext cx="8229600" cy="1143000"/>
          </a:xfrm>
        </p:spPr>
        <p:txBody>
          <a:bodyPr>
            <a:normAutofit/>
          </a:bodyPr>
          <a:lstStyle/>
          <a:p>
            <a:r>
              <a:rPr lang="en-US" sz="6600" b="1" dirty="0" smtClean="0"/>
              <a:t>1969</a:t>
            </a:r>
            <a:endParaRPr lang="en-US" sz="6600" b="1" dirty="0"/>
          </a:p>
        </p:txBody>
      </p:sp>
      <p:sp>
        <p:nvSpPr>
          <p:cNvPr id="3" name="Rectangle 2"/>
          <p:cNvSpPr/>
          <p:nvPr/>
        </p:nvSpPr>
        <p:spPr>
          <a:xfrm>
            <a:off x="4293" y="5410200"/>
            <a:ext cx="9144000" cy="1323439"/>
          </a:xfrm>
          <a:prstGeom prst="rect">
            <a:avLst/>
          </a:prstGeom>
        </p:spPr>
        <p:txBody>
          <a:bodyPr wrap="square">
            <a:spAutoFit/>
          </a:bodyPr>
          <a:lstStyle/>
          <a:p>
            <a:pPr algn="ctr"/>
            <a:r>
              <a:rPr lang="en-US" sz="2000" dirty="0" smtClean="0">
                <a:latin typeface="Times New Roman" pitchFamily="18" charset="0"/>
                <a:cs typeface="Times New Roman" pitchFamily="18" charset="0"/>
              </a:rPr>
              <a:t>On </a:t>
            </a:r>
            <a:r>
              <a:rPr lang="en-US" sz="2000" dirty="0">
                <a:latin typeface="Times New Roman" pitchFamily="18" charset="0"/>
                <a:cs typeface="Times New Roman" pitchFamily="18" charset="0"/>
              </a:rPr>
              <a:t>July </a:t>
            </a:r>
            <a:r>
              <a:rPr lang="en-US" sz="2000" dirty="0" smtClean="0">
                <a:latin typeface="Times New Roman" pitchFamily="18" charset="0"/>
                <a:cs typeface="Times New Roman" pitchFamily="18" charset="0"/>
              </a:rPr>
              <a:t>20, 1969</a:t>
            </a:r>
            <a:r>
              <a:rPr lang="en-US" sz="2000" dirty="0">
                <a:latin typeface="Times New Roman" pitchFamily="18" charset="0"/>
                <a:cs typeface="Times New Roman" pitchFamily="18" charset="0"/>
              </a:rPr>
              <a:t>, Neil Armstrong, and then Buzz </a:t>
            </a:r>
            <a:r>
              <a:rPr lang="en-US" sz="2000" dirty="0" err="1" smtClean="0">
                <a:latin typeface="Times New Roman" pitchFamily="18" charset="0"/>
                <a:cs typeface="Times New Roman" pitchFamily="18" charset="0"/>
              </a:rPr>
              <a:t>Aldrin</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took "one small step" and became the first men on the moon. The first words said on the moon were "the Eagle has </a:t>
            </a:r>
            <a:r>
              <a:rPr lang="en-US" sz="2000" dirty="0" smtClean="0">
                <a:latin typeface="Times New Roman" pitchFamily="18" charset="0"/>
                <a:cs typeface="Times New Roman" pitchFamily="18" charset="0"/>
              </a:rPr>
              <a:t>landed." </a:t>
            </a:r>
            <a:r>
              <a:rPr lang="en-US" sz="2000" dirty="0">
                <a:latin typeface="Times New Roman" pitchFamily="18" charset="0"/>
                <a:cs typeface="Times New Roman" pitchFamily="18" charset="0"/>
              </a:rPr>
              <a:t>Their spaceship, Apollo 11 worked perfectly, flying them 250,000 miles to the moon, and bringing them all the way back safely to earth</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pic>
        <p:nvPicPr>
          <p:cNvPr id="8194" name="Picture 2" descr="http://www.spacecoelle.com/images/023_09SEP6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013" y="998857"/>
            <a:ext cx="7742560" cy="43582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61159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6600" b="1" dirty="0" smtClean="0">
                <a:latin typeface="Times New Roman" pitchFamily="18" charset="0"/>
                <a:cs typeface="Times New Roman" pitchFamily="18" charset="0"/>
              </a:rPr>
              <a:t>1971</a:t>
            </a:r>
            <a:endParaRPr lang="en-US" sz="6600" b="1" dirty="0">
              <a:latin typeface="Times New Roman" pitchFamily="18" charset="0"/>
              <a:cs typeface="Times New Roman" pitchFamily="18" charset="0"/>
            </a:endParaRPr>
          </a:p>
        </p:txBody>
      </p:sp>
      <p:sp>
        <p:nvSpPr>
          <p:cNvPr id="3" name="Rectangle 2"/>
          <p:cNvSpPr/>
          <p:nvPr/>
        </p:nvSpPr>
        <p:spPr>
          <a:xfrm>
            <a:off x="3220" y="4724400"/>
            <a:ext cx="9144000" cy="1938992"/>
          </a:xfrm>
          <a:prstGeom prst="rect">
            <a:avLst/>
          </a:prstGeom>
        </p:spPr>
        <p:txBody>
          <a:bodyPr wrap="square">
            <a:spAutoFit/>
          </a:bodyPr>
          <a:lstStyle/>
          <a:p>
            <a:pPr algn="ctr"/>
            <a:r>
              <a:rPr lang="en-US" sz="2000" dirty="0"/>
              <a:t>From </a:t>
            </a:r>
            <a:r>
              <a:rPr lang="en-US" sz="2000" dirty="0" smtClean="0"/>
              <a:t>1971, </a:t>
            </a:r>
            <a:r>
              <a:rPr lang="en-US" sz="2000" dirty="0"/>
              <a:t>American astronauts on the fourth, fifth and sixth Apollo missions </a:t>
            </a:r>
            <a:endParaRPr lang="en-US" sz="2000" dirty="0" smtClean="0"/>
          </a:p>
          <a:p>
            <a:pPr algn="ctr"/>
            <a:r>
              <a:rPr lang="en-US" sz="2000" dirty="0" smtClean="0"/>
              <a:t>enjoyed </a:t>
            </a:r>
            <a:r>
              <a:rPr lang="en-US" sz="2000" dirty="0"/>
              <a:t>use of a moon car to explore the moon. Known as the </a:t>
            </a:r>
            <a:r>
              <a:rPr lang="en-US" sz="2000" dirty="0" smtClean="0"/>
              <a:t>“Lunar </a:t>
            </a:r>
            <a:r>
              <a:rPr lang="en-US" sz="2000" dirty="0"/>
              <a:t>Rover</a:t>
            </a:r>
            <a:r>
              <a:rPr lang="en-US" sz="2000" dirty="0" smtClean="0"/>
              <a:t>,”</a:t>
            </a:r>
          </a:p>
          <a:p>
            <a:pPr algn="ctr"/>
            <a:r>
              <a:rPr lang="en-US" sz="2000" dirty="0" smtClean="0"/>
              <a:t> </a:t>
            </a:r>
            <a:r>
              <a:rPr lang="en-US" sz="2000" dirty="0"/>
              <a:t>it was electric powered, and had a top speed of 8mph.</a:t>
            </a:r>
            <a:br>
              <a:rPr lang="en-US" sz="2000" dirty="0"/>
            </a:br>
            <a:r>
              <a:rPr lang="en-US" sz="2000" dirty="0"/>
              <a:t/>
            </a:r>
            <a:br>
              <a:rPr lang="en-US" sz="2000" dirty="0"/>
            </a:br>
            <a:r>
              <a:rPr lang="en-US" sz="2000" dirty="0"/>
              <a:t>It was designed and developed in only 17 months, by Boeing</a:t>
            </a:r>
            <a:r>
              <a:rPr lang="en-US" sz="2000" dirty="0" smtClean="0"/>
              <a:t>,</a:t>
            </a:r>
          </a:p>
          <a:p>
            <a:pPr algn="ctr"/>
            <a:r>
              <a:rPr lang="en-US" sz="2000" dirty="0" smtClean="0"/>
              <a:t> </a:t>
            </a:r>
            <a:r>
              <a:rPr lang="en-US" sz="2000" dirty="0"/>
              <a:t>the </a:t>
            </a:r>
            <a:r>
              <a:rPr lang="en-US" sz="2000" dirty="0" smtClean="0"/>
              <a:t>airplane </a:t>
            </a:r>
            <a:r>
              <a:rPr lang="en-US" sz="2000" dirty="0"/>
              <a:t>company famous for making the Jumbo Jet. </a:t>
            </a:r>
          </a:p>
        </p:txBody>
      </p:sp>
      <p:pic>
        <p:nvPicPr>
          <p:cNvPr id="9218" name="Picture 2" descr="http://images.amazon.com/images/G/01/richmedia/images/cov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8" y="-4572000"/>
            <a:ext cx="9525001" cy="95250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postalmuseum.si.edu/stampstakeflight/images/gallery/Sc1434-1435.jpg"/>
          <p:cNvPicPr>
            <a:picLocks noChangeAspect="1" noChangeArrowheads="1"/>
          </p:cNvPicPr>
          <p:nvPr/>
        </p:nvPicPr>
        <p:blipFill rotWithShape="1">
          <a:blip r:embed="rId3">
            <a:extLst>
              <a:ext uri="{28A0092B-C50C-407E-A947-70E740481C1C}">
                <a14:useLocalDpi xmlns:a14="http://schemas.microsoft.com/office/drawing/2010/main" val="0"/>
              </a:ext>
            </a:extLst>
          </a:blip>
          <a:srcRect b="61049"/>
          <a:stretch/>
        </p:blipFill>
        <p:spPr bwMode="auto">
          <a:xfrm>
            <a:off x="114300" y="1219200"/>
            <a:ext cx="8915400" cy="2913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8323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432</Words>
  <Application>Microsoft Office PowerPoint</Application>
  <PresentationFormat>On-screen Show (4:3)</PresentationFormat>
  <Paragraphs>37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Office Theme</vt:lpstr>
      <vt:lpstr>PowerPoint Presentation</vt:lpstr>
      <vt:lpstr>1942</vt:lpstr>
      <vt:lpstr>1947</vt:lpstr>
      <vt:lpstr>1949</vt:lpstr>
      <vt:lpstr>1957</vt:lpstr>
      <vt:lpstr>1957</vt:lpstr>
      <vt:lpstr>1961</vt:lpstr>
      <vt:lpstr>1969</vt:lpstr>
      <vt:lpstr>1971</vt:lpstr>
      <vt:lpstr>1981</vt:lpstr>
      <vt:lpstr>1986</vt:lpstr>
      <vt:lpstr>2000</vt:lpstr>
      <vt:lpstr>2003</vt:lpstr>
      <vt:lpstr>Information taken from:</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Aimee</dc:creator>
  <cp:lastModifiedBy>Aoife McDonnell</cp:lastModifiedBy>
  <cp:revision>13</cp:revision>
  <dcterms:created xsi:type="dcterms:W3CDTF">2012-01-19T17:44:46Z</dcterms:created>
  <dcterms:modified xsi:type="dcterms:W3CDTF">2016-09-22T14:57:02Z</dcterms:modified>
</cp:coreProperties>
</file>