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4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" name="Shape 13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508000" y="659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Shape 14"/>
          <p:cNvSpPr/>
          <p:nvPr/>
        </p:nvSpPr>
        <p:spPr>
          <a:xfrm>
            <a:off x="508000" y="408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Shape 15"/>
          <p:cNvSpPr/>
          <p:nvPr/>
        </p:nvSpPr>
        <p:spPr>
          <a:xfrm rot="16200000">
            <a:off x="7172923" y="53476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Shape 16"/>
          <p:cNvSpPr/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Shape 17"/>
          <p:cNvSpPr/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hape 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Shape 27"/>
          <p:cNvSpPr/>
          <p:nvPr/>
        </p:nvSpPr>
        <p:spPr>
          <a:xfrm>
            <a:off x="508000" y="913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Shape 28"/>
          <p:cNvSpPr/>
          <p:nvPr/>
        </p:nvSpPr>
        <p:spPr>
          <a:xfrm>
            <a:off x="508000" y="662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Shape 29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Shape 30"/>
          <p:cNvSpPr/>
          <p:nvPr>
            <p:ph type="body" sz="quarter" idx="13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Shape 31"/>
          <p:cNvSpPr/>
          <p:nvPr>
            <p:ph type="pic" idx="14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Shape 32"/>
          <p:cNvSpPr/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Shape 33"/>
          <p:cNvSpPr/>
          <p:nvPr>
            <p:ph type="body" sz="quarter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hape 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hape 4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508000" y="4876800"/>
            <a:ext cx="567637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Shape 50"/>
          <p:cNvSpPr/>
          <p:nvPr/>
        </p:nvSpPr>
        <p:spPr>
          <a:xfrm>
            <a:off x="508000" y="2768600"/>
            <a:ext cx="567631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Shape 51"/>
          <p:cNvSpPr/>
          <p:nvPr>
            <p:ph type="body" sz="quarter" idx="13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Shape 52"/>
          <p:cNvSpPr/>
          <p:nvPr>
            <p:ph type="pic" sz="half" idx="14"/>
          </p:nvPr>
        </p:nvSpPr>
        <p:spPr>
          <a:xfrm>
            <a:off x="6818219" y="647699"/>
            <a:ext cx="5588001" cy="8331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Shape 53"/>
          <p:cNvSpPr/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Shape 54"/>
          <p:cNvSpPr/>
          <p:nvPr>
            <p:ph type="body" sz="quarter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hape 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hape 6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1" name="Shape 7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Shape 7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1" name="Shape 81"/>
          <p:cNvSpPr/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hape 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pic" sz="half" idx="13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Shape 98"/>
          <p:cNvSpPr/>
          <p:nvPr>
            <p:ph type="pic" sz="quarter" idx="14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9" name="Shape 99"/>
          <p:cNvSpPr/>
          <p:nvPr>
            <p:ph type="pic" sz="quarter" idx="15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0" name="Shape 10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body" sz="quarter" idx="13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i="1" sz="30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08" name="Shape 108"/>
          <p:cNvSpPr/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09" name="Shape 10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pic" idx="13"/>
          </p:nvPr>
        </p:nvSpPr>
        <p:spPr>
          <a:xfrm>
            <a:off x="0" y="-2949"/>
            <a:ext cx="13004800" cy="9753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7" name="Shape 11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normAutofit fontScale="100000" lnSpcReduction="0"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i="0"/>
            </a:pPr>
            <a:r>
              <a:t>Key words: </a:t>
            </a:r>
            <a:r>
              <a:rPr b="1"/>
              <a:t>the Pale, Brehon Law, Anglo-Norman</a:t>
            </a:r>
          </a:p>
        </p:txBody>
      </p:sp>
      <p:sp>
        <p:nvSpPr>
          <p:cNvPr id="134" name="Shape 134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Ireland in 1500</a:t>
            </a:r>
          </a:p>
        </p:txBody>
      </p:sp>
      <p:sp>
        <p:nvSpPr>
          <p:cNvPr id="135" name="Shape 135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303868" indent="-303868" defTabSz="566674">
              <a:buSzPct val="75000"/>
              <a:buChar char="•"/>
              <a:defRPr sz="2328"/>
            </a:pPr>
            <a:r>
              <a:t>to think about what it was like to live in Ireland in 1500</a:t>
            </a:r>
          </a:p>
          <a:p>
            <a:pPr marL="303868" indent="-303868" defTabSz="566674">
              <a:buSzPct val="75000"/>
              <a:buChar char="•"/>
              <a:defRPr sz="2328"/>
            </a:pPr>
            <a:r>
              <a:t>to know </a:t>
            </a:r>
            <a:r>
              <a:rPr b="1"/>
              <a:t>three groups </a:t>
            </a:r>
            <a:r>
              <a:t>living in Ireland in 1500</a:t>
            </a:r>
          </a:p>
          <a:p>
            <a:pPr marL="303868" indent="-303868" defTabSz="566674">
              <a:buSzPct val="75000"/>
              <a:buChar char="•"/>
              <a:defRPr sz="2328"/>
            </a:pPr>
            <a:r>
              <a:t>to describe their customs and practices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spcBef>
                <a:spcPts val="1300"/>
              </a:spcBef>
              <a:defRPr sz="5810"/>
            </a:pPr>
            <a:r>
              <a:t>Think-pair-share </a:t>
            </a:r>
            <a:r>
              <a:rPr>
                <a:solidFill>
                  <a:srgbClr val="0C1B20"/>
                </a:solidFill>
              </a:rPr>
              <a:t>How do you think Ireland in 1500 is different from Ireland today?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Land ownership in Ireland in 1500</a:t>
            </a:r>
          </a:p>
        </p:txBody>
      </p:sp>
      <p:pic>
        <p:nvPicPr>
          <p:cNvPr id="140" name="Screen Shot 2015-11-15 at 20.36.5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37000" y="2851150"/>
            <a:ext cx="5130800" cy="6108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Group 1: Gaelic Irish</a:t>
            </a:r>
          </a:p>
        </p:txBody>
      </p:sp>
      <p:sp>
        <p:nvSpPr>
          <p:cNvPr id="143" name="Shape 143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86362" indent="-386362" defTabSz="365760">
              <a:spcBef>
                <a:spcPts val="900"/>
              </a:spcBef>
              <a:buClrTx/>
              <a:buSzPct val="75000"/>
              <a:buFontTx/>
              <a:buChar char="•"/>
              <a:defRPr sz="2960">
                <a:solidFill>
                  <a:srgbClr val="040203"/>
                </a:solidFill>
              </a:defRPr>
            </a:pPr>
            <a:r>
              <a:t>These were the Gaelic Irish families who had survived since Celtic times.</a:t>
            </a:r>
          </a:p>
          <a:p>
            <a:pPr marL="386362" indent="-386362" defTabSz="365760">
              <a:spcBef>
                <a:spcPts val="900"/>
              </a:spcBef>
              <a:buClrTx/>
              <a:buSzPct val="75000"/>
              <a:buFontTx/>
              <a:buChar char="•"/>
              <a:defRPr sz="2960">
                <a:solidFill>
                  <a:srgbClr val="040203"/>
                </a:solidFill>
              </a:defRPr>
            </a:pPr>
            <a:r>
              <a:t>They were loyal to their </a:t>
            </a:r>
            <a:r>
              <a:rPr b="1"/>
              <a:t>chieftain</a:t>
            </a:r>
            <a:r>
              <a:t>, not to the English king. </a:t>
            </a:r>
          </a:p>
          <a:p>
            <a:pPr marL="386362" indent="-386362" defTabSz="365760">
              <a:spcBef>
                <a:spcPts val="900"/>
              </a:spcBef>
              <a:buClrTx/>
              <a:buSzPct val="75000"/>
              <a:buFontTx/>
              <a:buChar char="•"/>
              <a:defRPr sz="2960">
                <a:solidFill>
                  <a:srgbClr val="040203"/>
                </a:solidFill>
              </a:defRPr>
            </a:pPr>
            <a:r>
              <a:t>They used Brehon law. When the father died the land was divided between all the children.</a:t>
            </a:r>
          </a:p>
          <a:p>
            <a:pPr marL="386362" indent="-386362" defTabSz="365760">
              <a:spcBef>
                <a:spcPts val="900"/>
              </a:spcBef>
              <a:buClrTx/>
              <a:buSzPct val="75000"/>
              <a:buFontTx/>
              <a:buChar char="•"/>
              <a:defRPr sz="2960">
                <a:solidFill>
                  <a:srgbClr val="040203"/>
                </a:solidFill>
              </a:defRPr>
            </a:pPr>
            <a:r>
              <a:t>They spoke Irish.</a:t>
            </a:r>
          </a:p>
          <a:p>
            <a:pPr marL="386362" indent="-386362" defTabSz="365760">
              <a:spcBef>
                <a:spcPts val="900"/>
              </a:spcBef>
              <a:buClrTx/>
              <a:buSzPct val="75000"/>
              <a:buFontTx/>
              <a:buChar char="•"/>
              <a:defRPr sz="2960">
                <a:solidFill>
                  <a:srgbClr val="040203"/>
                </a:solidFill>
              </a:defRPr>
            </a:pPr>
            <a:endParaRPr sz="96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44" name="Screen Shot 2013-11-30 at 18.09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94437" y="3024716"/>
            <a:ext cx="6438926" cy="41841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Group 1: Gaelic Irish</a:t>
            </a:r>
          </a:p>
        </p:txBody>
      </p:sp>
      <p:sp>
        <p:nvSpPr>
          <p:cNvPr id="147" name="Shape 147"/>
          <p:cNvSpPr/>
          <p:nvPr>
            <p:ph type="body" sz="half" idx="1"/>
          </p:nvPr>
        </p:nvSpPr>
        <p:spPr>
          <a:xfrm>
            <a:off x="508000" y="2476500"/>
            <a:ext cx="5816600" cy="6350000"/>
          </a:xfrm>
          <a:prstGeom prst="rect">
            <a:avLst/>
          </a:prstGeom>
        </p:spPr>
        <p:txBody>
          <a:bodyPr/>
          <a:lstStyle/>
          <a:p>
            <a:pPr marL="458805" indent="-458805" defTabSz="434340">
              <a:spcBef>
                <a:spcPts val="1100"/>
              </a:spcBef>
              <a:buClrTx/>
              <a:buSzPct val="75000"/>
              <a:buFontTx/>
              <a:buChar char="•"/>
              <a:defRPr sz="3514">
                <a:solidFill>
                  <a:srgbClr val="040203"/>
                </a:solidFill>
              </a:defRPr>
            </a:pPr>
            <a:r>
              <a:t>They kept cattle.</a:t>
            </a:r>
          </a:p>
          <a:p>
            <a:pPr marL="458805" indent="-458805" defTabSz="434340">
              <a:spcBef>
                <a:spcPts val="1100"/>
              </a:spcBef>
              <a:buClrTx/>
              <a:buSzPct val="75000"/>
              <a:buFontTx/>
              <a:buChar char="•"/>
              <a:defRPr sz="3514">
                <a:solidFill>
                  <a:srgbClr val="040203"/>
                </a:solidFill>
              </a:defRPr>
            </a:pPr>
            <a:r>
              <a:t>Their land belonged to the whole family and all their cattle could graze on it.</a:t>
            </a:r>
          </a:p>
          <a:p>
            <a:pPr marL="458805" indent="-458805" defTabSz="434340">
              <a:spcBef>
                <a:spcPts val="1100"/>
              </a:spcBef>
              <a:buClrTx/>
              <a:buSzPct val="75000"/>
              <a:buFontTx/>
              <a:buChar char="•"/>
              <a:defRPr sz="3514">
                <a:solidFill>
                  <a:srgbClr val="040203"/>
                </a:solidFill>
              </a:defRPr>
            </a:pPr>
            <a:r>
              <a:t>They included families like the O'Moores, the O'Donnells and the O'Neills.</a:t>
            </a:r>
          </a:p>
          <a:p>
            <a:pPr marL="458805" indent="-458805" defTabSz="434340">
              <a:spcBef>
                <a:spcPts val="1100"/>
              </a:spcBef>
              <a:buClrTx/>
              <a:buSzPct val="75000"/>
              <a:buFontTx/>
              <a:buChar char="•"/>
              <a:defRPr sz="3514">
                <a:solidFill>
                  <a:srgbClr val="040203"/>
                </a:solidFill>
              </a:defRPr>
            </a:pPr>
            <a:endParaRPr sz="114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48" name="Screen Shot 2013-11-30 at 18.09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94437" y="3024716"/>
            <a:ext cx="6438926" cy="41841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title"/>
          </p:nvPr>
        </p:nvSpPr>
        <p:spPr>
          <a:xfrm>
            <a:off x="514350" y="793750"/>
            <a:ext cx="11988801" cy="1219200"/>
          </a:xfrm>
          <a:prstGeom prst="rect">
            <a:avLst/>
          </a:prstGeom>
        </p:spPr>
        <p:txBody>
          <a:bodyPr/>
          <a:lstStyle/>
          <a:p>
            <a:pPr/>
            <a:r>
              <a:t>Group 2: The Anglo-Normans</a:t>
            </a:r>
          </a:p>
        </p:txBody>
      </p:sp>
      <p:sp>
        <p:nvSpPr>
          <p:cNvPr id="151" name="Shape 151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17166" indent="-417166" defTabSz="429768">
              <a:spcBef>
                <a:spcPts val="1100"/>
              </a:spcBef>
              <a:buSzPct val="60000"/>
              <a:defRPr sz="3196">
                <a:solidFill>
                  <a:srgbClr val="050205"/>
                </a:solidFill>
              </a:defRPr>
            </a:pPr>
            <a:r>
              <a:t>These families were descended from the English Normans who had come to Ireland in 1169.</a:t>
            </a:r>
          </a:p>
          <a:p>
            <a:pPr marL="417166" indent="-417166" defTabSz="429768">
              <a:spcBef>
                <a:spcPts val="1100"/>
              </a:spcBef>
              <a:buSzPct val="60000"/>
              <a:defRPr sz="3196">
                <a:solidFill>
                  <a:srgbClr val="050205"/>
                </a:solidFill>
              </a:defRPr>
            </a:pPr>
            <a:r>
              <a:t>Over time they married in to Gaelic Irish families and adopted their customs.</a:t>
            </a:r>
          </a:p>
          <a:p>
            <a:pPr marL="417166" indent="-417166" defTabSz="429768">
              <a:spcBef>
                <a:spcPts val="1100"/>
              </a:spcBef>
              <a:buSzPct val="60000"/>
              <a:defRPr sz="3196">
                <a:solidFill>
                  <a:srgbClr val="050205"/>
                </a:solidFill>
              </a:defRPr>
            </a:pPr>
            <a:r>
              <a:t>They included families like the Butlers of Ormond in Kilkenny and Tipperary and the Fitzgeralds of Kildare.</a:t>
            </a:r>
          </a:p>
        </p:txBody>
      </p:sp>
      <p:grpSp>
        <p:nvGrpSpPr>
          <p:cNvPr id="154" name="Group 154"/>
          <p:cNvGrpSpPr/>
          <p:nvPr/>
        </p:nvGrpSpPr>
        <p:grpSpPr>
          <a:xfrm>
            <a:off x="6832599" y="3043766"/>
            <a:ext cx="5686632" cy="4628078"/>
            <a:chOff x="0" y="0"/>
            <a:chExt cx="5686630" cy="4628076"/>
          </a:xfrm>
        </p:grpSpPr>
        <p:pic>
          <p:nvPicPr>
            <p:cNvPr id="153" name="Screen Shot 2013-11-30 at 18.29.57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652" t="1774" r="1897" b="1774"/>
            <a:stretch>
              <a:fillRect/>
            </a:stretch>
          </p:blipFill>
          <p:spPr>
            <a:xfrm>
              <a:off x="127000" y="88900"/>
              <a:ext cx="5432631" cy="429787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2" name="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5686631" cy="462807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title"/>
          </p:nvPr>
        </p:nvSpPr>
        <p:spPr>
          <a:xfrm>
            <a:off x="514350" y="793750"/>
            <a:ext cx="11988801" cy="1219200"/>
          </a:xfrm>
          <a:prstGeom prst="rect">
            <a:avLst/>
          </a:prstGeom>
        </p:spPr>
        <p:txBody>
          <a:bodyPr/>
          <a:lstStyle/>
          <a:p>
            <a:pPr/>
            <a:r>
              <a:t>Group 3: English living in the Pale</a:t>
            </a:r>
          </a:p>
        </p:txBody>
      </p:sp>
      <p:sp>
        <p:nvSpPr>
          <p:cNvPr id="157" name="Shape 157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43141" indent="-443141" defTabSz="443484">
              <a:spcBef>
                <a:spcPts val="1100"/>
              </a:spcBef>
              <a:buSzPct val="60000"/>
              <a:defRPr sz="3395">
                <a:solidFill>
                  <a:srgbClr val="060309"/>
                </a:solidFill>
              </a:defRPr>
            </a:pPr>
            <a:r>
              <a:t>They lived in the </a:t>
            </a:r>
            <a:r>
              <a:rPr b="1"/>
              <a:t>Pale</a:t>
            </a:r>
            <a:r>
              <a:t> an area surrounding Dublin.</a:t>
            </a:r>
            <a:endParaRPr sz="1164"/>
          </a:p>
          <a:p>
            <a:pPr marL="443141" indent="-443141" defTabSz="443484">
              <a:spcBef>
                <a:spcPts val="1100"/>
              </a:spcBef>
              <a:buSzPct val="60000"/>
              <a:defRPr sz="3395">
                <a:solidFill>
                  <a:srgbClr val="060309"/>
                </a:solidFill>
              </a:defRPr>
            </a:pPr>
            <a:r>
              <a:t>They spoke English.</a:t>
            </a:r>
            <a:endParaRPr sz="1164"/>
          </a:p>
          <a:p>
            <a:pPr marL="443141" indent="-443141" defTabSz="443484">
              <a:spcBef>
                <a:spcPts val="1100"/>
              </a:spcBef>
              <a:buSzPct val="60000"/>
              <a:defRPr sz="3395">
                <a:solidFill>
                  <a:srgbClr val="060309"/>
                </a:solidFill>
              </a:defRPr>
            </a:pPr>
            <a:r>
              <a:t>They grew crops instead of raising cattle.</a:t>
            </a:r>
            <a:endParaRPr sz="1164"/>
          </a:p>
          <a:p>
            <a:pPr marL="443141" indent="-443141" defTabSz="443484">
              <a:spcBef>
                <a:spcPts val="1100"/>
              </a:spcBef>
              <a:buSzPct val="60000"/>
              <a:defRPr sz="3395">
                <a:solidFill>
                  <a:srgbClr val="060309"/>
                </a:solidFill>
              </a:defRPr>
            </a:pPr>
            <a:r>
              <a:t>They were ruled by English common law instead of Gaelic Brehon law.</a:t>
            </a:r>
            <a:endParaRPr sz="1164"/>
          </a:p>
          <a:p>
            <a:pPr marL="443141" indent="-443141" defTabSz="443484">
              <a:spcBef>
                <a:spcPts val="1100"/>
              </a:spcBef>
              <a:buSzPct val="60000"/>
              <a:defRPr sz="3395">
                <a:solidFill>
                  <a:srgbClr val="060309"/>
                </a:solidFill>
              </a:defRPr>
            </a:pPr>
            <a:r>
              <a:t>They were loyal to the king of England.</a:t>
            </a:r>
          </a:p>
        </p:txBody>
      </p:sp>
      <p:pic>
        <p:nvPicPr>
          <p:cNvPr id="158" name="Screen Shot 2013-11-30 at 18.33.5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66000" y="2861733"/>
            <a:ext cx="4181177" cy="58504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