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1" d="100"/>
          <a:sy n="101" d="100"/>
        </p:scale>
        <p:origin x="-112" y="-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09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110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111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112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113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ABDA401-5093-45DB-8B5E-1CE44FF7B21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63CD7-A0F5-439B-B8B4-44C1D2A9F7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8968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0E4FB-34B1-4FA2-BD1C-F7DAFC5836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779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80B50-8C66-49BF-B887-3DDA4FF35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86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236E86-E003-4A40-888F-596C1F9218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657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5D85C-1B3E-4E1B-8229-B22AD6324A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721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CF829-ED6F-4FA4-9665-137CBE00F8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33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3A6DB-7801-4526-9311-E40659463D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66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649BA-55E5-44ED-95A6-A731EDDEC7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309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1B520-C8D0-4137-BE2E-0B7CD9A15A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545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C62F3-F8E9-4E92-8B43-693D790E0C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5203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0879132-2A3C-4B50-BA80-928FA6F2A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617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5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6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8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9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0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1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2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3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4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5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6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7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8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1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2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3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4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85" name="Rectangle 37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86" name="Rectangle 38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87" name="Rectangle 39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457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88" name="Rectangle 4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3124200" y="62785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89" name="Rectangle 41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6553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n-lt"/>
              </a:defRPr>
            </a:lvl1pPr>
          </a:lstStyle>
          <a:p>
            <a:fld id="{FF32A53E-6C4E-467D-8580-A9B0895ACFD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altLang="en-US"/>
              <a:t>Philosophy 219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altLang="en-US"/>
              <a:t>Justice as Fairness/Justice as Holdings: Rawls/Nozick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Liberté, Égalité, Fraternité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This is the national slogan of France, coined during the French revolution.</a:t>
            </a:r>
          </a:p>
          <a:p>
            <a:pPr>
              <a:lnSpc>
                <a:spcPct val="90000"/>
              </a:lnSpc>
            </a:pPr>
            <a:r>
              <a:rPr lang="en-US" altLang="en-US"/>
              <a:t>It nicely embodies the ideals of that revolution, as well as those of our own, at least as they are articulated in </a:t>
            </a:r>
            <a:r>
              <a:rPr lang="en-US" altLang="en-US" i="1"/>
              <a:t>The Federalist Papers</a:t>
            </a:r>
            <a:r>
              <a:rPr lang="en-US" altLang="en-US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/>
              <a:t>I invoke them at the start of this week’s discussion as a suggestive question: Where is the brotherhood?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/>
              <a:t>John Rawls</a:t>
            </a:r>
            <a:r>
              <a:rPr lang="en-US" altLang="en-US"/>
              <a:t> (1921-2002)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200"/>
              <a:t>Rawls was one of the most prominent American philosophers of the 20th century.</a:t>
            </a:r>
          </a:p>
          <a:p>
            <a:pPr>
              <a:lnSpc>
                <a:spcPct val="90000"/>
              </a:lnSpc>
            </a:pPr>
            <a:r>
              <a:rPr lang="en-US" altLang="en-US" sz="2200"/>
              <a:t>Working primarily in the areas of political philosophy and ethical theory, Rawls was one of the foremost defenders of </a:t>
            </a:r>
            <a:r>
              <a:rPr lang="en-US" altLang="en-US" sz="2200" u="sng"/>
              <a:t>Political Liberalism</a:t>
            </a:r>
            <a:r>
              <a:rPr lang="en-US" altLang="en-US" sz="2200"/>
              <a:t>: the idea that government should be neutral with regard to the question of what constitutes a good life.</a:t>
            </a:r>
            <a:endParaRPr lang="en-US" altLang="en-US" sz="2400"/>
          </a:p>
        </p:txBody>
      </p:sp>
      <p:pic>
        <p:nvPicPr>
          <p:cNvPr id="16389" name="Picture 5" descr=" rawls.jpg                                                      0031E524&#10;Dream Machine                  BD59A497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8525" y="1600200"/>
            <a:ext cx="3155950" cy="453072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u="sng"/>
              <a:t>A Theory of Justice</a:t>
            </a:r>
            <a:r>
              <a:rPr lang="en-US" altLang="en-US"/>
              <a:t> (1971)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This was the book that made Rawls famous.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It was an attempt to at a project very similar to that of </a:t>
            </a:r>
            <a:r>
              <a:rPr lang="en-US" altLang="en-US" sz="2400" i="1"/>
              <a:t>The Federalist Papers</a:t>
            </a:r>
            <a:r>
              <a:rPr lang="en-US" altLang="en-US" sz="2400"/>
              <a:t>, namely, to argue for a principled reconciliation of liberty and equality.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Rawls’s strategy was to address the question of </a:t>
            </a:r>
            <a:r>
              <a:rPr lang="en-US" altLang="en-US" sz="2400" u="sng"/>
              <a:t>distributive justice</a:t>
            </a:r>
            <a:r>
              <a:rPr lang="en-US" altLang="en-US" sz="2400"/>
              <a:t> (how to parcel out the burdens and benefits of our social/political existence) with the help of a thought experiment designed to engage our instincts about fairness, within which parties would hypothetically choose mutually acceptable principles of justice.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Rawls’s thesis was that his principle of justice was the one that rational agents would choose.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Rawls’s Starting Point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Rawls starts with </a:t>
            </a:r>
            <a:r>
              <a:rPr lang="en-US" altLang="en-US" sz="2800" u="sng"/>
              <a:t>a minimal definition of human society</a:t>
            </a:r>
            <a:r>
              <a:rPr lang="en-US" altLang="en-US" sz="2800"/>
              <a:t>: an association organized by a shared understanding of justice the aim of which is to advance the good of the members. 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As Rawls immediately acknowledges, there is a fundamental tension in such a society. </a:t>
            </a:r>
            <a:endParaRPr lang="en-US" altLang="en-US" sz="2800">
              <a:effectLst/>
            </a:endParaRPr>
          </a:p>
          <a:p>
            <a:pPr lvl="1">
              <a:lnSpc>
                <a:spcPct val="90000"/>
              </a:lnSpc>
            </a:pPr>
            <a:r>
              <a:rPr lang="en-US" altLang="en-US" sz="2400">
                <a:effectLst/>
              </a:rPr>
              <a:t>On the one hand, individual members have good reason to pursue the good of society; after all, most of the goods we desire we cannot secure on our own. </a:t>
            </a:r>
          </a:p>
          <a:p>
            <a:pPr lvl="1">
              <a:lnSpc>
                <a:spcPct val="90000"/>
              </a:lnSpc>
            </a:pPr>
            <a:r>
              <a:rPr lang="en-US" altLang="en-US" sz="2400">
                <a:effectLst/>
              </a:rPr>
              <a:t>On the other hand, people are naturally interested in maximizing their own good, putting them in inevitable conflict with those around them.</a:t>
            </a:r>
            <a:endParaRPr lang="en-US" altLang="en-US" sz="2400">
              <a:effectLst/>
              <a:latin typeface="Lucida Bright" panose="020406020505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Distributive Justice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question which immediately arises is, how do we deal with these (potentially frequently) competing views of the good.</a:t>
            </a:r>
          </a:p>
          <a:p>
            <a:r>
              <a:rPr lang="en-US" altLang="en-US"/>
              <a:t>This is a question of </a:t>
            </a:r>
            <a:r>
              <a:rPr lang="en-US" altLang="en-US" u="sng"/>
              <a:t>distributive justice</a:t>
            </a:r>
            <a:r>
              <a:rPr lang="en-US" altLang="en-US"/>
              <a:t> (J</a:t>
            </a:r>
            <a:r>
              <a:rPr lang="en-US" altLang="en-US" baseline="-25000"/>
              <a:t>d</a:t>
            </a:r>
            <a:r>
              <a:rPr lang="en-US" altLang="en-US"/>
              <a:t>), which Rawls defines as  "a set of principles for choosing between the social arrangements which determine th[e] division [of goods].”</a:t>
            </a:r>
            <a:endParaRPr lang="en-US" altLang="en-US">
              <a:effectLst/>
              <a:latin typeface="Lucida Bright" panose="020406020505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Contract Theory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Rawls considers a number of ethical and political accounts of J</a:t>
            </a:r>
            <a:r>
              <a:rPr lang="en-US" altLang="en-US" sz="2800" baseline="-25000"/>
              <a:t>d</a:t>
            </a:r>
            <a:r>
              <a:rPr lang="en-US" altLang="en-US" sz="2800"/>
              <a:t> but ultimately advocates a version of contract theory.</a:t>
            </a:r>
          </a:p>
          <a:p>
            <a:r>
              <a:rPr lang="en-US" altLang="en-US" sz="2800"/>
              <a:t>Rawls belongs, then, to a familiar tradition. He is a descendent of Locke and Rousseau. </a:t>
            </a:r>
          </a:p>
          <a:p>
            <a:r>
              <a:rPr lang="en-US" altLang="en-US" sz="2800"/>
              <a:t>Most importantly, like traditional contract theory, the force of the contract Rawls introduces comes from the assumption that it is agreed to by free, rational creatures. </a:t>
            </a:r>
            <a:endParaRPr lang="en-US" altLang="en-US" sz="2800">
              <a:effectLst/>
              <a:latin typeface="Lucida Bright" panose="020406020505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Original Position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Rawls is definitely not just repeating the tradition he inherits.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Rather than place this agreement in some fictional “state of nature,” a supposition which may do nothing more than institutionalize a particular historical conception of the individual, Rawls locates his agreement behind what he calls the "</a:t>
            </a:r>
            <a:r>
              <a:rPr lang="en-US" altLang="en-US" sz="2400" u="sng"/>
              <a:t>veil of ignorance</a:t>
            </a:r>
            <a:r>
              <a:rPr lang="en-US" altLang="en-US" sz="2400"/>
              <a:t>."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Behind the veil, Rawls argues, the rational decision procedure would include assuming that you will be disadvantageously placed. As a result, the contract would embody structural principles to insure that any distribution of goods would benefit the fortunate and the unfortunate equally.</a:t>
            </a:r>
            <a:r>
              <a:rPr lang="en-US" altLang="en-US" sz="2400">
                <a:effectLst/>
                <a:latin typeface="Times New Roman" panose="02020603050405020304" pitchFamily="18" charset="0"/>
              </a:rPr>
              <a:t> </a:t>
            </a:r>
            <a:endParaRPr lang="en-US" altLang="en-US" sz="2800">
              <a:effectLst/>
              <a:latin typeface="Lucida Bright" panose="020406020505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Two Principles of Justice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Parties in the original position, behind the veil of ignorance, rationally evaluating their potential exposure to inequalities of distribution, would agree, Rawls argues, to a contract that embodies</a:t>
            </a:r>
            <a:r>
              <a:rPr lang="en-US" altLang="en-US" sz="2800">
                <a:effectLst/>
              </a:rPr>
              <a:t> </a:t>
            </a:r>
            <a:r>
              <a:rPr lang="en-US" altLang="en-US" sz="2800"/>
              <a:t>two substantive principles of justice</a:t>
            </a:r>
            <a:r>
              <a:rPr lang="en-US" altLang="en-US" sz="2800">
                <a:effectLst/>
              </a:rPr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000" u="sng">
                <a:effectLst/>
              </a:rPr>
              <a:t>Equality Principle</a:t>
            </a:r>
            <a:r>
              <a:rPr lang="en-US" altLang="en-US" sz="2000">
                <a:effectLst/>
              </a:rPr>
              <a:t>: every one engaged in or affected by an institution has an equal right to the most complete liberty compatible with the liberty of all;</a:t>
            </a:r>
          </a:p>
          <a:p>
            <a:pPr lvl="2">
              <a:lnSpc>
                <a:spcPct val="90000"/>
              </a:lnSpc>
            </a:pPr>
            <a:r>
              <a:rPr lang="en-US" altLang="en-US" sz="2000" u="sng">
                <a:effectLst/>
              </a:rPr>
              <a:t>Difference Principle</a:t>
            </a:r>
            <a:r>
              <a:rPr lang="en-US" altLang="en-US" sz="2000">
                <a:effectLst/>
              </a:rPr>
              <a:t>: The only non-arbitrary was to assign benefits and burdens to members of a society is to assign them in such a way as to benefit everyone.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latin typeface="Lucida Bright" panose="02040602050505020304" pitchFamily="18" charset="0"/>
              </a:rPr>
              <a:t>These two principles make up what Rawls calls “</a:t>
            </a:r>
            <a:r>
              <a:rPr lang="en-US" altLang="en-US" sz="2800" u="sng">
                <a:latin typeface="Lucida Bright" panose="02040602050505020304" pitchFamily="18" charset="0"/>
              </a:rPr>
              <a:t>Justice as Fairness</a:t>
            </a:r>
            <a:r>
              <a:rPr lang="en-US" altLang="en-US" sz="2800">
                <a:latin typeface="Lucida Bright" panose="02040602050505020304" pitchFamily="18" charset="0"/>
              </a:rPr>
              <a:t>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Politics as Fairness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>
                <a:effectLst/>
              </a:rPr>
              <a:t>Rawls goes on to develop an account of the structural principles of a democracy consistent with this theory. Such a government would have four branches:</a:t>
            </a:r>
          </a:p>
          <a:p>
            <a:pPr lvl="2"/>
            <a:r>
              <a:rPr lang="en-US" altLang="en-US" sz="2000">
                <a:effectLst/>
              </a:rPr>
              <a:t>Allocation: maintain economic competition and efficiency;</a:t>
            </a:r>
          </a:p>
          <a:p>
            <a:pPr lvl="2"/>
            <a:r>
              <a:rPr lang="en-US" altLang="en-US" sz="2000">
                <a:effectLst/>
              </a:rPr>
              <a:t>Stabilization: maximize employment and protect free choice of occupation;</a:t>
            </a:r>
          </a:p>
          <a:p>
            <a:pPr lvl="2"/>
            <a:r>
              <a:rPr lang="en-US" altLang="en-US" sz="2000">
                <a:effectLst/>
              </a:rPr>
              <a:t>Transfer: respond to social need;</a:t>
            </a:r>
          </a:p>
          <a:p>
            <a:pPr lvl="2"/>
            <a:r>
              <a:rPr lang="en-US" altLang="en-US" sz="2000">
                <a:effectLst/>
              </a:rPr>
              <a:t>Distribution: preserve just distribution of wealth by limiting excessive accumulation of wealth from generation to generation and taxation.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/>
              <a:t>Robert Nozick</a:t>
            </a:r>
            <a:r>
              <a:rPr lang="en-US" altLang="en-US"/>
              <a:t> (1938-2002)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000"/>
              <a:t>Nozick was a lifelong colleague of Rawls at Harvard.</a:t>
            </a:r>
          </a:p>
          <a:p>
            <a:r>
              <a:rPr lang="en-US" altLang="en-US" sz="2000"/>
              <a:t>He established his reputation by writing </a:t>
            </a:r>
            <a:r>
              <a:rPr lang="en-US" altLang="en-US" sz="2000" i="1"/>
              <a:t>Anarchy, State and Utopia</a:t>
            </a:r>
            <a:r>
              <a:rPr lang="en-US" altLang="en-US" sz="2000"/>
              <a:t>, a response to Rawls’s </a:t>
            </a:r>
            <a:r>
              <a:rPr lang="en-US" altLang="en-US" sz="2000" i="1"/>
              <a:t>A Theory of Justice</a:t>
            </a:r>
            <a:r>
              <a:rPr lang="en-US" altLang="en-US" sz="2000"/>
              <a:t>.</a:t>
            </a:r>
          </a:p>
          <a:p>
            <a:r>
              <a:rPr lang="en-US" altLang="en-US" sz="2000"/>
              <a:t>With this book, Nozick became a prominent proponent of </a:t>
            </a:r>
            <a:r>
              <a:rPr lang="en-US" altLang="en-US" sz="2000" u="sng"/>
              <a:t>Libertarianism</a:t>
            </a:r>
            <a:r>
              <a:rPr lang="en-US" altLang="en-US" sz="2000"/>
              <a:t>: a range of political philosophies which share a commitment to individual liberty at the expense of civil society.</a:t>
            </a:r>
            <a:endParaRPr lang="en-US" altLang="en-US" sz="2400"/>
          </a:p>
        </p:txBody>
      </p:sp>
      <p:pic>
        <p:nvPicPr>
          <p:cNvPr id="26629" name="Picture 5" descr="&#10;nozick.jpg                                                     0031E524&#10;Dream Machine                  BD59A497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4088" y="1600200"/>
            <a:ext cx="3043237" cy="453072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u="sng"/>
              <a:t>Anarchy, State and Utopia</a:t>
            </a:r>
            <a:endParaRPr lang="en-US" altLang="en-US" i="1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Nozick’s argument in ASU explicitly appeals to Locke’s</a:t>
            </a:r>
            <a:r>
              <a:rPr lang="en-US" altLang="en-US" i="1"/>
              <a:t> Treatise</a:t>
            </a:r>
            <a:r>
              <a:rPr lang="en-US" altLang="en-US"/>
              <a:t>, particularly its reliance on the claim that a right to property is a “natural”  or basic one.</a:t>
            </a:r>
          </a:p>
          <a:p>
            <a:pPr>
              <a:lnSpc>
                <a:spcPct val="90000"/>
              </a:lnSpc>
            </a:pPr>
            <a:r>
              <a:rPr lang="en-US" altLang="en-US"/>
              <a:t>In it he argues that a distribution of goods is just if brought about by free exchange among consenting adults and from a just starting position, even if large inequalities subsequently emerge from the process.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Political Minimalism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In ASU, Nozick puts his ideological cards on the table. He's a </a:t>
            </a:r>
            <a:r>
              <a:rPr lang="en-US" altLang="en-US" u="sng"/>
              <a:t>political minimalist</a:t>
            </a:r>
            <a:r>
              <a:rPr lang="en-US" altLang="en-US"/>
              <a:t>: only the minimal state can be justified. </a:t>
            </a:r>
          </a:p>
          <a:p>
            <a:r>
              <a:rPr lang="en-US" altLang="en-US"/>
              <a:t>In this context, J</a:t>
            </a:r>
            <a:r>
              <a:rPr lang="en-US" altLang="en-US" baseline="-25000"/>
              <a:t>d</a:t>
            </a:r>
            <a:r>
              <a:rPr lang="en-US" altLang="en-US"/>
              <a:t> has a much more restricted sense than in Rawls's theory.</a:t>
            </a:r>
          </a:p>
          <a:p>
            <a:r>
              <a:rPr lang="en-US" altLang="en-US"/>
              <a:t>What is fundamental are holdings (property) and transfers of holdings.</a:t>
            </a:r>
          </a:p>
          <a:p>
            <a:r>
              <a:rPr lang="en-US" altLang="en-US"/>
              <a:t>Distribution is defined relative to them.</a:t>
            </a:r>
            <a:endParaRPr lang="en-US" altLang="en-US">
              <a:effectLst/>
              <a:latin typeface="Lucida Bright" panose="020406020505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Entitlement Theory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Given his starting point, it should not be surprising that Nozick has a much different account of J</a:t>
            </a:r>
            <a:r>
              <a:rPr lang="en-US" altLang="en-US" sz="2600" baseline="-25000"/>
              <a:t>d</a:t>
            </a:r>
            <a:r>
              <a:rPr lang="en-US" altLang="en-US" sz="2600"/>
              <a:t> than Rawls.</a:t>
            </a:r>
          </a:p>
          <a:p>
            <a:pPr>
              <a:lnSpc>
                <a:spcPct val="90000"/>
              </a:lnSpc>
            </a:pPr>
            <a:r>
              <a:rPr lang="en-US" altLang="en-US" sz="2600"/>
              <a:t>Nozick's term for the theory of justice that is operative from the assumption that holdings are fundamental is </a:t>
            </a:r>
            <a:r>
              <a:rPr lang="en-US" altLang="en-US" sz="2600" u="sng"/>
              <a:t>Entitlement Theory</a:t>
            </a:r>
            <a:r>
              <a:rPr lang="en-US" altLang="en-US" sz="2600"/>
              <a:t> (496c1-2). </a:t>
            </a:r>
          </a:p>
          <a:p>
            <a:pPr>
              <a:lnSpc>
                <a:spcPct val="90000"/>
              </a:lnSpc>
            </a:pPr>
            <a:r>
              <a:rPr lang="en-US" altLang="en-US" sz="2600"/>
              <a:t>ET has two main elements:</a:t>
            </a:r>
            <a:endParaRPr lang="en-US" altLang="en-US" sz="2800">
              <a:effectLst/>
            </a:endParaRPr>
          </a:p>
          <a:p>
            <a:pPr lvl="1">
              <a:lnSpc>
                <a:spcPct val="90000"/>
              </a:lnSpc>
            </a:pPr>
            <a:r>
              <a:rPr lang="en-US" altLang="en-US" sz="2000">
                <a:effectLst/>
              </a:rPr>
              <a:t>Justice in acquisition;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effectLst/>
              </a:rPr>
              <a:t>Justice in transfer.</a:t>
            </a:r>
            <a:endParaRPr lang="en-US" altLang="en-US" sz="2400">
              <a:effectLst/>
              <a:latin typeface="Lucida Bright" panose="020406020505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600"/>
              <a:t>J</a:t>
            </a:r>
            <a:r>
              <a:rPr lang="en-US" altLang="en-US" sz="2600" baseline="-25000"/>
              <a:t>d</a:t>
            </a:r>
            <a:r>
              <a:rPr lang="en-US" altLang="en-US" sz="2600"/>
              <a:t> is derived from this theory, “A distribution is just if it arises from another just distribution by legitimate means” (c2), in other words by ET.</a:t>
            </a:r>
            <a:endParaRPr lang="en-US" altLang="en-US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about History?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One obvious objection to this view points out that a claim of "entitlement" may have questionable historical ramifications (reparations for slavery).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In this context, Nozick identifies a third element of ET: J</a:t>
            </a:r>
            <a:r>
              <a:rPr lang="en-US" altLang="en-US" sz="2800" u="sng"/>
              <a:t>ustice in Rectification</a:t>
            </a:r>
            <a:r>
              <a:rPr lang="en-US" altLang="en-US" sz="2800"/>
              <a:t> (497c2).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Nozick turns this weakness into a strength, noting that in contrast to utilitarianism, which focuses on the present, the entitlement theory is historically sensitive.</a:t>
            </a:r>
            <a:endParaRPr lang="en-US" altLang="en-US" sz="2800">
              <a:effectLst/>
              <a:latin typeface="Lucida Bright" panose="020406020505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Focusing on End-Results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The rest of the selection focuses on what Nozick calls </a:t>
            </a:r>
            <a:r>
              <a:rPr lang="en-US" altLang="en-US" sz="2800" u="sng"/>
              <a:t>“end-result” theories</a:t>
            </a:r>
            <a:r>
              <a:rPr lang="en-US" altLang="en-US" sz="2800"/>
              <a:t>, theories  of J</a:t>
            </a:r>
            <a:r>
              <a:rPr lang="en-US" altLang="en-US" sz="2800" baseline="-25000"/>
              <a:t>d</a:t>
            </a:r>
            <a:r>
              <a:rPr lang="en-US" altLang="en-US" sz="2800"/>
              <a:t> which evaluate distributive schemes on consequentialist grounds.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His objection to these theories is that they would require constant interference.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Individual qualities (skills, talents, ambitions) would necessarily create imbalances and thus would require constant readjustments to the political structure.</a:t>
            </a:r>
            <a:endParaRPr lang="en-US" altLang="en-US" sz="2800">
              <a:effectLst/>
              <a:latin typeface="Lucida Bright" panose="020406020505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4">
      <a:dk1>
        <a:srgbClr val="005A58"/>
      </a:dk1>
      <a:lt1>
        <a:srgbClr val="FFFFFF"/>
      </a:lt1>
      <a:dk2>
        <a:srgbClr val="00716E"/>
      </a:dk2>
      <a:lt2>
        <a:srgbClr val="FFFF99"/>
      </a:lt2>
      <a:accent1>
        <a:srgbClr val="00403E"/>
      </a:accent1>
      <a:accent2>
        <a:srgbClr val="6D6FC7"/>
      </a:accent2>
      <a:accent3>
        <a:srgbClr val="AABBBA"/>
      </a:accent3>
      <a:accent4>
        <a:srgbClr val="DADADA"/>
      </a:accent4>
      <a:accent5>
        <a:srgbClr val="AAAFAF"/>
      </a:accent5>
      <a:accent6>
        <a:srgbClr val="6264B4"/>
      </a:accent6>
      <a:hlink>
        <a:srgbClr val="00FFFF"/>
      </a:hlink>
      <a:folHlink>
        <a:srgbClr val="00FF00"/>
      </a:folHlink>
    </a:clrScheme>
    <a:fontScheme name="Balan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3C28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AFACAA"/>
        </a:accent5>
        <a:accent6>
          <a:srgbClr val="737300"/>
        </a:accent6>
        <a:hlink>
          <a:srgbClr val="FF9900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4000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AFAA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00403E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AAFAF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Dream Machine:Applications:Microsoft Office X:Templates:Presentations:Designs:Balance</Template>
  <TotalTime>176</TotalTime>
  <Words>1078</Words>
  <Application>Microsoft Office PowerPoint</Application>
  <PresentationFormat>On-screen Show (4:3)</PresentationFormat>
  <Paragraphs>68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Balance</vt:lpstr>
      <vt:lpstr>Philosophy 219</vt:lpstr>
      <vt:lpstr>Liberté, Égalité, Fraternité</vt:lpstr>
      <vt:lpstr>John Rawls (1921-2002)</vt:lpstr>
      <vt:lpstr>A Theory of Justice (1971)</vt:lpstr>
      <vt:lpstr>Rawls’s Starting Point</vt:lpstr>
      <vt:lpstr>Distributive Justice</vt:lpstr>
      <vt:lpstr>Contract Theory</vt:lpstr>
      <vt:lpstr>The Original Position</vt:lpstr>
      <vt:lpstr>Two Principles of Justice</vt:lpstr>
      <vt:lpstr>Politics as Fairness</vt:lpstr>
      <vt:lpstr>Robert Nozick (1938-2002)</vt:lpstr>
      <vt:lpstr>Anarchy, State and Utopia</vt:lpstr>
      <vt:lpstr>Political Minimalism</vt:lpstr>
      <vt:lpstr>Entitlement Theory</vt:lpstr>
      <vt:lpstr>What about History?</vt:lpstr>
      <vt:lpstr>Focusing on End-Results</vt:lpstr>
    </vt:vector>
  </TitlesOfParts>
  <Company>Christian Brothers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Philosophy 219</dc:title>
  <dc:creator>Philip Maloney</dc:creator>
  <cp:lastModifiedBy>Philip Maloney</cp:lastModifiedBy>
  <cp:revision>9</cp:revision>
  <dcterms:created xsi:type="dcterms:W3CDTF">2009-07-14T11:43:53Z</dcterms:created>
  <dcterms:modified xsi:type="dcterms:W3CDTF">2016-12-04T11:53:16Z</dcterms:modified>
</cp:coreProperties>
</file>