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sldIdLst>
    <p:sldId id="256" r:id="rId2"/>
    <p:sldId id="257" r:id="rId3"/>
    <p:sldId id="262" r:id="rId4"/>
    <p:sldId id="259" r:id="rId5"/>
    <p:sldId id="258" r:id="rId6"/>
    <p:sldId id="260" r:id="rId7"/>
    <p:sldId id="263" r:id="rId8"/>
    <p:sldId id="272" r:id="rId9"/>
    <p:sldId id="261" r:id="rId10"/>
    <p:sldId id="264" r:id="rId11"/>
    <p:sldId id="265" r:id="rId12"/>
    <p:sldId id="269" r:id="rId13"/>
    <p:sldId id="271" r:id="rId14"/>
    <p:sldId id="266" r:id="rId15"/>
    <p:sldId id="273" r:id="rId16"/>
    <p:sldId id="274" r:id="rId1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p:cViewPr varScale="1">
        <p:scale>
          <a:sx n="76" d="100"/>
          <a:sy n="76" d="100"/>
        </p:scale>
        <p:origin x="-1602" y="-78"/>
      </p:cViewPr>
      <p:guideLst>
        <p:guide orient="horz" pos="2160"/>
        <p:guide pos="2880"/>
      </p:guideLst>
    </p:cSldViewPr>
  </p:slideViewPr>
  <p:sorterViewPr>
    <p:cViewPr>
      <p:scale>
        <a:sx n="66" d="100"/>
        <a:sy n="66" d="100"/>
      </p:scale>
      <p:origin x="0" y="10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D089100-E1B6-4270-8DC3-D5D135915427}" type="slidenum">
              <a:rPr lang="en-US" altLang="en-US"/>
              <a:pPr/>
              <a:t>‹#›</a:t>
            </a:fld>
            <a:endParaRPr lang="en-US" altLang="en-US"/>
          </a:p>
        </p:txBody>
      </p:sp>
    </p:spTree>
    <p:extLst>
      <p:ext uri="{BB962C8B-B14F-4D97-AF65-F5344CB8AC3E}">
        <p14:creationId xmlns:p14="http://schemas.microsoft.com/office/powerpoint/2010/main" val="3992276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DCF8444C-45FC-42C5-9197-3A73F8AE2DF9}" type="slidenum">
              <a:rPr lang="en-US" altLang="en-US"/>
              <a:pPr/>
              <a:t>‹#›</a:t>
            </a:fld>
            <a:endParaRPr lang="en-US" altLang="en-US"/>
          </a:p>
        </p:txBody>
      </p:sp>
    </p:spTree>
    <p:extLst>
      <p:ext uri="{BB962C8B-B14F-4D97-AF65-F5344CB8AC3E}">
        <p14:creationId xmlns:p14="http://schemas.microsoft.com/office/powerpoint/2010/main" val="3835129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F515ED0-B781-47AE-AFAA-3C2819138C13}" type="slidenum">
              <a:rPr lang="en-US" altLang="en-US"/>
              <a:pPr/>
              <a:t>‹#›</a:t>
            </a:fld>
            <a:endParaRPr lang="en-US" altLang="en-US"/>
          </a:p>
        </p:txBody>
      </p:sp>
    </p:spTree>
    <p:extLst>
      <p:ext uri="{BB962C8B-B14F-4D97-AF65-F5344CB8AC3E}">
        <p14:creationId xmlns:p14="http://schemas.microsoft.com/office/powerpoint/2010/main" val="3320999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Online Image Placeholder 3"/>
          <p:cNvSpPr>
            <a:spLocks noGrp="1"/>
          </p:cNvSpPr>
          <p:nvPr>
            <p:ph type="clipArt" sz="half" idx="2"/>
          </p:nvPr>
        </p:nvSpPr>
        <p:spPr>
          <a:xfrm>
            <a:off x="4648200" y="1981200"/>
            <a:ext cx="3810000" cy="4114800"/>
          </a:xfrm>
        </p:spPr>
        <p:txBody>
          <a:bodyPr/>
          <a:lstStyle/>
          <a:p>
            <a:endParaRPr lang="en-US"/>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3BF7F954-F2E1-44FB-B330-8BDA924FBA4B}" type="slidenum">
              <a:rPr lang="en-US" altLang="en-US"/>
              <a:pPr/>
              <a:t>‹#›</a:t>
            </a:fld>
            <a:endParaRPr lang="en-US" altLang="en-US"/>
          </a:p>
        </p:txBody>
      </p:sp>
    </p:spTree>
    <p:extLst>
      <p:ext uri="{BB962C8B-B14F-4D97-AF65-F5344CB8AC3E}">
        <p14:creationId xmlns:p14="http://schemas.microsoft.com/office/powerpoint/2010/main" val="38433588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Online Image Placeholder 2"/>
          <p:cNvSpPr>
            <a:spLocks noGrp="1"/>
          </p:cNvSpPr>
          <p:nvPr>
            <p:ph type="clipArt" sz="half" idx="1"/>
          </p:nvPr>
        </p:nvSpPr>
        <p:spPr>
          <a:xfrm>
            <a:off x="685800" y="1981200"/>
            <a:ext cx="3810000" cy="4114800"/>
          </a:xfrm>
        </p:spPr>
        <p:txBody>
          <a:bodyPr/>
          <a:lstStyle/>
          <a:p>
            <a:endParaRPr lang="en-US"/>
          </a:p>
        </p:txBody>
      </p:sp>
      <p:sp>
        <p:nvSpPr>
          <p:cNvPr id="4" name="Text Placeholder 3"/>
          <p:cNvSpPr>
            <a:spLocks noGrp="1"/>
          </p:cNvSpPr>
          <p:nvPr>
            <p:ph type="body"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23CB859A-BF4F-44D8-ADBA-6A4604EB8474}" type="slidenum">
              <a:rPr lang="en-US" altLang="en-US"/>
              <a:pPr/>
              <a:t>‹#›</a:t>
            </a:fld>
            <a:endParaRPr lang="en-US" altLang="en-US"/>
          </a:p>
        </p:txBody>
      </p:sp>
    </p:spTree>
    <p:extLst>
      <p:ext uri="{BB962C8B-B14F-4D97-AF65-F5344CB8AC3E}">
        <p14:creationId xmlns:p14="http://schemas.microsoft.com/office/powerpoint/2010/main" val="3620242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038051FA-6578-47C8-A076-842ECC58AA56}" type="slidenum">
              <a:rPr lang="en-US" altLang="en-US"/>
              <a:pPr/>
              <a:t>‹#›</a:t>
            </a:fld>
            <a:endParaRPr lang="en-US" altLang="en-US"/>
          </a:p>
        </p:txBody>
      </p:sp>
    </p:spTree>
    <p:extLst>
      <p:ext uri="{BB962C8B-B14F-4D97-AF65-F5344CB8AC3E}">
        <p14:creationId xmlns:p14="http://schemas.microsoft.com/office/powerpoint/2010/main" val="18368871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4FA29497-4DCC-4734-BE50-AA2F3517CC8D}" type="slidenum">
              <a:rPr lang="en-US" altLang="en-US"/>
              <a:pPr/>
              <a:t>‹#›</a:t>
            </a:fld>
            <a:endParaRPr lang="en-US" altLang="en-US"/>
          </a:p>
        </p:txBody>
      </p:sp>
    </p:spTree>
    <p:extLst>
      <p:ext uri="{BB962C8B-B14F-4D97-AF65-F5344CB8AC3E}">
        <p14:creationId xmlns:p14="http://schemas.microsoft.com/office/powerpoint/2010/main" val="19154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3E3AB04-9053-4982-8BE1-20173BE602B1}" type="slidenum">
              <a:rPr lang="en-US" altLang="en-US"/>
              <a:pPr/>
              <a:t>‹#›</a:t>
            </a:fld>
            <a:endParaRPr lang="en-US" altLang="en-US"/>
          </a:p>
        </p:txBody>
      </p:sp>
    </p:spTree>
    <p:extLst>
      <p:ext uri="{BB962C8B-B14F-4D97-AF65-F5344CB8AC3E}">
        <p14:creationId xmlns:p14="http://schemas.microsoft.com/office/powerpoint/2010/main" val="3257801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BDE67BA5-16FF-4335-AC7A-6E76208529FD}" type="slidenum">
              <a:rPr lang="en-US" altLang="en-US"/>
              <a:pPr/>
              <a:t>‹#›</a:t>
            </a:fld>
            <a:endParaRPr lang="en-US" altLang="en-US"/>
          </a:p>
        </p:txBody>
      </p:sp>
    </p:spTree>
    <p:extLst>
      <p:ext uri="{BB962C8B-B14F-4D97-AF65-F5344CB8AC3E}">
        <p14:creationId xmlns:p14="http://schemas.microsoft.com/office/powerpoint/2010/main" val="2174434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3AFDAAF-CB5B-4845-B804-1B90EFF663C1}" type="slidenum">
              <a:rPr lang="en-US" altLang="en-US"/>
              <a:pPr/>
              <a:t>‹#›</a:t>
            </a:fld>
            <a:endParaRPr lang="en-US" altLang="en-US"/>
          </a:p>
        </p:txBody>
      </p:sp>
    </p:spTree>
    <p:extLst>
      <p:ext uri="{BB962C8B-B14F-4D97-AF65-F5344CB8AC3E}">
        <p14:creationId xmlns:p14="http://schemas.microsoft.com/office/powerpoint/2010/main" val="3713657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829571D9-DF4E-4BCD-8FF4-6E62A73074E4}" type="slidenum">
              <a:rPr lang="en-US" altLang="en-US"/>
              <a:pPr/>
              <a:t>‹#›</a:t>
            </a:fld>
            <a:endParaRPr lang="en-US" altLang="en-US"/>
          </a:p>
        </p:txBody>
      </p:sp>
    </p:spTree>
    <p:extLst>
      <p:ext uri="{BB962C8B-B14F-4D97-AF65-F5344CB8AC3E}">
        <p14:creationId xmlns:p14="http://schemas.microsoft.com/office/powerpoint/2010/main" val="2152680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78B0CDE3-2A15-462D-8F78-4F9467E31B47}" type="slidenum">
              <a:rPr lang="en-US" altLang="en-US"/>
              <a:pPr/>
              <a:t>‹#›</a:t>
            </a:fld>
            <a:endParaRPr lang="en-US" altLang="en-US"/>
          </a:p>
        </p:txBody>
      </p:sp>
    </p:spTree>
    <p:extLst>
      <p:ext uri="{BB962C8B-B14F-4D97-AF65-F5344CB8AC3E}">
        <p14:creationId xmlns:p14="http://schemas.microsoft.com/office/powerpoint/2010/main" val="410958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EB14F0E-97D9-4D8E-9E49-700401CEBA7F}" type="slidenum">
              <a:rPr lang="en-US" altLang="en-US"/>
              <a:pPr/>
              <a:t>‹#›</a:t>
            </a:fld>
            <a:endParaRPr lang="en-US" altLang="en-US"/>
          </a:p>
        </p:txBody>
      </p:sp>
    </p:spTree>
    <p:extLst>
      <p:ext uri="{BB962C8B-B14F-4D97-AF65-F5344CB8AC3E}">
        <p14:creationId xmlns:p14="http://schemas.microsoft.com/office/powerpoint/2010/main" val="2723986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AC4833D0-DA36-4132-907C-15B02AB6E996}" type="slidenum">
              <a:rPr lang="en-US" altLang="en-US"/>
              <a:pPr/>
              <a:t>‹#›</a:t>
            </a:fld>
            <a:endParaRPr lang="en-US" altLang="en-US"/>
          </a:p>
        </p:txBody>
      </p:sp>
    </p:spTree>
    <p:extLst>
      <p:ext uri="{BB962C8B-B14F-4D97-AF65-F5344CB8AC3E}">
        <p14:creationId xmlns:p14="http://schemas.microsoft.com/office/powerpoint/2010/main" val="2758800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6066645E-6526-4A1A-B833-216BFB9743FC}" type="slidenum">
              <a:rPr lang="en-US" altLang="en-US"/>
              <a:pPr/>
              <a:t>‹#›</a:t>
            </a:fld>
            <a:endParaRPr lang="en-US" altLang="en-US"/>
          </a:p>
        </p:txBody>
      </p:sp>
    </p:spTree>
    <p:extLst>
      <p:ext uri="{BB962C8B-B14F-4D97-AF65-F5344CB8AC3E}">
        <p14:creationId xmlns:p14="http://schemas.microsoft.com/office/powerpoint/2010/main" val="113852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hlink"/>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B8C8A9F3-6814-4D43-A0B4-B1607122A05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eaLnBrk="0" fontAlgn="base" hangingPunct="0">
        <a:spcBef>
          <a:spcPct val="0"/>
        </a:spcBef>
        <a:spcAft>
          <a:spcPct val="0"/>
        </a:spcAft>
        <a:defRPr sz="4400">
          <a:solidFill>
            <a:schemeClr val="tx2"/>
          </a:solidFill>
          <a:latin typeface="Times New Roman" panose="02020603050405020304" pitchFamily="18" charset="0"/>
        </a:defRPr>
      </a:lvl6pPr>
      <a:lvl7pPr marL="914400" algn="ctr" rtl="0" eaLnBrk="0" fontAlgn="base" hangingPunct="0">
        <a:spcBef>
          <a:spcPct val="0"/>
        </a:spcBef>
        <a:spcAft>
          <a:spcPct val="0"/>
        </a:spcAft>
        <a:defRPr sz="4400">
          <a:solidFill>
            <a:schemeClr val="tx2"/>
          </a:solidFill>
          <a:latin typeface="Times New Roman" panose="02020603050405020304" pitchFamily="18" charset="0"/>
        </a:defRPr>
      </a:lvl7pPr>
      <a:lvl8pPr marL="1371600" algn="ctr" rtl="0" eaLnBrk="0" fontAlgn="base" hangingPunct="0">
        <a:spcBef>
          <a:spcPct val="0"/>
        </a:spcBef>
        <a:spcAft>
          <a:spcPct val="0"/>
        </a:spcAft>
        <a:defRPr sz="4400">
          <a:solidFill>
            <a:schemeClr val="tx2"/>
          </a:solidFill>
          <a:latin typeface="Times New Roman" panose="02020603050405020304" pitchFamily="18" charset="0"/>
        </a:defRPr>
      </a:lvl8pPr>
      <a:lvl9pPr marL="1828800" algn="ctr" rtl="0" eaLnBrk="0" fontAlgn="base" hangingPunct="0">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3.xml"/><Relationship Id="rId5" Type="http://schemas.openxmlformats.org/officeDocument/2006/relationships/image" Target="../media/image6.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685800" y="228600"/>
            <a:ext cx="7772400" cy="1143000"/>
          </a:xfrm>
          <a:effectLst>
            <a:outerShdw dist="35921" dir="2700000" algn="ctr" rotWithShape="0">
              <a:schemeClr val="bg2"/>
            </a:outerShdw>
          </a:effectLst>
        </p:spPr>
        <p:txBody>
          <a:bodyPr/>
          <a:lstStyle/>
          <a:p>
            <a:r>
              <a:rPr lang="en-US" altLang="en-US" b="1">
                <a:solidFill>
                  <a:schemeClr val="tx1"/>
                </a:solidFill>
              </a:rPr>
              <a:t>Émile Durkheim</a:t>
            </a:r>
          </a:p>
        </p:txBody>
      </p:sp>
      <p:pic>
        <p:nvPicPr>
          <p:cNvPr id="2051" name="Picture 3" descr="C:\Documents and Settings\Jennifer\My Documents\My Pictures\Pics for School\Durkheim\Durkhei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075" y="1295400"/>
            <a:ext cx="3438525" cy="4429125"/>
          </a:xfrm>
          <a:prstGeom prst="rect">
            <a:avLst/>
          </a:prstGeom>
          <a:noFill/>
          <a:ln w="57150" cmpd="thickThin">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52" name="Text Box 4"/>
          <p:cNvSpPr txBox="1">
            <a:spLocks noChangeArrowheads="1"/>
          </p:cNvSpPr>
          <p:nvPr/>
        </p:nvSpPr>
        <p:spPr bwMode="auto">
          <a:xfrm>
            <a:off x="2286000" y="5943600"/>
            <a:ext cx="495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t>April 15, 1858 - November 15, 1917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304800"/>
            <a:ext cx="9144000" cy="1143000"/>
          </a:xfrm>
          <a:effectLst>
            <a:outerShdw dist="35921" dir="2700000" algn="ctr" rotWithShape="0">
              <a:schemeClr val="bg2"/>
            </a:outerShdw>
          </a:effectLst>
        </p:spPr>
        <p:txBody>
          <a:bodyPr/>
          <a:lstStyle/>
          <a:p>
            <a:r>
              <a:rPr lang="en-US" altLang="en-US"/>
              <a:t>Elementary Forms of Religious Life</a:t>
            </a:r>
          </a:p>
        </p:txBody>
      </p:sp>
      <p:sp>
        <p:nvSpPr>
          <p:cNvPr id="10244" name="Rectangle 4"/>
          <p:cNvSpPr>
            <a:spLocks noGrp="1" noChangeArrowheads="1"/>
          </p:cNvSpPr>
          <p:nvPr>
            <p:ph type="body" sz="half" idx="2"/>
          </p:nvPr>
        </p:nvSpPr>
        <p:spPr>
          <a:xfrm>
            <a:off x="381000" y="1447800"/>
            <a:ext cx="7239000" cy="4114800"/>
          </a:xfrm>
        </p:spPr>
        <p:txBody>
          <a:bodyPr/>
          <a:lstStyle/>
          <a:p>
            <a:r>
              <a:rPr lang="en-US" altLang="en-US" sz="2000"/>
              <a:t>In the past, religion had been the cement of society - the means by which men had been led to turn from the everyday concerns in which they were variously enmeshed to a common devotion to sacred things.</a:t>
            </a:r>
          </a:p>
          <a:p>
            <a:pPr lvl="1"/>
            <a:r>
              <a:rPr lang="en-US" altLang="en-US" sz="1800"/>
              <a:t>“A religion is a unified system of beliefs…relative to sacred things…beliefs and practices which unite in one single moral community called a Church, all those who adhere to them.”</a:t>
            </a:r>
          </a:p>
          <a:p>
            <a:endParaRPr lang="en-US" altLang="en-US" sz="1800"/>
          </a:p>
          <a:p>
            <a:endParaRPr lang="en-US" altLang="en-US" sz="1800"/>
          </a:p>
          <a:p>
            <a:r>
              <a:rPr lang="en-US" altLang="en-US" sz="2000"/>
              <a:t>Condensed religion into 4 major functions:</a:t>
            </a:r>
          </a:p>
          <a:p>
            <a:pPr lvl="1"/>
            <a:r>
              <a:rPr lang="en-US" altLang="en-US" sz="1800"/>
              <a:t>1) Disciplinary: forcing or administrating discipline</a:t>
            </a:r>
          </a:p>
          <a:p>
            <a:pPr lvl="1"/>
            <a:r>
              <a:rPr lang="en-US" altLang="en-US" sz="1800"/>
              <a:t>2) Cohesive: bringing people together, a strong bond</a:t>
            </a:r>
          </a:p>
          <a:p>
            <a:pPr lvl="1"/>
            <a:r>
              <a:rPr lang="en-US" altLang="en-US" sz="1800"/>
              <a:t>3) Vitalizing: to make more lively or vigorous, vitalize, boost spirit</a:t>
            </a:r>
          </a:p>
          <a:p>
            <a:pPr lvl="1"/>
            <a:r>
              <a:rPr lang="en-US" altLang="en-US" sz="1800"/>
              <a:t>4) Euphoric: a good feeling, happiness, confidence, well-being</a:t>
            </a:r>
          </a:p>
        </p:txBody>
      </p:sp>
      <p:pic>
        <p:nvPicPr>
          <p:cNvPr id="10246" name="Picture 6" descr="C:\Documents and Settings\Jennifer\My Documents\My Pictures\Pics for School\Durkheim\All_Religions_Circl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3048000"/>
            <a:ext cx="2390775" cy="2381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Suicide</a:t>
            </a:r>
          </a:p>
        </p:txBody>
      </p:sp>
      <p:sp>
        <p:nvSpPr>
          <p:cNvPr id="11268" name="Rectangle 4"/>
          <p:cNvSpPr>
            <a:spLocks noGrp="1" noChangeArrowheads="1"/>
          </p:cNvSpPr>
          <p:nvPr>
            <p:ph type="body" sz="half" idx="2"/>
          </p:nvPr>
        </p:nvSpPr>
        <p:spPr>
          <a:xfrm>
            <a:off x="457200" y="1219200"/>
            <a:ext cx="8153400" cy="5334000"/>
          </a:xfrm>
        </p:spPr>
        <p:txBody>
          <a:bodyPr/>
          <a:lstStyle/>
          <a:p>
            <a:r>
              <a:rPr lang="en-US" altLang="en-US" sz="2000"/>
              <a:t>Defined suicide as the act of severing social relationships.</a:t>
            </a:r>
          </a:p>
          <a:p>
            <a:r>
              <a:rPr lang="en-US" altLang="en-US" sz="2000"/>
              <a:t>Goal was to show that an individual act is actually the result of the social world that he would show the usefulness of sociology.</a:t>
            </a:r>
          </a:p>
          <a:p>
            <a:r>
              <a:rPr lang="en-US" altLang="en-US" sz="2000"/>
              <a:t>He explored the differing suicide rates among Protestants and Catholics. He explained how socially controlled Catholics had a lower suicide rate.</a:t>
            </a:r>
          </a:p>
          <a:p>
            <a:r>
              <a:rPr lang="en-US" altLang="en-US" sz="2000"/>
              <a:t>Social integration: the integration of a group of people into the mainstream of society.</a:t>
            </a:r>
          </a:p>
          <a:p>
            <a:r>
              <a:rPr lang="en-US" altLang="en-US" sz="2000"/>
              <a:t>Said that abnormally high or low levels or social integration may result in increased suicide rates. </a:t>
            </a:r>
          </a:p>
          <a:p>
            <a:r>
              <a:rPr lang="en-US" altLang="en-US" sz="2000"/>
              <a:t>Results he found include:</a:t>
            </a:r>
          </a:p>
          <a:p>
            <a:pPr lvl="1"/>
            <a:r>
              <a:rPr lang="en-US" altLang="en-US" sz="1800"/>
              <a:t>Suicide rates are higher for widowed, single or divorced people rather than those who are married.</a:t>
            </a:r>
          </a:p>
          <a:p>
            <a:pPr lvl="1"/>
            <a:r>
              <a:rPr lang="en-US" altLang="en-US" sz="1800"/>
              <a:t>Rates are higher for those who have no children rather than those who do .</a:t>
            </a:r>
          </a:p>
          <a:p>
            <a:pPr lvl="1"/>
            <a:r>
              <a:rPr lang="en-US" altLang="en-US" sz="1800"/>
              <a:t>Rates are higher among Protestants than Catholics.</a:t>
            </a:r>
          </a:p>
          <a:p>
            <a:pPr lvl="1"/>
            <a:r>
              <a:rPr lang="en-US" altLang="en-US" sz="1800"/>
              <a:t>Coroners in a Catholic country are less likely to record a suicide as the reason of death because in Catholism it is a sin.</a:t>
            </a:r>
          </a:p>
          <a:p>
            <a:endParaRPr lang="en-US" altLang="en-US" sz="2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Suicide</a:t>
            </a:r>
          </a:p>
        </p:txBody>
      </p:sp>
      <p:sp>
        <p:nvSpPr>
          <p:cNvPr id="15363" name="Rectangle 3"/>
          <p:cNvSpPr>
            <a:spLocks noGrp="1" noChangeArrowheads="1"/>
          </p:cNvSpPr>
          <p:nvPr>
            <p:ph type="body" idx="1"/>
          </p:nvPr>
        </p:nvSpPr>
        <p:spPr>
          <a:xfrm>
            <a:off x="2971800" y="1295400"/>
            <a:ext cx="6096000" cy="4114800"/>
          </a:xfrm>
        </p:spPr>
        <p:txBody>
          <a:bodyPr/>
          <a:lstStyle/>
          <a:p>
            <a:r>
              <a:rPr lang="en-US" altLang="en-US" sz="2000"/>
              <a:t>Suicide may be caused by weak social bonds.</a:t>
            </a:r>
          </a:p>
          <a:p>
            <a:r>
              <a:rPr lang="en-US" altLang="en-US" sz="2000"/>
              <a:t>Social bond is made up of social integration and social regulation.</a:t>
            </a:r>
          </a:p>
          <a:p>
            <a:r>
              <a:rPr lang="en-US" altLang="en-US" sz="2000"/>
              <a:t>Distinguished 4 types of suicide:</a:t>
            </a:r>
          </a:p>
          <a:p>
            <a:pPr lvl="1"/>
            <a:r>
              <a:rPr lang="en-US" altLang="en-US" sz="1800"/>
              <a:t>1) Egoistic Suicide: Individual is weakly integrated into a society so ending their life will have little impact on the rest of society.</a:t>
            </a:r>
          </a:p>
          <a:p>
            <a:pPr lvl="1"/>
            <a:r>
              <a:rPr lang="en-US" altLang="en-US" sz="1800"/>
              <a:t>2) Altruistic suicide: Individual is extremely attached to the society and because of this has no life of their own. </a:t>
            </a:r>
          </a:p>
          <a:p>
            <a:pPr lvl="1"/>
            <a:r>
              <a:rPr lang="en-US" altLang="en-US" sz="1800"/>
              <a:t>3) Anomic suicide: There is a weak social regulation between society’s norms and the individual and is most often brought on by dramatic economic or social changes. </a:t>
            </a:r>
          </a:p>
          <a:p>
            <a:pPr lvl="1"/>
            <a:r>
              <a:rPr lang="en-US" altLang="en-US" sz="1800"/>
              <a:t>4) Fatalistic suicide: Social regulation is completely instilled in the individual.  There is no hope of change against the oppressive discipline of the society.  Feels that the only way to escape this state is suicide.</a:t>
            </a:r>
            <a:endParaRPr lang="en-US" altLang="en-US" sz="2000"/>
          </a:p>
        </p:txBody>
      </p:sp>
      <p:pic>
        <p:nvPicPr>
          <p:cNvPr id="15365" name="Picture 5" descr="C:\Documents and Settings\Jennifer\My Documents\My Pictures\Pics for School\Durkheim\Suicide-brainart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146175"/>
            <a:ext cx="2667000" cy="21494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5366" name="Picture 6" descr="C:\Documents and Settings\Jennifer\My Documents\My Pictures\Pics for School\Durkheim\suicidecropped.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276600"/>
            <a:ext cx="3046413" cy="31242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Durkheim’s Legacy</a:t>
            </a:r>
          </a:p>
        </p:txBody>
      </p:sp>
      <p:sp>
        <p:nvSpPr>
          <p:cNvPr id="19459" name="Rectangle 3"/>
          <p:cNvSpPr>
            <a:spLocks noGrp="1" noChangeArrowheads="1"/>
          </p:cNvSpPr>
          <p:nvPr>
            <p:ph type="body" idx="1"/>
          </p:nvPr>
        </p:nvSpPr>
        <p:spPr>
          <a:xfrm>
            <a:off x="3276600" y="1371600"/>
            <a:ext cx="5562600" cy="4114800"/>
          </a:xfrm>
        </p:spPr>
        <p:txBody>
          <a:bodyPr/>
          <a:lstStyle/>
          <a:p>
            <a:r>
              <a:rPr lang="en-US" altLang="en-US" sz="2000"/>
              <a:t>Durkheim helped make the study of sociology mainstream.  Sociology today has gained tremendous popularity in Europe, the US, and across the world. </a:t>
            </a:r>
          </a:p>
          <a:p>
            <a:r>
              <a:rPr lang="en-US" altLang="en-US" sz="2000"/>
              <a:t>Many of Durkheim’s students pursued his ideas in their own studies.</a:t>
            </a:r>
          </a:p>
          <a:p>
            <a:r>
              <a:rPr lang="en-US" altLang="en-US" sz="2000"/>
              <a:t>Founded the academic journal, L'Annee Sociologique.</a:t>
            </a:r>
          </a:p>
          <a:p>
            <a:r>
              <a:rPr lang="en-US" altLang="en-US" sz="2000"/>
              <a:t>In recent decades, Durkheim’s philosophies have been more influential in the US and Britain than in France, his native country.</a:t>
            </a:r>
          </a:p>
          <a:p>
            <a:r>
              <a:rPr lang="en-US" altLang="en-US" sz="2000"/>
              <a:t>Durkheim’s ideas influenced several major theoretical movements in the twentieth century. </a:t>
            </a:r>
          </a:p>
          <a:p>
            <a:pPr lvl="1"/>
            <a:r>
              <a:rPr lang="en-US" altLang="en-US" sz="1800"/>
              <a:t>His work was strongly present in the emergence of  ‘structuralism’ through the work of Jean Piaget and Claude Levi-Strauss.</a:t>
            </a:r>
          </a:p>
        </p:txBody>
      </p:sp>
      <p:pic>
        <p:nvPicPr>
          <p:cNvPr id="19461" name="Picture 5" descr="C:\Documents and Settings\Jennifer\My Documents\My Pictures\Pics for School\Durkheim\durkheim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371600"/>
            <a:ext cx="2635250" cy="3352800"/>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C:\Documents and Settings\Jennifer\My Documents\My Pictures\Pics for School\Durkheim\images.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451350"/>
            <a:ext cx="2809875" cy="21018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Discussion Questions</a:t>
            </a:r>
          </a:p>
        </p:txBody>
      </p:sp>
      <p:sp>
        <p:nvSpPr>
          <p:cNvPr id="12292" name="Rectangle 4"/>
          <p:cNvSpPr>
            <a:spLocks noGrp="1" noChangeArrowheads="1"/>
          </p:cNvSpPr>
          <p:nvPr>
            <p:ph type="body" sz="half" idx="2"/>
          </p:nvPr>
        </p:nvSpPr>
        <p:spPr>
          <a:xfrm>
            <a:off x="762000" y="1676400"/>
            <a:ext cx="7620000" cy="4114800"/>
          </a:xfrm>
        </p:spPr>
        <p:txBody>
          <a:bodyPr/>
          <a:lstStyle/>
          <a:p>
            <a:r>
              <a:rPr lang="en-US" altLang="en-US" sz="2000"/>
              <a:t>From Durkheims </a:t>
            </a:r>
            <a:r>
              <a:rPr lang="en-US" altLang="en-US" sz="2000" u="sng"/>
              <a:t>Suicide</a:t>
            </a:r>
            <a:r>
              <a:rPr lang="en-US" altLang="en-US" sz="2000"/>
              <a:t>, one of the four types of suicide was altruistic suicide.  Under this type people saw the social world as meaningless and would choose to sacrifice themselves for the greater ideal.  What are some examples you can think of that have happened in the world where people may have committed suicide for this purpose?  Did they believe that they were doing the right thing?  Did others consider it the right thing?</a:t>
            </a:r>
          </a:p>
          <a:p>
            <a:endParaRPr lang="en-US" altLang="en-US" sz="2000"/>
          </a:p>
          <a:p>
            <a:r>
              <a:rPr lang="en-US" altLang="en-US" sz="2000"/>
              <a:t>Durkheim considered himself to be a functionalist.  Functionalism is the view that society is a system of interdependent parts whose functions contribute to the stability and survival of the system.  Do you agree with this theory or do you disagree? Why or why not?</a:t>
            </a:r>
            <a:endParaRPr lang="en-US" altLang="en-US" sz="1800"/>
          </a:p>
          <a:p>
            <a:endParaRPr lang="en-US" altLang="en-US"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Discussion Questions</a:t>
            </a:r>
          </a:p>
        </p:txBody>
      </p:sp>
      <p:sp>
        <p:nvSpPr>
          <p:cNvPr id="21507" name="Rectangle 3"/>
          <p:cNvSpPr>
            <a:spLocks noGrp="1" noChangeArrowheads="1"/>
          </p:cNvSpPr>
          <p:nvPr>
            <p:ph type="body" idx="1"/>
          </p:nvPr>
        </p:nvSpPr>
        <p:spPr>
          <a:xfrm>
            <a:off x="685800" y="1676400"/>
            <a:ext cx="7772400" cy="4114800"/>
          </a:xfrm>
        </p:spPr>
        <p:txBody>
          <a:bodyPr/>
          <a:lstStyle/>
          <a:p>
            <a:r>
              <a:rPr lang="en-US" altLang="en-US" sz="2000"/>
              <a:t>Durkheim said that one of the ways to maintain the division of labor, schools should sort students into skill groups, encouraging students to take up employment in fields best suited to their abilities.  For today’s society do you think that this may be a good idea?  Should this be the schools responsibility or the students?  What age is best for this to happen?</a:t>
            </a:r>
          </a:p>
          <a:p>
            <a:endParaRPr lang="en-US" altLang="en-US" sz="2000"/>
          </a:p>
          <a:p>
            <a:r>
              <a:rPr lang="en-US" altLang="en-US" sz="2000"/>
              <a:t>Durkheim believed that crime was merely a departure from conventional notions and that it served as a function of society.  Do you agree with Durkheim that crime is a necessary part of society?</a:t>
            </a:r>
          </a:p>
          <a:p>
            <a:pPr lvl="1"/>
            <a:r>
              <a:rPr lang="en-US" altLang="en-US" sz="1400"/>
              <a:t>Is an ideal society one in which there is no crime (meaning no reformation or progress in ideas) or one in which crime does occur?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Discussion Questions</a:t>
            </a:r>
          </a:p>
        </p:txBody>
      </p:sp>
      <p:sp>
        <p:nvSpPr>
          <p:cNvPr id="22531" name="Rectangle 3"/>
          <p:cNvSpPr>
            <a:spLocks noGrp="1" noChangeArrowheads="1"/>
          </p:cNvSpPr>
          <p:nvPr>
            <p:ph type="body" idx="1"/>
          </p:nvPr>
        </p:nvSpPr>
        <p:spPr>
          <a:xfrm>
            <a:off x="685800" y="1676400"/>
            <a:ext cx="7772400" cy="2057400"/>
          </a:xfrm>
        </p:spPr>
        <p:txBody>
          <a:bodyPr/>
          <a:lstStyle/>
          <a:p>
            <a:r>
              <a:rPr lang="en-US" altLang="en-US" sz="2000"/>
              <a:t>Durkheim believed that the division of labor was an essential part of society and that it evolved ‘spontaneously’ from human nature. Where else do you see examples of the division of labor, other than in the workplace? Why do you think that the division of labor was crucial to success?</a:t>
            </a:r>
          </a:p>
          <a:p>
            <a:endParaRPr lang="en-US" altLang="en-US" sz="2000"/>
          </a:p>
          <a:p>
            <a:endParaRPr lang="en-US" altLang="en-US" sz="2000"/>
          </a:p>
          <a:p>
            <a:endParaRPr lang="en-US" altLang="en-US" sz="2000"/>
          </a:p>
          <a:p>
            <a:endParaRPr lang="en-US" altLang="en-US" sz="2000"/>
          </a:p>
          <a:p>
            <a:endParaRPr lang="en-US" altLang="en-US" sz="2000"/>
          </a:p>
          <a:p>
            <a:r>
              <a:rPr lang="en-US" altLang="en-US" sz="2000"/>
              <a:t>Presentation by: Jennifer Summe, Stephanie Scholl, and Jess Webb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Life and Influences</a:t>
            </a:r>
          </a:p>
        </p:txBody>
      </p:sp>
      <p:sp>
        <p:nvSpPr>
          <p:cNvPr id="3075" name="Rectangle 3"/>
          <p:cNvSpPr>
            <a:spLocks noGrp="1" noChangeArrowheads="1"/>
          </p:cNvSpPr>
          <p:nvPr>
            <p:ph type="body" sz="half" idx="1"/>
          </p:nvPr>
        </p:nvSpPr>
        <p:spPr>
          <a:xfrm>
            <a:off x="457200" y="1524000"/>
            <a:ext cx="5181600" cy="5105400"/>
          </a:xfrm>
        </p:spPr>
        <p:txBody>
          <a:bodyPr/>
          <a:lstStyle/>
          <a:p>
            <a:r>
              <a:rPr lang="en-US" altLang="en-US" sz="2000"/>
              <a:t>Born April 15, 1858 in France.</a:t>
            </a:r>
          </a:p>
          <a:p>
            <a:r>
              <a:rPr lang="en-US" altLang="en-US" sz="2000"/>
              <a:t>Father, Grandfather, and Great-Grandfather were all rabbis.</a:t>
            </a:r>
          </a:p>
          <a:p>
            <a:r>
              <a:rPr lang="en-US" altLang="en-US" sz="2000"/>
              <a:t>He believed religion could be explained from social rather than divine factors.</a:t>
            </a:r>
          </a:p>
          <a:p>
            <a:r>
              <a:rPr lang="en-US" altLang="en-US" sz="2000"/>
              <a:t>Entered the École Normale Supérieure in 1879.</a:t>
            </a:r>
          </a:p>
          <a:p>
            <a:r>
              <a:rPr lang="en-US" altLang="en-US" sz="2000"/>
              <a:t>Read and studied with classicists with a social scientific outlook while in school.</a:t>
            </a:r>
          </a:p>
          <a:p>
            <a:r>
              <a:rPr lang="en-US" altLang="en-US" sz="2000"/>
              <a:t>The French academic system had no social science curriculum at the time, and he finished second to last in this graduating class in 1882.</a:t>
            </a:r>
          </a:p>
          <a:p>
            <a:r>
              <a:rPr lang="en-US" altLang="en-US" sz="2000"/>
              <a:t>Spent a year studying sociology in Germany.</a:t>
            </a:r>
          </a:p>
        </p:txBody>
      </p:sp>
      <p:pic>
        <p:nvPicPr>
          <p:cNvPr id="3077" name="Picture 5" descr="C:\Documents and Settings\Jennifer\My Documents\My Pictures\Pics for School\Durkheim\durkheim_emil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981200"/>
            <a:ext cx="2565400" cy="381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Life and Influences</a:t>
            </a:r>
          </a:p>
        </p:txBody>
      </p:sp>
      <p:sp>
        <p:nvSpPr>
          <p:cNvPr id="8196" name="Rectangle 4"/>
          <p:cNvSpPr>
            <a:spLocks noGrp="1" noChangeArrowheads="1"/>
          </p:cNvSpPr>
          <p:nvPr>
            <p:ph type="body" sz="half" idx="2"/>
          </p:nvPr>
        </p:nvSpPr>
        <p:spPr>
          <a:xfrm>
            <a:off x="2362200" y="1371600"/>
            <a:ext cx="6248400" cy="4800600"/>
          </a:xfrm>
        </p:spPr>
        <p:txBody>
          <a:bodyPr/>
          <a:lstStyle/>
          <a:p>
            <a:r>
              <a:rPr lang="en-US" altLang="en-US" sz="2000"/>
              <a:t>1887 - went to Bordeaux to teach pedagogy and social science to new teachers. </a:t>
            </a:r>
          </a:p>
          <a:p>
            <a:r>
              <a:rPr lang="en-US" altLang="en-US" sz="2000"/>
              <a:t>Through his new position, he reformed the French school system and introduced social science into its curriculum. </a:t>
            </a:r>
          </a:p>
          <a:p>
            <a:r>
              <a:rPr lang="en-US" altLang="en-US" sz="2000"/>
              <a:t>1893 - published The Division of Labor in Society.</a:t>
            </a:r>
          </a:p>
          <a:p>
            <a:r>
              <a:rPr lang="en-US" altLang="en-US" sz="2000"/>
              <a:t>1895 - published Rules of the Sociological Method, and founded the European Department of Sociologique at the University of Bordeaux.</a:t>
            </a:r>
          </a:p>
          <a:p>
            <a:r>
              <a:rPr lang="en-US" altLang="en-US" sz="2000"/>
              <a:t>1896 - founded the journal L'Année Sociologique.</a:t>
            </a:r>
          </a:p>
        </p:txBody>
      </p:sp>
      <p:pic>
        <p:nvPicPr>
          <p:cNvPr id="8199" name="Picture 7" descr="C:\Documents and Settings\Jennifer\My Documents\My Pictures\Pics for School\Durkheim\L'Année Sociologique.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1066800"/>
            <a:ext cx="1835150" cy="2647950"/>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197" name="Picture 5" descr="C:\Documents and Settings\Jennifer\My Documents\My Pictures\Pics for School\Durkheim\durkheim statu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38" y="3505200"/>
            <a:ext cx="1517650" cy="2359025"/>
          </a:xfrm>
          <a:prstGeom prst="rect">
            <a:avLst/>
          </a:prstGeom>
          <a:noFill/>
          <a:ln w="76200" cmpd="tri">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200" name="Picture 8" descr="C:\Documents and Settings\Jennifer\My Documents\My Pictures\Pics for School\Durkheim\emile_durkheim nameplat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1209675" y="5489575"/>
            <a:ext cx="6791325" cy="113982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C:\Documents and Settings\Jennifer\My Documents\My Pictures\Pics for School\Durkheim\durkheim stam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4876800"/>
            <a:ext cx="1701800" cy="796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Life and Influences</a:t>
            </a:r>
          </a:p>
        </p:txBody>
      </p:sp>
      <p:sp>
        <p:nvSpPr>
          <p:cNvPr id="5123" name="Rectangle 3"/>
          <p:cNvSpPr>
            <a:spLocks noGrp="1" noChangeArrowheads="1"/>
          </p:cNvSpPr>
          <p:nvPr>
            <p:ph type="body" idx="1"/>
          </p:nvPr>
        </p:nvSpPr>
        <p:spPr>
          <a:xfrm>
            <a:off x="457200" y="1371600"/>
            <a:ext cx="4572000" cy="4114800"/>
          </a:xfrm>
        </p:spPr>
        <p:txBody>
          <a:bodyPr/>
          <a:lstStyle/>
          <a:p>
            <a:r>
              <a:rPr lang="en-US" altLang="en-US" sz="2000"/>
              <a:t>1897 - published Suicide</a:t>
            </a:r>
          </a:p>
          <a:p>
            <a:r>
              <a:rPr lang="en-US" altLang="en-US" sz="2000"/>
              <a:t>1902 - awarded a prominent position in Paris as the chair of education at the Sorbonne.</a:t>
            </a:r>
          </a:p>
          <a:p>
            <a:r>
              <a:rPr lang="en-US" altLang="en-US" sz="2000"/>
              <a:t>1912 - published Elementary Forms of the Religious Life, and his position became permanent and he renamed it the chair of education and sociology.</a:t>
            </a:r>
          </a:p>
          <a:p>
            <a:r>
              <a:rPr lang="en-US" altLang="en-US" sz="2000"/>
              <a:t>His son died in World War I, and he never recovered emotionally.</a:t>
            </a:r>
          </a:p>
          <a:p>
            <a:r>
              <a:rPr lang="en-US" altLang="en-US" sz="2000"/>
              <a:t>Suffered a stroke in Paris in 1917, but recovered and resumed work on La Morale.</a:t>
            </a:r>
          </a:p>
          <a:p>
            <a:r>
              <a:rPr lang="en-US" altLang="en-US" sz="2000"/>
              <a:t>Later that year on November 15, he died at age 59 from exhaustion.</a:t>
            </a:r>
          </a:p>
        </p:txBody>
      </p:sp>
      <p:pic>
        <p:nvPicPr>
          <p:cNvPr id="5124" name="Picture 4" descr="C:\Documents and Settings\Jennifer\My Documents\My Pictures\Pics for School\Durkheim\better durkheim gra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676400"/>
            <a:ext cx="3611563" cy="4476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228600"/>
            <a:ext cx="7772400" cy="1143000"/>
          </a:xfrm>
          <a:effectLst>
            <a:outerShdw dist="35921" dir="2700000" algn="ctr" rotWithShape="0">
              <a:schemeClr val="bg2"/>
            </a:outerShdw>
          </a:effectLst>
        </p:spPr>
        <p:txBody>
          <a:bodyPr/>
          <a:lstStyle/>
          <a:p>
            <a:r>
              <a:rPr lang="en-US" altLang="en-US"/>
              <a:t>Contributions and Theories</a:t>
            </a:r>
          </a:p>
        </p:txBody>
      </p:sp>
      <p:sp>
        <p:nvSpPr>
          <p:cNvPr id="4100" name="Rectangle 4"/>
          <p:cNvSpPr>
            <a:spLocks noGrp="1" noChangeArrowheads="1"/>
          </p:cNvSpPr>
          <p:nvPr>
            <p:ph type="body" sz="half" idx="2"/>
          </p:nvPr>
        </p:nvSpPr>
        <p:spPr>
          <a:xfrm>
            <a:off x="3886200" y="1219200"/>
            <a:ext cx="5029200" cy="5334000"/>
          </a:xfrm>
        </p:spPr>
        <p:txBody>
          <a:bodyPr/>
          <a:lstStyle/>
          <a:p>
            <a:r>
              <a:rPr lang="en-US" altLang="en-US" sz="2000"/>
              <a:t>He sought to construct one of the first scientific approaches to social phenomena.</a:t>
            </a:r>
          </a:p>
          <a:p>
            <a:r>
              <a:rPr lang="en-US" altLang="en-US" sz="2000"/>
              <a:t>Said that traditional societies were held together by the fact that everyone was more or less the same. </a:t>
            </a:r>
          </a:p>
          <a:p>
            <a:r>
              <a:rPr lang="en-US" altLang="en-US" sz="2000"/>
              <a:t>Along with Herbert Spencer, he was one of the first to conceptualize the idea of Functionalism:</a:t>
            </a:r>
          </a:p>
          <a:p>
            <a:pPr lvl="1"/>
            <a:r>
              <a:rPr lang="en-US" altLang="en-US" sz="1800"/>
              <a:t>Functionalism views society as a system of interdependent parts whose functions contribute to the stability and survival of the system.</a:t>
            </a:r>
          </a:p>
          <a:p>
            <a:r>
              <a:rPr lang="en-US" altLang="en-US" sz="2000"/>
              <a:t>Thought that society was more than the sum of its parts, and coined the term social facts:</a:t>
            </a:r>
          </a:p>
          <a:p>
            <a:pPr lvl="1"/>
            <a:r>
              <a:rPr lang="en-US" altLang="en-US" sz="1800"/>
              <a:t>Social Facts have an existence all their own, and are not bound to the action of individuals.</a:t>
            </a:r>
          </a:p>
        </p:txBody>
      </p:sp>
      <p:pic>
        <p:nvPicPr>
          <p:cNvPr id="4102" name="Picture 6" descr="C:\Documents and Settings\Jennifer\My Documents\My Pictures\Pics for School\Durkheim\education and societ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270000"/>
            <a:ext cx="2120900" cy="32258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101" name="Picture 5" descr="C:\Documents and Settings\Jennifer\My Documents\My Pictures\Pics for School\Durkheim\book.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124200"/>
            <a:ext cx="1803400" cy="2895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103" name="Picture 7" descr="C:\Documents and Settings\Jennifer\My Documents\My Pictures\Pics for School\Durkheim\le suicid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0" y="2736850"/>
            <a:ext cx="1579563" cy="2368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104" name="Picture 8" descr="C:\Documents and Settings\Jennifer\My Documents\My Pictures\Pics for School\Durkheim\division of labor and societ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4114800"/>
            <a:ext cx="1571625" cy="2438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Contributions and Theories</a:t>
            </a:r>
          </a:p>
        </p:txBody>
      </p:sp>
      <p:sp>
        <p:nvSpPr>
          <p:cNvPr id="6147" name="Rectangle 3"/>
          <p:cNvSpPr>
            <a:spLocks noGrp="1" noChangeArrowheads="1"/>
          </p:cNvSpPr>
          <p:nvPr>
            <p:ph type="body" sz="half" idx="1"/>
          </p:nvPr>
        </p:nvSpPr>
        <p:spPr>
          <a:xfrm>
            <a:off x="838200" y="4648200"/>
            <a:ext cx="4343400" cy="1600200"/>
          </a:xfrm>
        </p:spPr>
        <p:txBody>
          <a:bodyPr/>
          <a:lstStyle/>
          <a:p>
            <a:r>
              <a:rPr lang="en-US" altLang="en-US" sz="2000"/>
              <a:t>He was professionally employed to train teachers, so he used his ability to shape France’s curriculum to spread the instruction of sociology.</a:t>
            </a:r>
          </a:p>
        </p:txBody>
      </p:sp>
      <p:pic>
        <p:nvPicPr>
          <p:cNvPr id="6149" name="Picture 5" descr="C:\Documents and Settings\Jennifer\My Documents\My Pictures\Pics for School\Durkheim\schoolkid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7638" y="4713288"/>
            <a:ext cx="3306762" cy="1916112"/>
          </a:xfrm>
          <a:prstGeom prst="rect">
            <a:avLst/>
          </a:prstGeom>
          <a:noFill/>
          <a:extLst>
            <a:ext uri="{909E8E84-426E-40DD-AFC4-6F175D3DCCD1}">
              <a14:hiddenFill xmlns:a14="http://schemas.microsoft.com/office/drawing/2010/main">
                <a:solidFill>
                  <a:srgbClr val="FFFFFF"/>
                </a:solidFill>
              </a14:hiddenFill>
            </a:ext>
          </a:extLst>
        </p:spPr>
      </p:pic>
      <p:sp>
        <p:nvSpPr>
          <p:cNvPr id="6150" name="Text Box 6"/>
          <p:cNvSpPr txBox="1">
            <a:spLocks noChangeArrowheads="1"/>
          </p:cNvSpPr>
          <p:nvPr/>
        </p:nvSpPr>
        <p:spPr bwMode="auto">
          <a:xfrm>
            <a:off x="381000" y="1447800"/>
            <a:ext cx="8458200" cy="381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tLang="en-US" sz="2000"/>
              <a:t>   </a:t>
            </a:r>
            <a:r>
              <a:rPr lang="en-US" altLang="en-US" sz="2000" b="1"/>
              <a:t>Durkheim on Education:</a:t>
            </a:r>
            <a:endParaRPr lang="en-US" altLang="en-US" sz="2000"/>
          </a:p>
          <a:p>
            <a:pPr lvl="1">
              <a:buFontTx/>
              <a:buChar char="•"/>
            </a:pPr>
            <a:r>
              <a:rPr lang="en-US" altLang="en-US" sz="2000"/>
              <a:t>  Believed that education served many functions:</a:t>
            </a:r>
          </a:p>
          <a:p>
            <a:pPr lvl="1"/>
            <a:r>
              <a:rPr lang="en-US" altLang="en-US" sz="2000"/>
              <a:t>1) To reinforce social solidarity</a:t>
            </a:r>
            <a:endParaRPr lang="en-US" altLang="en-US" sz="1800"/>
          </a:p>
          <a:p>
            <a:pPr lvl="2"/>
            <a:r>
              <a:rPr lang="en-US" altLang="en-US" sz="1800"/>
              <a:t>Pledging allegiance: makes individuals feel part of a group and therefore less likely to break rules.</a:t>
            </a:r>
          </a:p>
          <a:p>
            <a:pPr lvl="1"/>
            <a:r>
              <a:rPr lang="en-US" altLang="en-US" sz="2000"/>
              <a:t>2) To maintain social roles</a:t>
            </a:r>
            <a:endParaRPr lang="en-US" altLang="en-US" sz="1800"/>
          </a:p>
          <a:p>
            <a:pPr lvl="2"/>
            <a:r>
              <a:rPr lang="en-US" altLang="en-US" sz="1800"/>
              <a:t>School is a society in miniature: it has a similar hierarchy, rules, expectations to the “outside world,” and trains people to fulfill roles.</a:t>
            </a:r>
          </a:p>
          <a:p>
            <a:pPr lvl="1"/>
            <a:r>
              <a:rPr lang="en-US" altLang="en-US" sz="2000"/>
              <a:t>3) To maintain division of labor</a:t>
            </a:r>
            <a:endParaRPr lang="en-US" altLang="en-US" sz="1800"/>
          </a:p>
          <a:p>
            <a:pPr lvl="2"/>
            <a:r>
              <a:rPr lang="en-US" altLang="en-US" sz="1800"/>
              <a:t>School sorts students into skill groups, encouraging students to take up employment in fields best suited to their abilities. </a:t>
            </a:r>
            <a:endParaRPr lang="en-US" altLang="en-US" sz="2000"/>
          </a:p>
          <a:p>
            <a:pPr>
              <a:spcBef>
                <a:spcPct val="50000"/>
              </a:spcBef>
            </a:pPr>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3" name="Picture 7" descr="C:\Documents and Settings\Jennifer\My Documents\My Pictures\Pics for School\Durkheim\newer monopoly jail squa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4670425"/>
            <a:ext cx="2209800" cy="1689100"/>
          </a:xfrm>
          <a:prstGeom prst="rect">
            <a:avLst/>
          </a:prstGeom>
          <a:noFill/>
          <a:extLst>
            <a:ext uri="{909E8E84-426E-40DD-AFC4-6F175D3DCCD1}">
              <a14:hiddenFill xmlns:a14="http://schemas.microsoft.com/office/drawing/2010/main">
                <a:solidFill>
                  <a:srgbClr val="FFFFFF"/>
                </a:solidFill>
              </a14:hiddenFill>
            </a:ext>
          </a:extLst>
        </p:spPr>
      </p:pic>
      <p:sp>
        <p:nvSpPr>
          <p:cNvPr id="9218" name="Rectangle 2"/>
          <p:cNvSpPr>
            <a:spLocks noGrp="1" noChangeArrowheads="1"/>
          </p:cNvSpPr>
          <p:nvPr>
            <p:ph type="title"/>
          </p:nvPr>
        </p:nvSpPr>
        <p:spPr>
          <a:xfrm>
            <a:off x="685800" y="304800"/>
            <a:ext cx="7772400" cy="1143000"/>
          </a:xfrm>
          <a:effectLst>
            <a:outerShdw dist="35921" dir="2700000" algn="ctr" rotWithShape="0">
              <a:schemeClr val="bg2"/>
            </a:outerShdw>
          </a:effectLst>
        </p:spPr>
        <p:txBody>
          <a:bodyPr/>
          <a:lstStyle/>
          <a:p>
            <a:r>
              <a:rPr lang="en-US" altLang="en-US"/>
              <a:t>Contributions and Theories</a:t>
            </a:r>
          </a:p>
        </p:txBody>
      </p:sp>
      <p:sp>
        <p:nvSpPr>
          <p:cNvPr id="9220" name="Rectangle 4"/>
          <p:cNvSpPr>
            <a:spLocks noGrp="1" noChangeArrowheads="1"/>
          </p:cNvSpPr>
          <p:nvPr>
            <p:ph type="body" sz="half" idx="2"/>
          </p:nvPr>
        </p:nvSpPr>
        <p:spPr>
          <a:xfrm>
            <a:off x="457200" y="1295400"/>
            <a:ext cx="8305800" cy="2819400"/>
          </a:xfrm>
        </p:spPr>
        <p:txBody>
          <a:bodyPr/>
          <a:lstStyle/>
          <a:p>
            <a:r>
              <a:rPr lang="en-US" altLang="en-US" sz="2000" b="1"/>
              <a:t>Durkheim’s Anomie:</a:t>
            </a:r>
            <a:endParaRPr lang="en-US" altLang="en-US" sz="2000"/>
          </a:p>
          <a:p>
            <a:pPr lvl="1"/>
            <a:r>
              <a:rPr lang="en-US" altLang="en-US" sz="1800"/>
              <a:t>Anomie is the breakdown of social norms regulating behavior. </a:t>
            </a:r>
          </a:p>
          <a:p>
            <a:pPr lvl="1"/>
            <a:r>
              <a:rPr lang="en-US" altLang="en-US" sz="1800"/>
              <a:t>Durkheim and other sociological theorists coined anomie as ‘a reaction against, or retreat from, the social controls of society.’</a:t>
            </a:r>
          </a:p>
          <a:p>
            <a:pPr lvl="1"/>
            <a:r>
              <a:rPr lang="en-US" altLang="en-US" sz="1800"/>
              <a:t>All deviant behavior stems from a state of anomie, including suicide.</a:t>
            </a:r>
            <a:r>
              <a:rPr lang="en-US" altLang="en-US" sz="1800" b="1"/>
              <a:t> </a:t>
            </a:r>
          </a:p>
          <a:p>
            <a:r>
              <a:rPr lang="en-US" altLang="en-US" sz="2000" b="1"/>
              <a:t>Durkheim on Crime:</a:t>
            </a:r>
            <a:endParaRPr lang="en-US" altLang="en-US" sz="2000"/>
          </a:p>
          <a:p>
            <a:pPr lvl="1"/>
            <a:r>
              <a:rPr lang="en-US" altLang="en-US" sz="1800"/>
              <a:t>His views on crime were unconventional at the time.</a:t>
            </a:r>
          </a:p>
          <a:p>
            <a:pPr lvl="1"/>
            <a:r>
              <a:rPr lang="en-US" altLang="en-US" sz="1800"/>
              <a:t>Crime serves as a social function, meaning that it has a purpose in society.</a:t>
            </a:r>
          </a:p>
          <a:p>
            <a:pPr lvl="1"/>
            <a:r>
              <a:rPr lang="en-US" altLang="en-US" sz="1800"/>
              <a:t>He saw crime as being able to release certain social tensions and so have a cleansing or purging effect in society.</a:t>
            </a:r>
          </a:p>
        </p:txBody>
      </p:sp>
      <p:pic>
        <p:nvPicPr>
          <p:cNvPr id="9222" name="Picture 6" descr="C:\Documents and Settings\Jennifer\My Documents\My Pictures\Pics for School\Durkheim\cropped crime image.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4813300"/>
            <a:ext cx="4267200" cy="17399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5" name="Picture 5" descr="C:\Documents and Settings\Jennifer\My Documents\My Pictures\Pics for School\Durkheim\division of labor.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4184650"/>
            <a:ext cx="4419600" cy="2444750"/>
          </a:xfrm>
          <a:prstGeom prst="rect">
            <a:avLst/>
          </a:prstGeom>
          <a:noFill/>
          <a:extLst>
            <a:ext uri="{909E8E84-426E-40DD-AFC4-6F175D3DCCD1}">
              <a14:hiddenFill xmlns:a14="http://schemas.microsoft.com/office/drawing/2010/main">
                <a:solidFill>
                  <a:srgbClr val="FFFFFF"/>
                </a:solidFill>
              </a14:hiddenFill>
            </a:ext>
          </a:extLst>
        </p:spPr>
      </p:pic>
      <p:sp>
        <p:nvSpPr>
          <p:cNvPr id="20482" name="Rectangle 2"/>
          <p:cNvSpPr>
            <a:spLocks noGrp="1" noChangeArrowheads="1"/>
          </p:cNvSpPr>
          <p:nvPr>
            <p:ph type="title"/>
          </p:nvPr>
        </p:nvSpPr>
        <p:spPr>
          <a:xfrm>
            <a:off x="685800" y="228600"/>
            <a:ext cx="7772400" cy="1143000"/>
          </a:xfrm>
          <a:effectLst>
            <a:outerShdw dist="35921" dir="2700000" algn="ctr" rotWithShape="0">
              <a:schemeClr val="bg2"/>
            </a:outerShdw>
          </a:effectLst>
        </p:spPr>
        <p:txBody>
          <a:bodyPr/>
          <a:lstStyle/>
          <a:p>
            <a:r>
              <a:rPr lang="en-US" altLang="en-US"/>
              <a:t>The Division of Labor</a:t>
            </a:r>
          </a:p>
        </p:txBody>
      </p:sp>
      <p:sp>
        <p:nvSpPr>
          <p:cNvPr id="20483" name="Rectangle 3"/>
          <p:cNvSpPr>
            <a:spLocks noGrp="1" noChangeArrowheads="1"/>
          </p:cNvSpPr>
          <p:nvPr>
            <p:ph type="body" sz="half" idx="1"/>
          </p:nvPr>
        </p:nvSpPr>
        <p:spPr>
          <a:xfrm>
            <a:off x="457200" y="1143000"/>
            <a:ext cx="8229600" cy="4114800"/>
          </a:xfrm>
        </p:spPr>
        <p:txBody>
          <a:bodyPr/>
          <a:lstStyle/>
          <a:p>
            <a:r>
              <a:rPr lang="en-US" altLang="en-US" sz="2000"/>
              <a:t>Division of labor examined how social order was maintained in different types of societies.</a:t>
            </a:r>
          </a:p>
          <a:p>
            <a:r>
              <a:rPr lang="en-US" altLang="en-US" sz="2000"/>
              <a:t>Traditional societies were held together by the fact that everyone was more or less the same.  The collective consciousness entirely includes individual consciousness.</a:t>
            </a:r>
          </a:p>
          <a:p>
            <a:r>
              <a:rPr lang="en-US" altLang="en-US" sz="2000"/>
              <a:t>In modern societies, the high complex division of labor resulted in the binding of people together with different specializations in employment.  This created dependencies that tied people to one another since no one person could fill all of the need by themselves.</a:t>
            </a:r>
          </a:p>
        </p:txBody>
      </p:sp>
      <p:sp>
        <p:nvSpPr>
          <p:cNvPr id="20484" name="Rectangle 4"/>
          <p:cNvSpPr>
            <a:spLocks noGrp="1" noChangeArrowheads="1"/>
          </p:cNvSpPr>
          <p:nvPr>
            <p:ph type="body" sz="half" idx="2"/>
          </p:nvPr>
        </p:nvSpPr>
        <p:spPr>
          <a:xfrm>
            <a:off x="457200" y="4038600"/>
            <a:ext cx="4191000" cy="4114800"/>
          </a:xfrm>
        </p:spPr>
        <p:txBody>
          <a:bodyPr/>
          <a:lstStyle/>
          <a:p>
            <a:r>
              <a:rPr lang="en-US" altLang="en-US" sz="2000"/>
              <a:t>Anomie: Increasing division of labor can   lead to rapid change in a society.  This can produce a state of confusion with regards to norms and impersonality in social life.  This leads to a state in which the norms regulating behavior have been broken down.</a:t>
            </a:r>
            <a:endParaRPr lang="en-US" altLang="en-US"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304800"/>
            <a:ext cx="9144000" cy="1143000"/>
          </a:xfrm>
          <a:effectLst>
            <a:outerShdw dist="35921" dir="2700000" algn="ctr" rotWithShape="0">
              <a:schemeClr val="bg2"/>
            </a:outerShdw>
          </a:effectLst>
        </p:spPr>
        <p:txBody>
          <a:bodyPr/>
          <a:lstStyle/>
          <a:p>
            <a:r>
              <a:rPr lang="en-US" altLang="en-US"/>
              <a:t>Elementary Forms of Religious Life</a:t>
            </a:r>
          </a:p>
        </p:txBody>
      </p:sp>
      <p:sp>
        <p:nvSpPr>
          <p:cNvPr id="7171" name="Rectangle 3"/>
          <p:cNvSpPr>
            <a:spLocks noGrp="1" noChangeArrowheads="1"/>
          </p:cNvSpPr>
          <p:nvPr>
            <p:ph type="body" sz="half" idx="1"/>
          </p:nvPr>
        </p:nvSpPr>
        <p:spPr>
          <a:xfrm>
            <a:off x="304800" y="1600200"/>
            <a:ext cx="5562600" cy="4114800"/>
          </a:xfrm>
        </p:spPr>
        <p:txBody>
          <a:bodyPr/>
          <a:lstStyle/>
          <a:p>
            <a:r>
              <a:rPr lang="en-US" altLang="en-US" sz="2000"/>
              <a:t>Thought religion was a form of social cohesion, which holds complex societies together.</a:t>
            </a:r>
          </a:p>
          <a:p>
            <a:r>
              <a:rPr lang="en-US" altLang="en-US" sz="2000"/>
              <a:t>Saw totemism as the original form of religion, because it was the emblem for the social group, the clan. </a:t>
            </a:r>
          </a:p>
          <a:p>
            <a:r>
              <a:rPr lang="en-US" altLang="en-US" sz="2000"/>
              <a:t>Believed that the function of religion was to make people willing to put the interests of others ahead of themselves.</a:t>
            </a:r>
          </a:p>
          <a:p>
            <a:r>
              <a:rPr lang="en-US" altLang="en-US" sz="2000"/>
              <a:t>The model for relationships between people and the supernatural was the relationship between individuals and the community.</a:t>
            </a:r>
          </a:p>
          <a:p>
            <a:pPr lvl="1"/>
            <a:r>
              <a:rPr lang="en-US" altLang="en-US" sz="1800"/>
              <a:t>“God is society, writ large.”</a:t>
            </a:r>
          </a:p>
          <a:p>
            <a:r>
              <a:rPr lang="en-US" altLang="en-US" sz="2000"/>
              <a:t>Saw religion as a mechanism that protected a threatened social order.</a:t>
            </a:r>
          </a:p>
        </p:txBody>
      </p:sp>
      <p:pic>
        <p:nvPicPr>
          <p:cNvPr id="7173" name="Picture 5" descr="C:\Documents and Settings\Jennifer\My Documents\My Pictures\Pics for School\Durkheim\tote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981200"/>
            <a:ext cx="2543175" cy="4038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Office Theme">
  <a:themeElements>
    <a:clrScheme name="">
      <a:dk1>
        <a:srgbClr val="080808"/>
      </a:dk1>
      <a:lt1>
        <a:srgbClr val="FFFFFF"/>
      </a:lt1>
      <a:dk2>
        <a:srgbClr val="000000"/>
      </a:dk2>
      <a:lt2>
        <a:srgbClr val="808080"/>
      </a:lt2>
      <a:accent1>
        <a:srgbClr val="00CC99"/>
      </a:accent1>
      <a:accent2>
        <a:srgbClr val="3333CC"/>
      </a:accent2>
      <a:accent3>
        <a:srgbClr val="FFFFFF"/>
      </a:accent3>
      <a:accent4>
        <a:srgbClr val="060606"/>
      </a:accent4>
      <a:accent5>
        <a:srgbClr val="AAE2CA"/>
      </a:accent5>
      <a:accent6>
        <a:srgbClr val="2D2DB9"/>
      </a:accent6>
      <a:hlink>
        <a:srgbClr val="CCCCFF"/>
      </a:hlink>
      <a:folHlink>
        <a:srgbClr val="B2B2B2"/>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3585</TotalTime>
  <Words>1547</Words>
  <Application>Microsoft Office PowerPoint</Application>
  <PresentationFormat>On-screen Show (4:3)</PresentationFormat>
  <Paragraphs>114</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Émile Durkheim</vt:lpstr>
      <vt:lpstr>Life and Influences</vt:lpstr>
      <vt:lpstr>Life and Influences</vt:lpstr>
      <vt:lpstr>Life and Influences</vt:lpstr>
      <vt:lpstr>Contributions and Theories</vt:lpstr>
      <vt:lpstr>Contributions and Theories</vt:lpstr>
      <vt:lpstr>Contributions and Theories</vt:lpstr>
      <vt:lpstr>The Division of Labor</vt:lpstr>
      <vt:lpstr>Elementary Forms of Religious Life</vt:lpstr>
      <vt:lpstr>Elementary Forms of Religious Life</vt:lpstr>
      <vt:lpstr>Suicide</vt:lpstr>
      <vt:lpstr>Suicide</vt:lpstr>
      <vt:lpstr>Durkheim’s Legacy</vt:lpstr>
      <vt:lpstr>Discussion Questions</vt:lpstr>
      <vt:lpstr>Discussion Questions</vt:lpstr>
      <vt:lpstr>Discussion Questions</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Émile Durkheim</dc:title>
  <dc:creator>Jennifer Summe</dc:creator>
  <cp:lastModifiedBy>Jennifer Summe</cp:lastModifiedBy>
  <cp:revision>27</cp:revision>
  <dcterms:created xsi:type="dcterms:W3CDTF">2007-02-09T19:34:19Z</dcterms:created>
  <dcterms:modified xsi:type="dcterms:W3CDTF">2016-12-04T11:33:44Z</dcterms:modified>
</cp:coreProperties>
</file>