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6"/>
  </p:notesMasterIdLst>
  <p:sldIdLst>
    <p:sldId id="262" r:id="rId2"/>
    <p:sldId id="286" r:id="rId3"/>
    <p:sldId id="287" r:id="rId4"/>
    <p:sldId id="288" r:id="rId5"/>
    <p:sldId id="289" r:id="rId6"/>
    <p:sldId id="291" r:id="rId7"/>
    <p:sldId id="282" r:id="rId8"/>
    <p:sldId id="283" r:id="rId9"/>
    <p:sldId id="303" r:id="rId10"/>
    <p:sldId id="290" r:id="rId11"/>
    <p:sldId id="292" r:id="rId12"/>
    <p:sldId id="302" r:id="rId13"/>
    <p:sldId id="294" r:id="rId14"/>
    <p:sldId id="301" r:id="rId1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ireann Tutty" initials="MT" lastIdx="0" clrIdx="0">
    <p:extLst>
      <p:ext uri="{19B8F6BF-5375-455C-9EA6-DF929625EA0E}">
        <p15:presenceInfo xmlns:p15="http://schemas.microsoft.com/office/powerpoint/2012/main" userId="faa85fd35110e43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C96F5"/>
    <a:srgbClr val="F927EA"/>
    <a:srgbClr val="002F8E"/>
    <a:srgbClr val="6600FF"/>
    <a:srgbClr val="560A48"/>
    <a:srgbClr val="00B0F0"/>
    <a:srgbClr val="3366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1" autoAdjust="0"/>
    <p:restoredTop sz="94728" autoAdjust="0"/>
  </p:normalViewPr>
  <p:slideViewPr>
    <p:cSldViewPr>
      <p:cViewPr varScale="1">
        <p:scale>
          <a:sx n="68" d="100"/>
          <a:sy n="68" d="100"/>
        </p:scale>
        <p:origin x="7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0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3F5C63C-DFC1-4C0F-AF69-560254CE4E1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FE05BE-CBF1-4B38-9DF6-17D9AE5CC694}" type="slidenum">
              <a:rPr lang="en-GB" altLang="en-US"/>
              <a:pPr eaLnBrk="1" hangingPunct="1"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4608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8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52A67B1-4367-4F24-9398-2B277EB925A0}" type="slidenum">
              <a:rPr lang="ga-IE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ga-IE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5C63C-DFC1-4C0F-AF69-560254CE4E1F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3591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B431D74-1AB0-4FA7-8495-770E47855A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8159213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3A91A-AD2D-466C-9956-5DFC8414FA0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873081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2F153D-DBC3-4AFF-A6EA-BAF0648B1F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0558547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BFFD2-4915-41E3-B661-58E22B0433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202676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2316A-C8AE-4155-B472-C3F5FBC59C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65914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24995B-9812-465B-A95F-6376D61377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6400228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64192B-18B5-4DA5-9D74-8FF4A7DEA5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354821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C71037-EE45-4B7B-B3D4-195CC91A01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56348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4FB59C-F42A-4397-8CC5-AFD718F44FD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957553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0C932E-4B60-4C0C-ADAE-07C961B178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888428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54C373-30D6-4273-9249-67F67C0FB5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3143769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438400" y="228600"/>
            <a:ext cx="6400800" cy="586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2735B6-2489-45A9-B2D7-E0F0A2AF57F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1197681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438400" y="1600200"/>
            <a:ext cx="6400800" cy="4495800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F2A022-3CF9-4DD9-8E84-3F2D7456E0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8766309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11267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pic>
          <p:nvPicPr>
            <p:cNvPr id="1033" name="Picture 4" descr="slidemaster_med3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ED3FE93-69EE-42DA-97E1-FA61A84A4B2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0350"/>
            <a:ext cx="9144000" cy="3065463"/>
          </a:xfrm>
        </p:spPr>
        <p:txBody>
          <a:bodyPr/>
          <a:lstStyle/>
          <a:p>
            <a:pPr algn="r" eaLnBrk="1" hangingPunct="1">
              <a:defRPr/>
            </a:pPr>
            <a:r>
              <a:rPr lang="en-IE" sz="4800" b="1" dirty="0" err="1">
                <a:solidFill>
                  <a:srgbClr val="FFFF00"/>
                </a:solidFill>
              </a:rPr>
              <a:t>Sleamhnáin</a:t>
            </a:r>
            <a:r>
              <a:rPr lang="en-IE" sz="4800" b="1" dirty="0">
                <a:solidFill>
                  <a:srgbClr val="FFFF00"/>
                </a:solidFill>
              </a:rPr>
              <a:t> </a:t>
            </a:r>
            <a:r>
              <a:rPr lang="en-IE" sz="4800" b="1" dirty="0" err="1">
                <a:solidFill>
                  <a:srgbClr val="FFFF00"/>
                </a:solidFill>
              </a:rPr>
              <a:t>Ghramadaí</a:t>
            </a:r>
            <a:endParaRPr lang="en-GB" sz="4800" b="1" dirty="0">
              <a:solidFill>
                <a:srgbClr val="FFFF0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3573463"/>
            <a:ext cx="6445250" cy="1439862"/>
          </a:xfrm>
          <a:solidFill>
            <a:srgbClr val="FC96F5">
              <a:alpha val="50000"/>
            </a:srgb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IE" b="1" dirty="0"/>
              <a:t>M. </a:t>
            </a:r>
            <a:r>
              <a:rPr lang="en-IE" b="1" dirty="0" err="1"/>
              <a:t>Ní</a:t>
            </a:r>
            <a:r>
              <a:rPr lang="en-IE" b="1" dirty="0"/>
              <a:t> </a:t>
            </a:r>
            <a:r>
              <a:rPr lang="en-IE" b="1" dirty="0" err="1"/>
              <a:t>Bheaglaoich</a:t>
            </a:r>
            <a:endParaRPr lang="en-IE" b="1" dirty="0"/>
          </a:p>
          <a:p>
            <a:pPr algn="l" eaLnBrk="1" hangingPunct="1">
              <a:defRPr/>
            </a:pPr>
            <a:endParaRPr lang="en-GB" dirty="0"/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470025"/>
          </a:xfrm>
          <a:solidFill>
            <a:schemeClr val="folHlink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IE" sz="5400" b="1">
                <a:solidFill>
                  <a:srgbClr val="7030A0"/>
                </a:solidFill>
              </a:rPr>
              <a:t>An Briathar Saor </a:t>
            </a:r>
            <a:r>
              <a:rPr lang="en-IE" b="1">
                <a:solidFill>
                  <a:srgbClr val="7030A0"/>
                </a:solidFill>
              </a:rPr>
              <a:t>(gan ainmní)</a:t>
            </a:r>
            <a:endParaRPr lang="en-GB" b="1">
              <a:solidFill>
                <a:srgbClr val="7030A0"/>
              </a:solidFill>
            </a:endParaRPr>
          </a:p>
        </p:txBody>
      </p:sp>
      <p:graphicFrame>
        <p:nvGraphicFramePr>
          <p:cNvPr id="6177" name="Group 33"/>
          <p:cNvGraphicFramePr>
            <a:graphicFrameLocks noGrp="1"/>
          </p:cNvGraphicFramePr>
          <p:nvPr/>
        </p:nvGraphicFramePr>
        <p:xfrm>
          <a:off x="0" y="1243013"/>
          <a:ext cx="9144000" cy="5616592"/>
        </p:xfrm>
        <a:graphic>
          <a:graphicData uri="http://schemas.openxmlformats.org/drawingml/2006/table">
            <a:tbl>
              <a:tblPr/>
              <a:tblGrid>
                <a:gridCol w="4611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2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2996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An Chéad Réimniú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1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 Chaite</a:t>
                      </a:r>
                      <a:endParaRPr kumimoji="0" lang="en-GB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 Chaite Saorbhriathar</a:t>
                      </a:r>
                      <a:endParaRPr kumimoji="0" lang="en-GB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9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ún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Seán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an doras.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Dún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adh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an doras.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9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ris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Síle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an fhuinneog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Bris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eadh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an fhuinneog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2996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An Dara Réimniú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927EA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608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 Chaite</a:t>
                      </a:r>
                      <a:endParaRPr kumimoji="0" lang="en-GB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GB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 Chaite Saorbhriathar</a:t>
                      </a:r>
                      <a:endParaRPr kumimoji="0" lang="en-GB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29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eann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aigh Tomás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úlla.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Ceann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aíodh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úlla.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23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eis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igh 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Bríd an rothar.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Deis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íodh</a:t>
                      </a:r>
                      <a:r>
                        <a:rPr kumimoji="0" lang="en-IE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an rothar.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algn="ctr" eaLnBrk="1" hangingPunct="1">
              <a:defRPr/>
            </a:pPr>
            <a:r>
              <a:rPr lang="en-IE" b="1">
                <a:solidFill>
                  <a:srgbClr val="F927EA"/>
                </a:solidFill>
              </a:rPr>
              <a:t>Briathra Neamhrialta</a:t>
            </a:r>
            <a:endParaRPr lang="en-GB" b="1">
              <a:solidFill>
                <a:srgbClr val="F927EA"/>
              </a:solidFill>
            </a:endParaRPr>
          </a:p>
        </p:txBody>
      </p:sp>
      <p:graphicFrame>
        <p:nvGraphicFramePr>
          <p:cNvPr id="46112" name="Group 3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876749"/>
              </p:ext>
            </p:extLst>
          </p:nvPr>
        </p:nvGraphicFramePr>
        <p:xfrm>
          <a:off x="0" y="836613"/>
          <a:ext cx="9144000" cy="5339556"/>
        </p:xfrm>
        <a:graphic>
          <a:graphicData uri="http://schemas.openxmlformats.org/drawingml/2006/table">
            <a:tbl>
              <a:tblPr/>
              <a:tblGrid>
                <a:gridCol w="462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6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</a:t>
                      </a: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Chaite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</a:t>
                      </a: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Chaite</a:t>
                      </a: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Saorbhriathar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4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Dúirt</a:t>
                      </a:r>
                      <a:r>
                        <a:rPr kumimoji="0" lang="en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Seán</a:t>
                      </a:r>
                      <a:r>
                        <a:rPr kumimoji="0" lang="en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go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raibh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an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cluiche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curtha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ar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ceal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Dúradh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go raibh an cluiche curtha ar ceal.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Rug an t-imreoir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ar an liathróid.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Rugadh</a:t>
                      </a:r>
                      <a:r>
                        <a:rPr kumimoji="0" lang="en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ar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an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liathróid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Bhí na daltaí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tuirseach.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Bhíothas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tuirseach.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Chuala Bríd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an scéal.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Chualathas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an scéal.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17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Rinne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Cian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an obair bhaile.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Rinneadh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an obair bhaile.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Fuair mé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gráid mhaithe.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Fuarthas</a:t>
                      </a:r>
                      <a:r>
                        <a:rPr kumimoji="0" lang="en-I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gráid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mhaithe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7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IE" b="1">
                <a:solidFill>
                  <a:srgbClr val="F927EA"/>
                </a:solidFill>
              </a:rPr>
              <a:t>Briathra Neamhrialta</a:t>
            </a:r>
            <a:endParaRPr lang="en-GB" b="1">
              <a:solidFill>
                <a:srgbClr val="F927EA"/>
              </a:solidFill>
            </a:endParaRPr>
          </a:p>
        </p:txBody>
      </p:sp>
      <p:graphicFrame>
        <p:nvGraphicFramePr>
          <p:cNvPr id="47127" name="Group 2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2663594"/>
              </p:ext>
            </p:extLst>
          </p:nvPr>
        </p:nvGraphicFramePr>
        <p:xfrm>
          <a:off x="250825" y="1484313"/>
          <a:ext cx="8642350" cy="4464051"/>
        </p:xfrm>
        <a:graphic>
          <a:graphicData uri="http://schemas.openxmlformats.org/drawingml/2006/table">
            <a:tbl>
              <a:tblPr/>
              <a:tblGrid>
                <a:gridCol w="4443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8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0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 Chaite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 Chaite Saorbhriathar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D’ith</a:t>
                      </a:r>
                      <a:r>
                        <a:rPr kumimoji="0" lang="en-I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Sinéad</a:t>
                      </a:r>
                      <a:r>
                        <a:rPr kumimoji="0" lang="en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an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dinnéar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Itheadh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an dinnéar.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7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Thug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mo dheirfiúr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bronntanas dom.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Tugadh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bronntanas dom.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Tháinig</a:t>
                      </a: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Síle</a:t>
                      </a: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abhaile aréir.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Thángthas</a:t>
                      </a: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abhaile aréir.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43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Chuaigh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na daltaí</a:t>
                      </a:r>
                      <a:r>
                        <a:rPr kumimoji="0" lang="en-I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go dtí an Spáinn.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Chuathas</a:t>
                      </a:r>
                      <a:r>
                        <a:rPr kumimoji="0" lang="en-I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go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dtí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an </a:t>
                      </a:r>
                      <a:r>
                        <a:rPr kumimoji="0" lang="en-I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Spáinn</a:t>
                      </a:r>
                      <a:r>
                        <a:rPr kumimoji="0" lang="en-I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83" name="Group 67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534497669"/>
              </p:ext>
            </p:extLst>
          </p:nvPr>
        </p:nvGraphicFramePr>
        <p:xfrm>
          <a:off x="250825" y="260350"/>
          <a:ext cx="8785225" cy="6275388"/>
        </p:xfrm>
        <a:graphic>
          <a:graphicData uri="http://schemas.openxmlformats.org/drawingml/2006/table">
            <a:tbl>
              <a:tblPr/>
              <a:tblGrid>
                <a:gridCol w="432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1517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6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Before </a:t>
                      </a:r>
                      <a:endParaRPr kumimoji="0" lang="en-GB" altLang="en-US" sz="60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69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Roimh</a:t>
                      </a: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+ </a:t>
                      </a:r>
                      <a:r>
                        <a:rPr kumimoji="0" lang="en-IE" altLang="en-US" sz="3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Ainmfhocal</a:t>
                      </a:r>
                      <a:endParaRPr kumimoji="0" lang="en-IE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(+ </a:t>
                      </a:r>
                      <a:r>
                        <a:rPr kumimoji="0" lang="en-IE" altLang="en-US" sz="3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séimhiú</a:t>
                      </a: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GB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+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Briathar</a:t>
                      </a:r>
                      <a:endParaRPr kumimoji="0" lang="en-IE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(+ </a:t>
                      </a:r>
                      <a:r>
                        <a:rPr kumimoji="0" lang="en-IE" altLang="en-US" sz="3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urú</a:t>
                      </a:r>
                      <a:r>
                        <a:rPr kumimoji="0" lang="en-IE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GB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72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Roimh b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ricfeasta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mb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risim…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Roimh c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úrsa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gc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loisim….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Roimh c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ách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gc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eannaíonn Seán..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Roimh m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aidin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n-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mreoidh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IE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siad</a:t>
                      </a:r>
                      <a:r>
                        <a:rPr kumimoji="0" lang="en-IE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….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88" name="Group 48"/>
          <p:cNvGraphicFramePr>
            <a:graphicFrameLocks noGrp="1"/>
          </p:cNvGraphicFramePr>
          <p:nvPr>
            <p:ph/>
          </p:nvPr>
        </p:nvGraphicFramePr>
        <p:xfrm>
          <a:off x="0" y="188913"/>
          <a:ext cx="9144000" cy="5407051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7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8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660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 Chaite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927EA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 Láithreach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Aimsir Fháistineach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84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Sular </a:t>
                      </a:r>
                      <a:r>
                        <a:rPr kumimoji="0" lang="en-IE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+h</a:t>
                      </a:r>
                      <a:endParaRPr kumimoji="0" lang="en-GB" altLang="en-US" sz="3600" b="1" i="0" u="none" strike="noStrike" cap="none" normalizeH="0" baseline="0">
                        <a:ln>
                          <a:noFill/>
                        </a:ln>
                        <a:solidFill>
                          <a:srgbClr val="F927EA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GB" altLang="en-US" sz="3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 urú</a:t>
                      </a:r>
                      <a:endParaRPr kumimoji="0" lang="en-GB" altLang="en-US" sz="36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GB" altLang="en-US" sz="36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+urú</a:t>
                      </a:r>
                      <a:endParaRPr kumimoji="0" lang="en-GB" altLang="en-US" sz="36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GB" altLang="en-US" sz="36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52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Sular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bh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ris mé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mb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risim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mb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risfidh mé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8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Sular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fh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ág mé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bhf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ágaim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bhf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ágfaidh mé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660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Sular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dh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úisigh mé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nd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úisím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nd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úiseoidh mé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68" name="Text Box 32"/>
          <p:cNvSpPr txBox="1">
            <a:spLocks noChangeArrowheads="1"/>
          </p:cNvSpPr>
          <p:nvPr/>
        </p:nvSpPr>
        <p:spPr bwMode="auto">
          <a:xfrm>
            <a:off x="50038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aphicFrame>
        <p:nvGraphicFramePr>
          <p:cNvPr id="10285" name="Group 45"/>
          <p:cNvGraphicFramePr>
            <a:graphicFrameLocks noGrp="1"/>
          </p:cNvGraphicFramePr>
          <p:nvPr/>
        </p:nvGraphicFramePr>
        <p:xfrm>
          <a:off x="0" y="5589588"/>
          <a:ext cx="9144000" cy="1376362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7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8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763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Sular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eannaigh mé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gc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eannaím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gc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eannóidh mé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2124075" y="404813"/>
            <a:ext cx="72009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>
                <a:solidFill>
                  <a:srgbClr val="FFFF00"/>
                </a:solidFill>
              </a:rPr>
              <a:t>Sula: Eisceachtaí san Aimsir Chaite</a:t>
            </a:r>
            <a:endParaRPr lang="en-GB" altLang="en-US" b="1">
              <a:solidFill>
                <a:srgbClr val="FFFF00"/>
              </a:solidFill>
            </a:endParaRP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2411413" y="1700213"/>
            <a:ext cx="6408737" cy="4295775"/>
          </a:xfrm>
          <a:prstGeom prst="rect">
            <a:avLst/>
          </a:prstGeom>
          <a:noFill/>
          <a:ln w="57150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/>
              <a:t>Bhí - sula raibh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/>
              <a:t>Dúirt - sula ndúirt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/>
              <a:t>Rinne - sula ndearna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/>
              <a:t>Fuair - sula bhfuair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/>
              <a:t>Chuaigh - sula ndeachaigh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en-US" b="1"/>
              <a:t>Chonaic -  sula bhfaca</a:t>
            </a:r>
            <a:endParaRPr lang="en-GB" altLang="en-US" sz="180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11" name="Group 51"/>
          <p:cNvGraphicFramePr>
            <a:graphicFrameLocks noGrp="1"/>
          </p:cNvGraphicFramePr>
          <p:nvPr/>
        </p:nvGraphicFramePr>
        <p:xfrm>
          <a:off x="0" y="0"/>
          <a:ext cx="9144000" cy="7192961"/>
        </p:xfrm>
        <a:graphic>
          <a:graphicData uri="http://schemas.openxmlformats.org/drawingml/2006/table">
            <a:tbl>
              <a:tblPr/>
              <a:tblGrid>
                <a:gridCol w="2119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0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083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Na hAidiachtaí Sealbhacha </a:t>
                      </a: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Cé leis é?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Cóta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Aintín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Fuinneog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Mo (my) 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mo c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óta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m’a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intín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E36C0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m’fh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uinneog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Do (your) 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do c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óta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d’a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intín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E36C0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d’fh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uinneog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(his) 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c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óta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aintín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f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uinneog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(hers)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cóta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aintín 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fuinneog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1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Ár </a:t>
                      </a:r>
                      <a:r>
                        <a:rPr kumimoji="0" lang="ga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C96F5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(our)</a:t>
                      </a:r>
                      <a:r>
                        <a:rPr kumimoji="0" lang="ga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+ urú</a:t>
                      </a:r>
                      <a:endParaRPr kumimoji="0" lang="ga-IE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ár 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gc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ótaí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ár 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n-a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intín 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ár 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bhf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uinneog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00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Bhur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C96F5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(your)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en-IE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+ urú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bhur </a:t>
                      </a:r>
                      <a:endParaRPr kumimoji="0" lang="en-IE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gc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ótaí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bhur </a:t>
                      </a:r>
                      <a:endParaRPr kumimoji="0" lang="en-IE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n-a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intín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bhur 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bhf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uinneog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6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C96F5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(their)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en-IE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+ urú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gc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ótaí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n-a</a:t>
                      </a:r>
                      <a:r>
                        <a:rPr kumimoji="0" lang="ga-I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intín</a:t>
                      </a:r>
                      <a:endParaRPr kumimoji="0" lang="ga-I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ga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ga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927EA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bhf</a:t>
                      </a:r>
                      <a:r>
                        <a:rPr kumimoji="0" lang="ga-I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uinneog</a:t>
                      </a:r>
                      <a:endParaRPr kumimoji="0" lang="ga-IE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634" marR="566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60A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/>
          <a:lstStyle/>
          <a:p>
            <a:r>
              <a:rPr lang="en-IE" b="1" dirty="0"/>
              <a:t>An- (very)                </a:t>
            </a:r>
            <a:r>
              <a:rPr lang="en-IE" b="1" dirty="0" err="1"/>
              <a:t>Ró</a:t>
            </a:r>
            <a:r>
              <a:rPr lang="en-IE" b="1" dirty="0"/>
              <a:t> (too)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304808"/>
              </p:ext>
            </p:extLst>
          </p:nvPr>
        </p:nvGraphicFramePr>
        <p:xfrm>
          <a:off x="457200" y="1600200"/>
          <a:ext cx="822960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r>
                        <a:rPr lang="en-IE" sz="3200" dirty="0">
                          <a:solidFill>
                            <a:srgbClr val="FFC000"/>
                          </a:solidFill>
                        </a:rPr>
                        <a:t>An-</a:t>
                      </a:r>
                      <a:r>
                        <a:rPr lang="en-IE" sz="3200" dirty="0" err="1">
                          <a:solidFill>
                            <a:srgbClr val="FFC000"/>
                          </a:solidFill>
                        </a:rPr>
                        <a:t>bhlasta</a:t>
                      </a:r>
                      <a:endParaRPr lang="en-IE" sz="32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3200" dirty="0" err="1">
                          <a:solidFill>
                            <a:srgbClr val="FFC000"/>
                          </a:solidFill>
                        </a:rPr>
                        <a:t>Róbhlasta</a:t>
                      </a:r>
                      <a:endParaRPr lang="en-IE" sz="32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en-IE" sz="3200" dirty="0">
                          <a:solidFill>
                            <a:srgbClr val="FFC000"/>
                          </a:solidFill>
                        </a:rPr>
                        <a:t>An-</a:t>
                      </a:r>
                      <a:r>
                        <a:rPr lang="en-IE" sz="3200" dirty="0" err="1">
                          <a:solidFill>
                            <a:srgbClr val="FFC000"/>
                          </a:solidFill>
                        </a:rPr>
                        <a:t>chostasach</a:t>
                      </a:r>
                      <a:endParaRPr lang="en-IE" sz="32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3200" dirty="0" err="1">
                          <a:solidFill>
                            <a:srgbClr val="FFC000"/>
                          </a:solidFill>
                        </a:rPr>
                        <a:t>Róchostasach</a:t>
                      </a:r>
                      <a:endParaRPr lang="en-IE" sz="32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en-IE" sz="3200" dirty="0">
                          <a:solidFill>
                            <a:srgbClr val="FFC000"/>
                          </a:solidFill>
                        </a:rPr>
                        <a:t>An-</a:t>
                      </a:r>
                      <a:r>
                        <a:rPr lang="en-IE" sz="3200" dirty="0" err="1">
                          <a:solidFill>
                            <a:srgbClr val="FFC000"/>
                          </a:solidFill>
                        </a:rPr>
                        <a:t>mhaith</a:t>
                      </a:r>
                      <a:endParaRPr lang="en-IE" sz="32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3200" dirty="0" err="1">
                          <a:solidFill>
                            <a:srgbClr val="FFC000"/>
                          </a:solidFill>
                        </a:rPr>
                        <a:t>Rómhaith</a:t>
                      </a:r>
                      <a:endParaRPr lang="en-IE" sz="32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9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3200" dirty="0">
                          <a:solidFill>
                            <a:srgbClr val="F927EA"/>
                          </a:solidFill>
                        </a:rPr>
                        <a:t>Na DNTLS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3200" dirty="0">
                          <a:solidFill>
                            <a:srgbClr val="F927EA"/>
                          </a:solidFill>
                        </a:rPr>
                        <a:t>An-</a:t>
                      </a:r>
                      <a:r>
                        <a:rPr lang="en-IE" sz="3200" dirty="0" err="1">
                          <a:solidFill>
                            <a:srgbClr val="F927EA"/>
                          </a:solidFill>
                        </a:rPr>
                        <a:t>te</a:t>
                      </a:r>
                      <a:endParaRPr lang="en-IE" sz="3200" dirty="0">
                        <a:solidFill>
                          <a:srgbClr val="F927EA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3200" dirty="0">
                          <a:solidFill>
                            <a:srgbClr val="F927EA"/>
                          </a:solidFill>
                        </a:rPr>
                        <a:t>An-</a:t>
                      </a:r>
                      <a:r>
                        <a:rPr lang="en-IE" sz="3200" dirty="0" err="1">
                          <a:solidFill>
                            <a:srgbClr val="F927EA"/>
                          </a:solidFill>
                        </a:rPr>
                        <a:t>sásta</a:t>
                      </a:r>
                      <a:endParaRPr lang="en-IE" sz="3200" dirty="0">
                        <a:solidFill>
                          <a:srgbClr val="F927EA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3200" dirty="0">
                          <a:solidFill>
                            <a:srgbClr val="F927EA"/>
                          </a:solidFill>
                        </a:rPr>
                        <a:t>An-</a:t>
                      </a:r>
                      <a:r>
                        <a:rPr lang="en-IE" sz="3200" dirty="0" err="1">
                          <a:solidFill>
                            <a:srgbClr val="F927EA"/>
                          </a:solidFill>
                        </a:rPr>
                        <a:t>daor</a:t>
                      </a:r>
                      <a:endParaRPr lang="en-IE" sz="3200" dirty="0">
                        <a:solidFill>
                          <a:srgbClr val="F927EA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3200" dirty="0">
                          <a:solidFill>
                            <a:srgbClr val="F927EA"/>
                          </a:solidFill>
                        </a:rPr>
                        <a:t>An-</a:t>
                      </a:r>
                      <a:r>
                        <a:rPr lang="en-IE" sz="3200" dirty="0" err="1">
                          <a:solidFill>
                            <a:srgbClr val="F927EA"/>
                          </a:solidFill>
                        </a:rPr>
                        <a:t>láidir</a:t>
                      </a:r>
                      <a:endParaRPr lang="en-IE" sz="3200" dirty="0">
                        <a:solidFill>
                          <a:srgbClr val="F927EA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3200" dirty="0"/>
                    </a:p>
                    <a:p>
                      <a:r>
                        <a:rPr lang="en-IE" sz="32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Róthe</a:t>
                      </a:r>
                      <a:endParaRPr lang="en-IE" sz="3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en-IE" sz="32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Róshásta</a:t>
                      </a:r>
                      <a:endParaRPr lang="en-IE" sz="3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en-IE" sz="32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Ródhaor</a:t>
                      </a:r>
                      <a:endParaRPr lang="en-IE" sz="3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en-IE" sz="32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Róláidir</a:t>
                      </a:r>
                      <a:endParaRPr lang="en-IE" sz="3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en-IE" sz="3200" dirty="0">
                          <a:highlight>
                            <a:srgbClr val="FC96F5"/>
                          </a:highlight>
                        </a:rPr>
                        <a:t>An-</a:t>
                      </a:r>
                      <a:r>
                        <a:rPr lang="en-IE" sz="3200" dirty="0" err="1">
                          <a:highlight>
                            <a:srgbClr val="FC96F5"/>
                          </a:highlight>
                        </a:rPr>
                        <a:t>éasca</a:t>
                      </a:r>
                      <a:endParaRPr lang="en-IE" sz="3200" dirty="0">
                        <a:highlight>
                          <a:srgbClr val="FC96F5"/>
                        </a:highlight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3200" dirty="0" err="1">
                          <a:highlight>
                            <a:srgbClr val="FC96F5"/>
                          </a:highlight>
                        </a:rPr>
                        <a:t>Ró-éasca</a:t>
                      </a:r>
                      <a:r>
                        <a:rPr lang="en-IE" sz="3200" dirty="0">
                          <a:highlight>
                            <a:srgbClr val="FC96F5"/>
                          </a:highlight>
                        </a:rPr>
                        <a:t> </a:t>
                      </a:r>
                      <a:r>
                        <a:rPr lang="en-IE" sz="3200" dirty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(</a:t>
                      </a:r>
                      <a:r>
                        <a:rPr lang="en-IE" sz="3200" dirty="0" err="1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fleiscín</a:t>
                      </a:r>
                      <a:r>
                        <a:rPr lang="en-IE" sz="3200" dirty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 </a:t>
                      </a:r>
                      <a:r>
                        <a:rPr lang="en-IE" sz="3200" dirty="0" err="1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roimh</a:t>
                      </a:r>
                      <a:r>
                        <a:rPr lang="en-IE" sz="3200" dirty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 </a:t>
                      </a:r>
                      <a:r>
                        <a:rPr lang="en-IE" sz="3200" dirty="0" err="1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ghuta</a:t>
                      </a:r>
                      <a:r>
                        <a:rPr lang="en-IE" sz="3200" dirty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)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604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49" name="Group 17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896801015"/>
              </p:ext>
            </p:extLst>
          </p:nvPr>
        </p:nvGraphicFramePr>
        <p:xfrm>
          <a:off x="0" y="0"/>
          <a:ext cx="9144000" cy="7381898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2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Inné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C96F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Inniu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rgbClr val="FC96F5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Amárach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2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 tseachtain </a:t>
                      </a: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seo caite</a:t>
                      </a: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 tseachtain </a:t>
                      </a: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C96F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seo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rgbClr val="FC96F5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 tseachtain </a:t>
                      </a: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seo chugainn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06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 mhí </a:t>
                      </a: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seo caite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 </a:t>
                      </a:r>
                      <a:r>
                        <a:rPr kumimoji="0" lang="en-GB" sz="4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mhí</a:t>
                      </a:r>
                      <a:r>
                        <a:rPr kumimoji="0" lang="en-GB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C96F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seo</a:t>
                      </a:r>
                      <a:endParaRPr kumimoji="0" lang="en-GB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FC96F5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 mhí </a:t>
                      </a: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seo chugainn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913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 bhliain </a:t>
                      </a: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seo caite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Anuraidh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 bhliain </a:t>
                      </a: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C96F5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mbliana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 bhliain </a:t>
                      </a:r>
                      <a:r>
                        <a:rPr kumimoji="0" lang="en-GB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seo chugainn</a:t>
                      </a:r>
                      <a:endParaRPr kumimoji="0" lang="en-GB" sz="4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9145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31013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41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Uatha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Iolra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34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Cúpla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Gach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Is iomaí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Go leor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A lán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 iomarca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Tá cúpla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cara maith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agam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Tá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go leor cairde maithe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 agam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Tá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cúpla duine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ina gcónaí i mo theach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Tá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a lán daoine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ina gcónaí i mo theach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2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Tá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cúpla fadhb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 againn sa tír seo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Tá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 iomarca fadhbanna </a:t>
                      </a:r>
                      <a:r>
                        <a:rPr kumimoji="0" lang="en-IE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F2E"/>
                          </a:solidFill>
                          <a:effectLst/>
                          <a:latin typeface="Arial" charset="0"/>
                          <a:cs typeface="Arial" charset="0"/>
                        </a:rPr>
                        <a:t>sa tír seo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4704"/>
            <a:ext cx="9036496" cy="5082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IE" sz="36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IE" sz="3600" b="1" u="sng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Tuiseal</a:t>
            </a:r>
            <a:r>
              <a:rPr lang="en-IE" sz="36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3600" b="1" u="sng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Gairmeach</a:t>
            </a:r>
            <a:r>
              <a:rPr lang="en-IE" sz="36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IE" sz="3600" b="1" u="sng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úsáidtear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tuiseal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gairmeach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agus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tú</a:t>
            </a:r>
            <a:endParaRPr lang="en-I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glaoch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dhuine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endParaRPr lang="en-I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scríobh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chuig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duine</a:t>
            </a:r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I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Ainm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Fir: </a:t>
            </a:r>
            <a:r>
              <a:rPr lang="en-IE" sz="2400" b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séimhiú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agus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400" b="1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caolú</a:t>
            </a:r>
            <a:r>
              <a:rPr lang="en-IE" sz="24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Ainm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Mná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E" sz="2400" b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séimhiú</a:t>
            </a:r>
            <a:endParaRPr lang="en-I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Seán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IE" sz="2400" b="1" i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eá</a:t>
            </a:r>
            <a:r>
              <a:rPr lang="en-IE" sz="2400" b="1" i="1" dirty="0" err="1">
                <a:solidFill>
                  <a:srgbClr val="002F8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Máire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E" sz="2400" b="1" i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áire</a:t>
            </a:r>
            <a:endParaRPr lang="en-I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Mícheál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E" sz="2400" b="1" i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en-IE" sz="2400" b="1" i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Mairéad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E" sz="2400" b="1" i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airéad</a:t>
            </a:r>
            <a:endParaRPr lang="en-I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Máirtín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E" sz="2400" b="1" i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áirt</a:t>
            </a:r>
            <a:r>
              <a:rPr lang="en-IE" sz="24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Muireann	A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E" sz="2400" b="1" i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uireann</a:t>
            </a:r>
            <a:endParaRPr lang="en-I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Dónall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IE" sz="2400" b="1" i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ón</a:t>
            </a:r>
            <a:r>
              <a:rPr lang="en-IE" sz="24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IE" sz="2400" b="1" i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Bríd</a:t>
            </a:r>
            <a:r>
              <a:rPr lang="en-I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I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IE" sz="2400" b="1" i="1" dirty="0" err="1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E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ríd</a:t>
            </a:r>
            <a:endParaRPr lang="en-I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967380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IMG_14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mnibheaglaoich\AppData\Local\Microsoft\Windows\Temporary Internet Files\Content.IE5\YZRZPEG7\IMG_14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8" b="3610"/>
          <a:stretch/>
        </p:blipFill>
        <p:spPr bwMode="auto">
          <a:xfrm>
            <a:off x="287756" y="1040080"/>
            <a:ext cx="8689975" cy="5371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19576" y="85973"/>
            <a:ext cx="2758155" cy="923330"/>
          </a:xfrm>
          <a:prstGeom prst="rect">
            <a:avLst/>
          </a:prstGeom>
          <a:solidFill>
            <a:srgbClr val="002F8E"/>
          </a:solidFill>
        </p:spPr>
        <p:txBody>
          <a:bodyPr wrap="square" rtlCol="0">
            <a:spAutoFit/>
          </a:bodyPr>
          <a:lstStyle/>
          <a:p>
            <a:r>
              <a:rPr lang="en-IE" dirty="0" err="1"/>
              <a:t>Má</a:t>
            </a:r>
            <a:r>
              <a:rPr lang="en-IE" dirty="0"/>
              <a:t> </a:t>
            </a:r>
            <a:r>
              <a:rPr lang="en-IE" dirty="0" err="1"/>
              <a:t>tá</a:t>
            </a:r>
            <a:r>
              <a:rPr lang="en-IE" dirty="0"/>
              <a:t> </a:t>
            </a:r>
            <a:r>
              <a:rPr lang="en-IE" dirty="0" err="1"/>
              <a:t>séimhiú</a:t>
            </a:r>
            <a:r>
              <a:rPr lang="en-IE" dirty="0"/>
              <a:t> san </a:t>
            </a:r>
            <a:r>
              <a:rPr lang="en-IE" dirty="0" err="1"/>
              <a:t>ainmneach</a:t>
            </a:r>
            <a:r>
              <a:rPr lang="en-IE" dirty="0"/>
              <a:t>, </a:t>
            </a:r>
            <a:r>
              <a:rPr lang="en-IE" dirty="0" err="1"/>
              <a:t>ní</a:t>
            </a:r>
            <a:r>
              <a:rPr lang="en-IE" dirty="0"/>
              <a:t> </a:t>
            </a:r>
            <a:r>
              <a:rPr lang="en-IE" dirty="0" err="1"/>
              <a:t>bheidh</a:t>
            </a:r>
            <a:r>
              <a:rPr lang="en-IE" dirty="0"/>
              <a:t> </a:t>
            </a:r>
            <a:r>
              <a:rPr lang="en-IE" dirty="0" err="1"/>
              <a:t>séimhiú</a:t>
            </a:r>
            <a:r>
              <a:rPr lang="en-IE" dirty="0"/>
              <a:t> </a:t>
            </a:r>
            <a:r>
              <a:rPr lang="en-IE" dirty="0" err="1"/>
              <a:t>sa</a:t>
            </a:r>
            <a:r>
              <a:rPr lang="en-IE" dirty="0"/>
              <a:t> </a:t>
            </a:r>
            <a:r>
              <a:rPr lang="en-IE" dirty="0" err="1"/>
              <a:t>ghinideach</a:t>
            </a:r>
            <a:r>
              <a:rPr lang="en-IE" dirty="0"/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8535" y="70584"/>
            <a:ext cx="2952328" cy="954107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800" dirty="0"/>
              <a:t>An </a:t>
            </a:r>
            <a:r>
              <a:rPr lang="en-IE" sz="2800" dirty="0" err="1"/>
              <a:t>Tuiseal</a:t>
            </a:r>
            <a:r>
              <a:rPr lang="en-IE" sz="2800" dirty="0"/>
              <a:t> </a:t>
            </a:r>
            <a:r>
              <a:rPr lang="en-IE" sz="2800" dirty="0" err="1"/>
              <a:t>Ainmneach</a:t>
            </a:r>
            <a:endParaRPr lang="en-IE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75856" y="55195"/>
            <a:ext cx="2952328" cy="9541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800" dirty="0"/>
              <a:t>An </a:t>
            </a:r>
            <a:r>
              <a:rPr lang="en-IE" sz="2800" dirty="0" err="1"/>
              <a:t>Tuiseal</a:t>
            </a:r>
            <a:r>
              <a:rPr lang="en-IE" sz="2800" dirty="0"/>
              <a:t> </a:t>
            </a:r>
            <a:r>
              <a:rPr lang="en-IE" sz="2800" dirty="0" err="1"/>
              <a:t>Ginideach</a:t>
            </a:r>
            <a:endParaRPr lang="en-IE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191683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err="1">
                <a:highlight>
                  <a:srgbClr val="FF0000"/>
                </a:highlight>
              </a:rPr>
              <a:t>teideal</a:t>
            </a:r>
            <a:endParaRPr lang="en-IE" dirty="0">
              <a:highlight>
                <a:srgbClr val="FF0000"/>
              </a:highlight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Proposal">
  <a:themeElements>
    <a:clrScheme name="Proposal 5">
      <a:dk1>
        <a:srgbClr val="002F2E"/>
      </a:dk1>
      <a:lt1>
        <a:srgbClr val="FFFFFF"/>
      </a:lt1>
      <a:dk2>
        <a:srgbClr val="008080"/>
      </a:dk2>
      <a:lt2>
        <a:srgbClr val="FFFFCC"/>
      </a:lt2>
      <a:accent1>
        <a:srgbClr val="0E6A52"/>
      </a:accent1>
      <a:accent2>
        <a:srgbClr val="3553A7"/>
      </a:accent2>
      <a:accent3>
        <a:srgbClr val="AAC0C0"/>
      </a:accent3>
      <a:accent4>
        <a:srgbClr val="DADADA"/>
      </a:accent4>
      <a:accent5>
        <a:srgbClr val="AAB9B3"/>
      </a:accent5>
      <a:accent6>
        <a:srgbClr val="2F4A97"/>
      </a:accent6>
      <a:hlink>
        <a:srgbClr val="1ACE9F"/>
      </a:hlink>
      <a:folHlink>
        <a:srgbClr val="B5B5FF"/>
      </a:folHlink>
    </a:clrScheme>
    <a:fontScheme name="Proposa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posal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888</TotalTime>
  <Words>548</Words>
  <Application>Microsoft Office PowerPoint</Application>
  <PresentationFormat>On-screen Show (4:3)</PresentationFormat>
  <Paragraphs>185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Wingdings</vt:lpstr>
      <vt:lpstr>Calibri</vt:lpstr>
      <vt:lpstr>Times New Roman</vt:lpstr>
      <vt:lpstr>Copperplate Gothic Bold</vt:lpstr>
      <vt:lpstr>Tunga</vt:lpstr>
      <vt:lpstr>Comic Sans MS</vt:lpstr>
      <vt:lpstr>Proposal</vt:lpstr>
      <vt:lpstr>Sleamhnáin Ghramadaí</vt:lpstr>
      <vt:lpstr>An Briathar Saor (gan ainmní)</vt:lpstr>
      <vt:lpstr>Briathra Neamhrialta</vt:lpstr>
      <vt:lpstr>Briathra Neamhrialta</vt:lpstr>
      <vt:lpstr>PowerPoint Presentation</vt:lpstr>
      <vt:lpstr>PowerPoint Presentation</vt:lpstr>
      <vt:lpstr>PowerPoint Presentation</vt:lpstr>
      <vt:lpstr>PowerPoint Presentation</vt:lpstr>
      <vt:lpstr>An- (very)                Ró (too)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Muireann Tutty</cp:lastModifiedBy>
  <cp:revision>19</cp:revision>
  <dcterms:created xsi:type="dcterms:W3CDTF">2014-11-05T22:41:24Z</dcterms:created>
  <dcterms:modified xsi:type="dcterms:W3CDTF">2016-12-27T15:38:35Z</dcterms:modified>
</cp:coreProperties>
</file>