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65" r:id="rId3"/>
    <p:sldId id="274" r:id="rId4"/>
    <p:sldId id="257" r:id="rId5"/>
    <p:sldId id="266" r:id="rId6"/>
    <p:sldId id="267" r:id="rId7"/>
    <p:sldId id="268" r:id="rId8"/>
    <p:sldId id="275" r:id="rId9"/>
    <p:sldId id="269" r:id="rId10"/>
    <p:sldId id="263" r:id="rId11"/>
    <p:sldId id="270" r:id="rId12"/>
    <p:sldId id="277" r:id="rId13"/>
    <p:sldId id="278" r:id="rId14"/>
    <p:sldId id="279" r:id="rId15"/>
    <p:sldId id="280" r:id="rId16"/>
    <p:sldId id="281" r:id="rId17"/>
    <p:sldId id="282" r:id="rId18"/>
    <p:sldId id="283" r:id="rId19"/>
    <p:sldId id="271" r:id="rId20"/>
    <p:sldId id="264" r:id="rId21"/>
    <p:sldId id="273" r:id="rId22"/>
    <p:sldId id="276" r:id="rId23"/>
    <p:sldId id="272" r:id="rId24"/>
    <p:sldId id="28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84148" autoAdjust="0"/>
  </p:normalViewPr>
  <p:slideViewPr>
    <p:cSldViewPr snapToGrid="0">
      <p:cViewPr varScale="1">
        <p:scale>
          <a:sx n="79" d="100"/>
          <a:sy n="79" d="100"/>
        </p:scale>
        <p:origin x="5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3911AB-F6E5-45B3-9041-7A477518269A}" type="datetimeFigureOut">
              <a:rPr lang="en-IE" smtClean="0"/>
              <a:t>08/01/2019</a:t>
            </a:fld>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12AC6E0-1D04-403E-B040-6ECC73D080C9}" type="slidenum">
              <a:rPr lang="en-IE" smtClean="0"/>
              <a:t>‹#›</a:t>
            </a:fld>
            <a:endParaRPr lang="en-IE"/>
          </a:p>
        </p:txBody>
      </p:sp>
    </p:spTree>
    <p:extLst>
      <p:ext uri="{BB962C8B-B14F-4D97-AF65-F5344CB8AC3E}">
        <p14:creationId xmlns:p14="http://schemas.microsoft.com/office/powerpoint/2010/main" val="292903094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29010F-4B68-4319-ACFB-1B4AB4BBD939}" type="datetimeFigureOut">
              <a:rPr lang="en-IE" smtClean="0"/>
              <a:t>08/01/2019</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AC6A3-C60E-4006-98FA-71CB2DECAD10}" type="slidenum">
              <a:rPr lang="en-IE" smtClean="0"/>
              <a:t>‹#›</a:t>
            </a:fld>
            <a:endParaRPr lang="en-IE"/>
          </a:p>
        </p:txBody>
      </p:sp>
    </p:spTree>
    <p:extLst>
      <p:ext uri="{BB962C8B-B14F-4D97-AF65-F5344CB8AC3E}">
        <p14:creationId xmlns:p14="http://schemas.microsoft.com/office/powerpoint/2010/main" val="128929524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smtClean="0">
                <a:solidFill>
                  <a:schemeClr val="tx1"/>
                </a:solidFill>
                <a:effectLst/>
                <a:latin typeface="+mn-lt"/>
                <a:ea typeface="+mn-ea"/>
                <a:cs typeface="+mn-cs"/>
              </a:rPr>
              <a:t>"RBS 6 Nations Fixtures Announced For 2014 &amp; 2015 Championships". </a:t>
            </a:r>
            <a:r>
              <a:rPr lang="en-IE" sz="1200" b="0" i="1" kern="1200" dirty="0" smtClean="0">
                <a:solidFill>
                  <a:schemeClr val="tx1"/>
                </a:solidFill>
                <a:effectLst/>
                <a:latin typeface="+mn-lt"/>
                <a:ea typeface="+mn-ea"/>
                <a:cs typeface="+mn-cs"/>
              </a:rPr>
              <a:t>rbs6nations.com</a:t>
            </a:r>
            <a:r>
              <a:rPr lang="en-IE" sz="1200" b="0" i="0" kern="1200" dirty="0" smtClean="0">
                <a:solidFill>
                  <a:schemeClr val="tx1"/>
                </a:solidFill>
                <a:effectLst/>
                <a:latin typeface="+mn-lt"/>
                <a:ea typeface="+mn-ea"/>
                <a:cs typeface="+mn-cs"/>
              </a:rPr>
              <a:t>. </a:t>
            </a:r>
            <a:r>
              <a:rPr lang="en-IE" sz="1200" b="0" i="0" kern="1200" dirty="0" err="1" smtClean="0">
                <a:solidFill>
                  <a:schemeClr val="tx1"/>
                </a:solidFill>
                <a:effectLst/>
                <a:latin typeface="+mn-lt"/>
                <a:ea typeface="+mn-ea"/>
                <a:cs typeface="+mn-cs"/>
              </a:rPr>
              <a:t>N.p</a:t>
            </a:r>
            <a:r>
              <a:rPr lang="en-IE" sz="1200" b="0" i="0" kern="1200" dirty="0" smtClean="0">
                <a:solidFill>
                  <a:schemeClr val="tx1"/>
                </a:solidFill>
                <a:effectLst/>
                <a:latin typeface="+mn-lt"/>
                <a:ea typeface="+mn-ea"/>
                <a:cs typeface="+mn-cs"/>
              </a:rPr>
              <a:t>., 2017. Web. 25 Jan. 2017.</a:t>
            </a:r>
            <a:endParaRPr lang="en-IE" dirty="0"/>
          </a:p>
        </p:txBody>
      </p:sp>
    </p:spTree>
    <p:extLst>
      <p:ext uri="{BB962C8B-B14F-4D97-AF65-F5344CB8AC3E}">
        <p14:creationId xmlns:p14="http://schemas.microsoft.com/office/powerpoint/2010/main" val="1138114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59330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English</a:t>
            </a:r>
            <a:r>
              <a:rPr lang="en-IE" baseline="0" dirty="0" smtClean="0"/>
              <a:t> – Oral Language – Ask the class to discuss with the class or in groups/pairs what they know about the RBS 6 Nations and what they would like to fins out about the RBS 6 Nations.</a:t>
            </a:r>
            <a:endParaRPr lang="en-IE" dirty="0" smtClean="0"/>
          </a:p>
        </p:txBody>
      </p:sp>
    </p:spTree>
    <p:extLst>
      <p:ext uri="{BB962C8B-B14F-4D97-AF65-F5344CB8AC3E}">
        <p14:creationId xmlns:p14="http://schemas.microsoft.com/office/powerpoint/2010/main" val="1659977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Ireland’s Rugby</a:t>
            </a:r>
            <a:r>
              <a:rPr lang="en-IE" baseline="0" dirty="0" smtClean="0"/>
              <a:t> Team – 1887</a:t>
            </a:r>
          </a:p>
          <a:p>
            <a:endParaRPr lang="en-IE" baseline="0" dirty="0" smtClean="0"/>
          </a:p>
          <a:p>
            <a:r>
              <a:rPr lang="en-IE" sz="1200" b="0" i="0" kern="1200" dirty="0" smtClean="0">
                <a:solidFill>
                  <a:schemeClr val="tx1"/>
                </a:solidFill>
                <a:effectLst/>
                <a:latin typeface="+mn-lt"/>
                <a:ea typeface="+mn-ea"/>
                <a:cs typeface="+mn-cs"/>
              </a:rPr>
              <a:t>"File:Ireland Rugby 1887.Jpg - Wikimedia Commons". </a:t>
            </a:r>
            <a:r>
              <a:rPr lang="en-IE" sz="1200" b="0" i="1" kern="1200" dirty="0" smtClean="0">
                <a:solidFill>
                  <a:schemeClr val="tx1"/>
                </a:solidFill>
                <a:effectLst/>
                <a:latin typeface="+mn-lt"/>
                <a:ea typeface="+mn-ea"/>
                <a:cs typeface="+mn-cs"/>
              </a:rPr>
              <a:t>Commons.wikimedia.org</a:t>
            </a:r>
            <a:r>
              <a:rPr lang="en-IE" sz="1200" b="0" i="0" kern="1200" dirty="0" smtClean="0">
                <a:solidFill>
                  <a:schemeClr val="tx1"/>
                </a:solidFill>
                <a:effectLst/>
                <a:latin typeface="+mn-lt"/>
                <a:ea typeface="+mn-ea"/>
                <a:cs typeface="+mn-cs"/>
              </a:rPr>
              <a:t>. </a:t>
            </a:r>
            <a:r>
              <a:rPr lang="en-IE" sz="1200" b="0" i="0" kern="1200" dirty="0" err="1" smtClean="0">
                <a:solidFill>
                  <a:schemeClr val="tx1"/>
                </a:solidFill>
                <a:effectLst/>
                <a:latin typeface="+mn-lt"/>
                <a:ea typeface="+mn-ea"/>
                <a:cs typeface="+mn-cs"/>
              </a:rPr>
              <a:t>N.p</a:t>
            </a:r>
            <a:r>
              <a:rPr lang="en-IE" sz="1200" b="0" i="0" kern="1200" dirty="0" smtClean="0">
                <a:solidFill>
                  <a:schemeClr val="tx1"/>
                </a:solidFill>
                <a:effectLst/>
                <a:latin typeface="+mn-lt"/>
                <a:ea typeface="+mn-ea"/>
                <a:cs typeface="+mn-cs"/>
              </a:rPr>
              <a:t>., 2017. Web. 25 Jan. 2017.</a:t>
            </a:r>
            <a:endParaRPr lang="en-IE" dirty="0"/>
          </a:p>
        </p:txBody>
      </p:sp>
    </p:spTree>
    <p:extLst>
      <p:ext uri="{BB962C8B-B14F-4D97-AF65-F5344CB8AC3E}">
        <p14:creationId xmlns:p14="http://schemas.microsoft.com/office/powerpoint/2010/main" val="963034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History/English/Numeracy</a:t>
            </a:r>
            <a:r>
              <a:rPr lang="en-IE" baseline="0" dirty="0" smtClean="0"/>
              <a:t> – Print the next slide and give a copy to each group/pairs. Ask them to match what year they think each event happened. They are not in the correct order here. </a:t>
            </a:r>
            <a:endParaRPr lang="en-IE" dirty="0"/>
          </a:p>
        </p:txBody>
      </p:sp>
    </p:spTree>
    <p:extLst>
      <p:ext uri="{BB962C8B-B14F-4D97-AF65-F5344CB8AC3E}">
        <p14:creationId xmlns:p14="http://schemas.microsoft.com/office/powerpoint/2010/main" val="118160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History/English/Numeracy</a:t>
            </a:r>
            <a:r>
              <a:rPr lang="en-IE" baseline="0" dirty="0" smtClean="0"/>
              <a:t> – Print this slide and give a copy to each group/pairs. Ask them to match what year they think each event happened. They are not in the correct order here. </a:t>
            </a:r>
            <a:endParaRPr lang="en-IE" dirty="0"/>
          </a:p>
        </p:txBody>
      </p:sp>
    </p:spTree>
    <p:extLst>
      <p:ext uri="{BB962C8B-B14F-4D97-AF65-F5344CB8AC3E}">
        <p14:creationId xmlns:p14="http://schemas.microsoft.com/office/powerpoint/2010/main" val="1534631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Here are</a:t>
            </a:r>
            <a:r>
              <a:rPr lang="en-IE" baseline="0" dirty="0" smtClean="0"/>
              <a:t> is the correct timeline.</a:t>
            </a:r>
            <a:endParaRPr lang="en-IE" dirty="0"/>
          </a:p>
        </p:txBody>
      </p:sp>
    </p:spTree>
    <p:extLst>
      <p:ext uri="{BB962C8B-B14F-4D97-AF65-F5344CB8AC3E}">
        <p14:creationId xmlns:p14="http://schemas.microsoft.com/office/powerpoint/2010/main" val="3802852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smtClean="0"/>
              <a:t>English</a:t>
            </a:r>
            <a:r>
              <a:rPr lang="en-IE" baseline="0" dirty="0" smtClean="0"/>
              <a:t> – Oral Language – Ask the class to discuss with the class or in groups/pairs can they think of what these other competitions might be?</a:t>
            </a:r>
            <a:endParaRPr lang="en-IE" dirty="0" smtClean="0"/>
          </a:p>
        </p:txBody>
      </p:sp>
    </p:spTree>
    <p:extLst>
      <p:ext uri="{BB962C8B-B14F-4D97-AF65-F5344CB8AC3E}">
        <p14:creationId xmlns:p14="http://schemas.microsoft.com/office/powerpoint/2010/main" val="3074550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3459673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3561391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534206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978918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196361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smtClean="0"/>
              <a:t>Additional Notes: Ireland have won the Triple Crown 10 times and since</a:t>
            </a:r>
            <a:r>
              <a:rPr lang="en-IE" baseline="0" dirty="0" smtClean="0"/>
              <a:t> 2006 a trophy is awarded for winning the Triple Crown.</a:t>
            </a:r>
            <a:endParaRPr lang="en-IE" dirty="0" smtClean="0"/>
          </a:p>
        </p:txBody>
      </p:sp>
    </p:spTree>
    <p:extLst>
      <p:ext uri="{BB962C8B-B14F-4D97-AF65-F5344CB8AC3E}">
        <p14:creationId xmlns:p14="http://schemas.microsoft.com/office/powerpoint/2010/main" val="862482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254765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FFFF00"/>
              </a:buClr>
              <a:buFont typeface="Comic Sans MS" panose="030F0702030302020204" pitchFamily="66" charset="0"/>
              <a:buChar char="*"/>
            </a:pPr>
            <a:r>
              <a:rPr lang="en-IE" dirty="0" smtClean="0">
                <a:latin typeface="Comic Sans MS" panose="030F0702030302020204" pitchFamily="66" charset="0"/>
              </a:rPr>
              <a:t>1993’s was for Five Nations Championship before Italy</a:t>
            </a:r>
          </a:p>
          <a:p>
            <a:pPr>
              <a:buClr>
                <a:srgbClr val="FFFF00"/>
              </a:buClr>
              <a:buFont typeface="Comic Sans MS" panose="030F0702030302020204" pitchFamily="66" charset="0"/>
              <a:buChar char="*"/>
            </a:pPr>
            <a:r>
              <a:rPr lang="en-IE" dirty="0" smtClean="0">
                <a:latin typeface="Comic Sans MS" panose="030F0702030302020204" pitchFamily="66" charset="0"/>
              </a:rPr>
              <a:t>Designed by Thomas </a:t>
            </a:r>
            <a:r>
              <a:rPr lang="en-IE" dirty="0" err="1" smtClean="0">
                <a:latin typeface="Comic Sans MS" panose="030F0702030302020204" pitchFamily="66" charset="0"/>
              </a:rPr>
              <a:t>Lyte</a:t>
            </a:r>
            <a:r>
              <a:rPr lang="en-IE" dirty="0" smtClean="0">
                <a:latin typeface="Comic Sans MS" panose="030F0702030302020204" pitchFamily="66" charset="0"/>
              </a:rPr>
              <a:t> and represents all 6 nations</a:t>
            </a:r>
          </a:p>
          <a:p>
            <a:pPr>
              <a:buClr>
                <a:srgbClr val="FFFF00"/>
              </a:buClr>
              <a:buFont typeface="Comic Sans MS" panose="030F0702030302020204" pitchFamily="66" charset="0"/>
              <a:buChar char="*"/>
            </a:pPr>
            <a:r>
              <a:rPr lang="en-IE" dirty="0" smtClean="0">
                <a:latin typeface="Comic Sans MS" panose="030F0702030302020204" pitchFamily="66" charset="0"/>
              </a:rPr>
              <a:t>Has names of past winners on band of the plinth and space for future winners</a:t>
            </a:r>
          </a:p>
          <a:p>
            <a:pPr>
              <a:buClr>
                <a:srgbClr val="FFFF00"/>
              </a:buClr>
              <a:buFont typeface="Comic Sans MS" panose="030F0702030302020204" pitchFamily="66" charset="0"/>
              <a:buChar char="*"/>
            </a:pPr>
            <a:r>
              <a:rPr lang="en-IE" dirty="0" smtClean="0">
                <a:latin typeface="Comic Sans MS" panose="030F0702030302020204" pitchFamily="66" charset="0"/>
              </a:rPr>
              <a:t>6 sides – 1 for each country and their crest the year they joined</a:t>
            </a:r>
          </a:p>
          <a:p>
            <a:pPr>
              <a:buClr>
                <a:srgbClr val="FFFF00"/>
              </a:buClr>
              <a:buFont typeface="Comic Sans MS" panose="030F0702030302020204" pitchFamily="66" charset="0"/>
              <a:buChar char="*"/>
            </a:pPr>
            <a:r>
              <a:rPr lang="en-IE" dirty="0" smtClean="0">
                <a:latin typeface="Comic Sans MS" panose="030F0702030302020204" pitchFamily="66" charset="0"/>
              </a:rPr>
              <a:t>7kg of sliver, 75cm high, gold plated 6 on both handles and a rugby ball and crown on the lid</a:t>
            </a:r>
          </a:p>
          <a:p>
            <a:pPr>
              <a:buClr>
                <a:srgbClr val="FFFF00"/>
              </a:buClr>
              <a:buFont typeface="Comic Sans MS" panose="030F0702030302020204" pitchFamily="66" charset="0"/>
              <a:buChar char="*"/>
            </a:pPr>
            <a:r>
              <a:rPr lang="en-IE" dirty="0" smtClean="0">
                <a:latin typeface="Comic Sans MS" panose="030F0702030302020204" pitchFamily="66" charset="0"/>
              </a:rPr>
              <a:t>Took over 200 hours to make</a:t>
            </a:r>
          </a:p>
          <a:p>
            <a:endParaRPr lang="en-IE" dirty="0"/>
          </a:p>
        </p:txBody>
      </p:sp>
    </p:spTree>
    <p:extLst>
      <p:ext uri="{BB962C8B-B14F-4D97-AF65-F5344CB8AC3E}">
        <p14:creationId xmlns:p14="http://schemas.microsoft.com/office/powerpoint/2010/main" val="211696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269244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149239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b="0" i="0" kern="1200" dirty="0" smtClean="0">
                <a:solidFill>
                  <a:schemeClr val="tx1"/>
                </a:solidFill>
                <a:effectLst/>
                <a:latin typeface="+mn-lt"/>
                <a:ea typeface="+mn-ea"/>
                <a:cs typeface="+mn-cs"/>
              </a:rPr>
              <a:t>Visual Arts – Drawing – Making Drawing and Fabric and Fibre – Ask the class to draw the new trophy and use tine foil to ‘colour it in’, ribbon</a:t>
            </a:r>
            <a:r>
              <a:rPr lang="en-IE" sz="1200" b="0" i="0" kern="1200" baseline="0" dirty="0" smtClean="0">
                <a:solidFill>
                  <a:schemeClr val="tx1"/>
                </a:solidFill>
                <a:effectLst/>
                <a:latin typeface="+mn-lt"/>
                <a:ea typeface="+mn-ea"/>
                <a:cs typeface="+mn-cs"/>
              </a:rPr>
              <a:t> can also be used added to the handles. Another option would be to ask the class to imagine that they are Thomas </a:t>
            </a:r>
            <a:r>
              <a:rPr lang="en-IE" sz="1200" b="0" i="0" kern="1200" baseline="0" dirty="0" err="1" smtClean="0">
                <a:solidFill>
                  <a:schemeClr val="tx1"/>
                </a:solidFill>
                <a:effectLst/>
                <a:latin typeface="+mn-lt"/>
                <a:ea typeface="+mn-ea"/>
                <a:cs typeface="+mn-cs"/>
              </a:rPr>
              <a:t>Lyte</a:t>
            </a:r>
            <a:r>
              <a:rPr lang="en-IE" sz="1200" b="0" i="0" kern="1200" baseline="0" dirty="0" smtClean="0">
                <a:solidFill>
                  <a:schemeClr val="tx1"/>
                </a:solidFill>
                <a:effectLst/>
                <a:latin typeface="+mn-lt"/>
                <a:ea typeface="+mn-ea"/>
                <a:cs typeface="+mn-cs"/>
              </a:rPr>
              <a:t>, how would they design the new trophy?</a:t>
            </a:r>
            <a:endParaRPr lang="en-IE" sz="1200" b="0" i="0" kern="1200" dirty="0" smtClean="0">
              <a:solidFill>
                <a:schemeClr val="tx1"/>
              </a:solidFill>
              <a:effectLst/>
              <a:latin typeface="+mn-lt"/>
              <a:ea typeface="+mn-ea"/>
              <a:cs typeface="+mn-cs"/>
            </a:endParaRPr>
          </a:p>
          <a:p>
            <a:endParaRPr lang="en-IE" sz="1200" b="0" i="0" kern="1200" dirty="0" smtClean="0">
              <a:solidFill>
                <a:schemeClr val="tx1"/>
              </a:solidFill>
              <a:effectLst/>
              <a:latin typeface="+mn-lt"/>
              <a:ea typeface="+mn-ea"/>
              <a:cs typeface="+mn-cs"/>
            </a:endParaRPr>
          </a:p>
          <a:p>
            <a:r>
              <a:rPr lang="en-IE" sz="1200" b="0" i="0" kern="1200" dirty="0" smtClean="0">
                <a:solidFill>
                  <a:schemeClr val="tx1"/>
                </a:solidFill>
                <a:effectLst/>
                <a:latin typeface="+mn-lt"/>
                <a:ea typeface="+mn-ea"/>
                <a:cs typeface="+mn-cs"/>
              </a:rPr>
              <a:t>"File:Ireland 2009 6 Nations Triple </a:t>
            </a:r>
            <a:r>
              <a:rPr lang="en-IE" sz="1200" b="0" i="0" kern="1200" dirty="0" err="1" smtClean="0">
                <a:solidFill>
                  <a:schemeClr val="tx1"/>
                </a:solidFill>
                <a:effectLst/>
                <a:latin typeface="+mn-lt"/>
                <a:ea typeface="+mn-ea"/>
                <a:cs typeface="+mn-cs"/>
              </a:rPr>
              <a:t>Crown.Jpg</a:t>
            </a:r>
            <a:r>
              <a:rPr lang="en-IE" sz="1200" b="0" i="0" kern="1200" dirty="0" smtClean="0">
                <a:solidFill>
                  <a:schemeClr val="tx1"/>
                </a:solidFill>
                <a:effectLst/>
                <a:latin typeface="+mn-lt"/>
                <a:ea typeface="+mn-ea"/>
                <a:cs typeface="+mn-cs"/>
              </a:rPr>
              <a:t> - Wikimedia Commons". </a:t>
            </a:r>
            <a:r>
              <a:rPr lang="en-IE" sz="1200" b="0" i="1" kern="1200" dirty="0" smtClean="0">
                <a:solidFill>
                  <a:schemeClr val="tx1"/>
                </a:solidFill>
                <a:effectLst/>
                <a:latin typeface="+mn-lt"/>
                <a:ea typeface="+mn-ea"/>
                <a:cs typeface="+mn-cs"/>
              </a:rPr>
              <a:t>Commons.wikimedia.org</a:t>
            </a:r>
            <a:r>
              <a:rPr lang="en-IE" sz="1200" b="0" i="0" kern="1200" dirty="0" smtClean="0">
                <a:solidFill>
                  <a:schemeClr val="tx1"/>
                </a:solidFill>
                <a:effectLst/>
                <a:latin typeface="+mn-lt"/>
                <a:ea typeface="+mn-ea"/>
                <a:cs typeface="+mn-cs"/>
              </a:rPr>
              <a:t>. </a:t>
            </a:r>
            <a:r>
              <a:rPr lang="en-IE" sz="1200" b="0" i="0" kern="1200" dirty="0" err="1" smtClean="0">
                <a:solidFill>
                  <a:schemeClr val="tx1"/>
                </a:solidFill>
                <a:effectLst/>
                <a:latin typeface="+mn-lt"/>
                <a:ea typeface="+mn-ea"/>
                <a:cs typeface="+mn-cs"/>
              </a:rPr>
              <a:t>N.p</a:t>
            </a:r>
            <a:r>
              <a:rPr lang="en-IE" sz="1200" b="0" i="0" kern="1200" dirty="0" smtClean="0">
                <a:solidFill>
                  <a:schemeClr val="tx1"/>
                </a:solidFill>
                <a:effectLst/>
                <a:latin typeface="+mn-lt"/>
                <a:ea typeface="+mn-ea"/>
                <a:cs typeface="+mn-cs"/>
              </a:rPr>
              <a:t>., 2017. Web. 25 Jan. 2017.</a:t>
            </a:r>
          </a:p>
        </p:txBody>
      </p:sp>
    </p:spTree>
    <p:extLst>
      <p:ext uri="{BB962C8B-B14F-4D97-AF65-F5344CB8AC3E}">
        <p14:creationId xmlns:p14="http://schemas.microsoft.com/office/powerpoint/2010/main" val="3667686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1E95A4AC-B82F-4B4B-B5F1-F449AAAE077A}" type="datetimeFigureOut">
              <a:rPr lang="en-IE" smtClean="0"/>
              <a:t>08/01/2019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1418136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a:xfrm>
            <a:off x="838200" y="1690688"/>
            <a:ext cx="10515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E95A4AC-B82F-4B4B-B5F1-F449AAAE077A}" type="datetimeFigureOut">
              <a:rPr lang="en-IE" smtClean="0"/>
              <a:t>08/01/2019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277948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95A4AC-B82F-4B4B-B5F1-F449AAAE077A}" type="datetimeFigureOut">
              <a:rPr lang="en-IE" smtClean="0"/>
              <a:t>08/01/2019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1517116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1E95A4AC-B82F-4B4B-B5F1-F449AAAE077A}" type="datetimeFigureOut">
              <a:rPr lang="en-IE" smtClean="0"/>
              <a:t>08/01/2019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3313053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1E95A4AC-B82F-4B4B-B5F1-F449AAAE077A}" type="datetimeFigureOut">
              <a:rPr lang="en-IE" smtClean="0"/>
              <a:t>08/01/2019</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1748506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1E95A4AC-B82F-4B4B-B5F1-F449AAAE077A}" type="datetimeFigureOut">
              <a:rPr lang="en-IE" smtClean="0"/>
              <a:t>08/01/2019</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3539275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5A4AC-B82F-4B4B-B5F1-F449AAAE077A}" type="datetimeFigureOut">
              <a:rPr lang="en-IE" smtClean="0"/>
              <a:t>08/01/2019</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385653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95A4AC-B82F-4B4B-B5F1-F449AAAE077A}" type="datetimeFigureOut">
              <a:rPr lang="en-IE" smtClean="0"/>
              <a:t>08/01/2019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1836292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95A4AC-B82F-4B4B-B5F1-F449AAAE077A}" type="datetimeFigureOut">
              <a:rPr lang="en-IE" smtClean="0"/>
              <a:t>08/01/2019</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3224982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E95A4AC-B82F-4B4B-B5F1-F449AAAE077A}" type="datetimeFigureOut">
              <a:rPr lang="en-IE" smtClean="0"/>
              <a:t>08/01/2019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1974677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E95A4AC-B82F-4B4B-B5F1-F449AAAE077A}" type="datetimeFigureOut">
              <a:rPr lang="en-IE" smtClean="0"/>
              <a:t>08/01/2019</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BD14376-DD78-4AE0-A596-EEAC1F70BBE0}" type="slidenum">
              <a:rPr lang="en-IE" smtClean="0"/>
              <a:t>‹#›</a:t>
            </a:fld>
            <a:endParaRPr lang="en-IE"/>
          </a:p>
        </p:txBody>
      </p:sp>
    </p:spTree>
    <p:extLst>
      <p:ext uri="{BB962C8B-B14F-4D97-AF65-F5344CB8AC3E}">
        <p14:creationId xmlns:p14="http://schemas.microsoft.com/office/powerpoint/2010/main" val="7292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95A4AC-B82F-4B4B-B5F1-F449AAAE077A}" type="datetimeFigureOut">
              <a:rPr lang="en-IE" smtClean="0"/>
              <a:t>08/01/2019</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D14376-DD78-4AE0-A596-EEAC1F70BBE0}" type="slidenum">
              <a:rPr lang="en-IE" smtClean="0"/>
              <a:t>‹#›</a:t>
            </a:fld>
            <a:endParaRPr lang="en-IE"/>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610601" y="5912238"/>
            <a:ext cx="2743200" cy="809237"/>
          </a:xfrm>
          <a:prstGeom prst="rect">
            <a:avLst/>
          </a:prstGeom>
        </p:spPr>
      </p:pic>
    </p:spTree>
    <p:extLst>
      <p:ext uri="{BB962C8B-B14F-4D97-AF65-F5344CB8AC3E}">
        <p14:creationId xmlns:p14="http://schemas.microsoft.com/office/powerpoint/2010/main" val="1878265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3707" y="1603718"/>
            <a:ext cx="6552629" cy="4130738"/>
          </a:xfrm>
          <a:prstGeom prst="rect">
            <a:avLst/>
          </a:prstGeom>
        </p:spPr>
      </p:pic>
    </p:spTree>
    <p:extLst>
      <p:ext uri="{BB962C8B-B14F-4D97-AF65-F5344CB8AC3E}">
        <p14:creationId xmlns:p14="http://schemas.microsoft.com/office/powerpoint/2010/main" val="3452249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p:spPr>
        <p:txBody>
          <a:bodyPr>
            <a:normAutofit/>
          </a:bodyPr>
          <a:lstStyle/>
          <a:p>
            <a:pPr algn="ctr"/>
            <a:r>
              <a:rPr lang="en-IE" sz="6000" b="1" dirty="0" smtClean="0">
                <a:solidFill>
                  <a:schemeClr val="tx2"/>
                </a:solidFill>
                <a:latin typeface="Comic Sans MS" panose="030F0702030302020204" pitchFamily="66" charset="0"/>
              </a:rPr>
              <a:t>What is the 6 Nations?</a:t>
            </a:r>
            <a:endParaRPr lang="en-IE" sz="60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39594940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5119665" y="2276865"/>
            <a:ext cx="6484746" cy="1754326"/>
          </a:xfrm>
          <a:prstGeom prst="rect">
            <a:avLst/>
          </a:prstGeom>
          <a:noFill/>
        </p:spPr>
        <p:txBody>
          <a:bodyPr wrap="square" rtlCol="0">
            <a:spAutoFit/>
          </a:bodyPr>
          <a:lstStyle/>
          <a:p>
            <a:pPr algn="ctr"/>
            <a:r>
              <a:rPr lang="en-IE" sz="5400" b="1" dirty="0" smtClean="0">
                <a:solidFill>
                  <a:schemeClr val="tx2"/>
                </a:solidFill>
                <a:latin typeface="Comic Sans MS" panose="030F0702030302020204" pitchFamily="66" charset="0"/>
              </a:rPr>
              <a:t>What do think the 6 Nations is?</a:t>
            </a:r>
            <a:endParaRPr lang="en-IE" sz="5400" b="1" dirty="0">
              <a:solidFill>
                <a:schemeClr val="tx2"/>
              </a:solidFill>
              <a:latin typeface="Comic Sans MS" panose="030F0702030302020204" pitchFamily="66" charset="0"/>
            </a:endParaRPr>
          </a:p>
        </p:txBody>
      </p:sp>
      <p:pic>
        <p:nvPicPr>
          <p:cNvPr id="14340" name="Picture 4" descr="Question, Question Mark, Gold, Characters, Symb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856" y="-274972"/>
            <a:ext cx="6858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715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ounded Rectangle 6"/>
          <p:cNvSpPr/>
          <p:nvPr/>
        </p:nvSpPr>
        <p:spPr>
          <a:xfrm>
            <a:off x="1416271" y="934187"/>
            <a:ext cx="3775863" cy="259947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smtClean="0">
                <a:solidFill>
                  <a:schemeClr val="tx2"/>
                </a:solidFill>
                <a:latin typeface="Comic Sans MS" panose="030F0702030302020204" pitchFamily="66" charset="0"/>
              </a:rPr>
              <a:t>Rugby Championship</a:t>
            </a:r>
            <a:endParaRPr lang="en-IE" sz="4000" b="1" dirty="0">
              <a:solidFill>
                <a:schemeClr val="tx2"/>
              </a:solidFill>
              <a:latin typeface="Comic Sans MS" panose="030F0702030302020204" pitchFamily="66" charset="0"/>
            </a:endParaRPr>
          </a:p>
        </p:txBody>
      </p:sp>
      <p:sp>
        <p:nvSpPr>
          <p:cNvPr id="10" name="Rounded Rectangle 9"/>
          <p:cNvSpPr/>
          <p:nvPr/>
        </p:nvSpPr>
        <p:spPr>
          <a:xfrm>
            <a:off x="1416271" y="3801031"/>
            <a:ext cx="3775863" cy="259947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smtClean="0">
                <a:solidFill>
                  <a:schemeClr val="tx2"/>
                </a:solidFill>
                <a:latin typeface="Comic Sans MS" panose="030F0702030302020204" pitchFamily="66" charset="0"/>
              </a:rPr>
              <a:t>Over 120 years old!</a:t>
            </a:r>
            <a:endParaRPr lang="en-IE" sz="4000" b="1" dirty="0">
              <a:solidFill>
                <a:schemeClr val="tx2"/>
              </a:solidFill>
              <a:latin typeface="Comic Sans MS" panose="030F0702030302020204" pitchFamily="66" charset="0"/>
            </a:endParaRPr>
          </a:p>
        </p:txBody>
      </p:sp>
      <p:sp>
        <p:nvSpPr>
          <p:cNvPr id="11" name="Rounded Rectangle 10"/>
          <p:cNvSpPr/>
          <p:nvPr/>
        </p:nvSpPr>
        <p:spPr>
          <a:xfrm>
            <a:off x="6796447" y="934187"/>
            <a:ext cx="3775863" cy="259947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800" b="1" dirty="0">
                <a:solidFill>
                  <a:schemeClr val="tx2"/>
                </a:solidFill>
                <a:latin typeface="Comic Sans MS" panose="030F0702030302020204" pitchFamily="66" charset="0"/>
              </a:rPr>
              <a:t>France, England, Ireland, Italy, Scotland and Wales</a:t>
            </a:r>
          </a:p>
        </p:txBody>
      </p:sp>
      <p:sp>
        <p:nvSpPr>
          <p:cNvPr id="14" name="Rounded Rectangle 13"/>
          <p:cNvSpPr/>
          <p:nvPr/>
        </p:nvSpPr>
        <p:spPr>
          <a:xfrm>
            <a:off x="6796447" y="3801031"/>
            <a:ext cx="3775863" cy="259947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a:solidFill>
                  <a:schemeClr val="tx2"/>
                </a:solidFill>
                <a:latin typeface="Comic Sans MS" panose="030F0702030302020204" pitchFamily="66" charset="0"/>
              </a:rPr>
              <a:t>Each team play each other once</a:t>
            </a:r>
          </a:p>
        </p:txBody>
      </p:sp>
    </p:spTree>
    <p:extLst>
      <p:ext uri="{BB962C8B-B14F-4D97-AF65-F5344CB8AC3E}">
        <p14:creationId xmlns:p14="http://schemas.microsoft.com/office/powerpoint/2010/main" val="32213238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ounded Rectangle 11"/>
          <p:cNvSpPr/>
          <p:nvPr/>
        </p:nvSpPr>
        <p:spPr>
          <a:xfrm>
            <a:off x="7235360" y="1038420"/>
            <a:ext cx="3770269" cy="261402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a:solidFill>
                  <a:schemeClr val="tx2"/>
                </a:solidFill>
                <a:latin typeface="Comic Sans MS" panose="030F0702030302020204" pitchFamily="66" charset="0"/>
              </a:rPr>
              <a:t>15 matches per championship</a:t>
            </a:r>
          </a:p>
        </p:txBody>
      </p:sp>
      <p:sp>
        <p:nvSpPr>
          <p:cNvPr id="13" name="Rounded Rectangle 12"/>
          <p:cNvSpPr/>
          <p:nvPr/>
        </p:nvSpPr>
        <p:spPr>
          <a:xfrm>
            <a:off x="1196812" y="1052969"/>
            <a:ext cx="3775863" cy="259947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a:solidFill>
                  <a:schemeClr val="tx2"/>
                </a:solidFill>
                <a:latin typeface="Comic Sans MS" panose="030F0702030302020204" pitchFamily="66" charset="0"/>
              </a:rPr>
              <a:t>Played on a yearly basis</a:t>
            </a:r>
          </a:p>
        </p:txBody>
      </p:sp>
      <p:sp>
        <p:nvSpPr>
          <p:cNvPr id="15" name="Rounded Rectangle 14"/>
          <p:cNvSpPr/>
          <p:nvPr/>
        </p:nvSpPr>
        <p:spPr>
          <a:xfrm>
            <a:off x="7229766" y="3772322"/>
            <a:ext cx="3775863" cy="259947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a:solidFill>
                  <a:schemeClr val="tx2"/>
                </a:solidFill>
                <a:latin typeface="Comic Sans MS" panose="030F0702030302020204" pitchFamily="66" charset="0"/>
              </a:rPr>
              <a:t>Home advantage swapped every year</a:t>
            </a:r>
          </a:p>
        </p:txBody>
      </p:sp>
      <p:sp>
        <p:nvSpPr>
          <p:cNvPr id="16" name="Rounded Rectangle 15"/>
          <p:cNvSpPr/>
          <p:nvPr/>
        </p:nvSpPr>
        <p:spPr>
          <a:xfrm>
            <a:off x="1196812" y="3772322"/>
            <a:ext cx="3775863" cy="257391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a:solidFill>
                  <a:schemeClr val="tx2"/>
                </a:solidFill>
                <a:latin typeface="Comic Sans MS" panose="030F0702030302020204" pitchFamily="66" charset="0"/>
              </a:rPr>
              <a:t>Played over 7 weekends during Feb – April</a:t>
            </a:r>
          </a:p>
        </p:txBody>
      </p:sp>
    </p:spTree>
    <p:extLst>
      <p:ext uri="{BB962C8B-B14F-4D97-AF65-F5344CB8AC3E}">
        <p14:creationId xmlns:p14="http://schemas.microsoft.com/office/powerpoint/2010/main" val="15726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rmAutofit/>
          </a:bodyPr>
          <a:lstStyle/>
          <a:p>
            <a:pPr algn="ctr"/>
            <a:r>
              <a:rPr lang="en-IE" sz="6000" b="1" dirty="0" smtClean="0">
                <a:solidFill>
                  <a:schemeClr val="tx2"/>
                </a:solidFill>
                <a:latin typeface="Comic Sans MS" panose="030F0702030302020204" pitchFamily="66" charset="0"/>
              </a:rPr>
              <a:t>When did it begin?</a:t>
            </a:r>
            <a:endParaRPr lang="en-IE" sz="60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3528693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6" name="Picture 4" descr="https://upload.wikimedia.org/wikipedia/commons/2/2c/Ireland_Rugby_18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36" y="1171074"/>
            <a:ext cx="6412492" cy="47358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201136" y="292609"/>
            <a:ext cx="12192000" cy="1171073"/>
          </a:xfrm>
        </p:spPr>
        <p:txBody>
          <a:bodyPr>
            <a:normAutofit/>
          </a:bodyPr>
          <a:lstStyle/>
          <a:p>
            <a:r>
              <a:rPr lang="en-IE" sz="6000" b="1" dirty="0" smtClean="0">
                <a:solidFill>
                  <a:schemeClr val="tx2"/>
                </a:solidFill>
                <a:latin typeface="Comic Sans MS" panose="030F0702030302020204" pitchFamily="66" charset="0"/>
              </a:rPr>
              <a:t>Irish Rugby Team 1887</a:t>
            </a:r>
            <a:endParaRPr lang="en-IE" sz="60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168506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5151749" y="1635181"/>
            <a:ext cx="6484746" cy="3416320"/>
          </a:xfrm>
          <a:prstGeom prst="rect">
            <a:avLst/>
          </a:prstGeom>
          <a:noFill/>
        </p:spPr>
        <p:txBody>
          <a:bodyPr wrap="square" rtlCol="0">
            <a:spAutoFit/>
          </a:bodyPr>
          <a:lstStyle/>
          <a:p>
            <a:pPr algn="ctr"/>
            <a:r>
              <a:rPr lang="en-IE" sz="5400" b="1" dirty="0" smtClean="0">
                <a:solidFill>
                  <a:schemeClr val="tx2"/>
                </a:solidFill>
                <a:latin typeface="Comic Sans MS" panose="030F0702030302020204" pitchFamily="66" charset="0"/>
              </a:rPr>
              <a:t>Can you match the event to the </a:t>
            </a:r>
            <a:r>
              <a:rPr lang="en-IE" sz="5400" b="1" dirty="0" smtClean="0">
                <a:solidFill>
                  <a:schemeClr val="tx2"/>
                </a:solidFill>
                <a:latin typeface="Comic Sans MS" panose="030F0702030302020204" pitchFamily="66" charset="0"/>
              </a:rPr>
              <a:t>important years </a:t>
            </a:r>
            <a:r>
              <a:rPr lang="en-IE" sz="5400" b="1" dirty="0" smtClean="0">
                <a:solidFill>
                  <a:schemeClr val="tx2"/>
                </a:solidFill>
                <a:latin typeface="Comic Sans MS" panose="030F0702030302020204" pitchFamily="66" charset="0"/>
              </a:rPr>
              <a:t>in 6 </a:t>
            </a:r>
            <a:r>
              <a:rPr lang="en-IE" sz="5400" b="1" dirty="0" smtClean="0">
                <a:solidFill>
                  <a:schemeClr val="tx2"/>
                </a:solidFill>
                <a:latin typeface="Comic Sans MS" panose="030F0702030302020204" pitchFamily="66" charset="0"/>
              </a:rPr>
              <a:t>Nations </a:t>
            </a:r>
            <a:r>
              <a:rPr lang="en-IE" sz="5400" b="1" dirty="0" smtClean="0">
                <a:solidFill>
                  <a:schemeClr val="tx2"/>
                </a:solidFill>
                <a:latin typeface="Comic Sans MS" panose="030F0702030302020204" pitchFamily="66" charset="0"/>
              </a:rPr>
              <a:t>history?</a:t>
            </a:r>
            <a:endParaRPr lang="en-IE" sz="5400" b="1" dirty="0">
              <a:solidFill>
                <a:schemeClr val="tx2"/>
              </a:solidFill>
              <a:latin typeface="Comic Sans MS" panose="030F0702030302020204" pitchFamily="66" charset="0"/>
            </a:endParaRPr>
          </a:p>
        </p:txBody>
      </p:sp>
      <p:pic>
        <p:nvPicPr>
          <p:cNvPr id="14340" name="Picture 4" descr="Question, Question Mark, Gold, Characters, Symb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856" y="-274972"/>
            <a:ext cx="6858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797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ounded Rectangle 5"/>
          <p:cNvSpPr/>
          <p:nvPr/>
        </p:nvSpPr>
        <p:spPr>
          <a:xfrm>
            <a:off x="134991" y="239656"/>
            <a:ext cx="2168666" cy="428711"/>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1883</a:t>
            </a:r>
          </a:p>
        </p:txBody>
      </p:sp>
      <p:sp>
        <p:nvSpPr>
          <p:cNvPr id="7" name="Rounded Rectangle 6"/>
          <p:cNvSpPr/>
          <p:nvPr/>
        </p:nvSpPr>
        <p:spPr>
          <a:xfrm>
            <a:off x="2419937" y="5616485"/>
            <a:ext cx="9512978" cy="712598"/>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Home International </a:t>
            </a:r>
            <a:r>
              <a:rPr lang="en-IE" sz="2400" b="1" dirty="0" smtClean="0">
                <a:solidFill>
                  <a:schemeClr val="tx2"/>
                </a:solidFill>
                <a:latin typeface="Comic Sans MS" panose="030F0702030302020204" pitchFamily="66" charset="0"/>
              </a:rPr>
              <a:t>Championship began with </a:t>
            </a:r>
            <a:r>
              <a:rPr lang="en-IE" sz="2400" b="1" dirty="0">
                <a:solidFill>
                  <a:schemeClr val="tx2"/>
                </a:solidFill>
                <a:latin typeface="Comic Sans MS" panose="030F0702030302020204" pitchFamily="66" charset="0"/>
              </a:rPr>
              <a:t>England, Ireland, Scotland and Wales</a:t>
            </a:r>
          </a:p>
        </p:txBody>
      </p:sp>
      <p:sp>
        <p:nvSpPr>
          <p:cNvPr id="8" name="Rounded Rectangle 7"/>
          <p:cNvSpPr/>
          <p:nvPr/>
        </p:nvSpPr>
        <p:spPr>
          <a:xfrm>
            <a:off x="134991" y="1076577"/>
            <a:ext cx="2168667" cy="428711"/>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1910</a:t>
            </a:r>
            <a:endParaRPr lang="en-IE" sz="2400" b="1" dirty="0">
              <a:solidFill>
                <a:schemeClr val="tx2"/>
              </a:solidFill>
              <a:latin typeface="Comic Sans MS" panose="030F0702030302020204" pitchFamily="66" charset="0"/>
            </a:endParaRPr>
          </a:p>
        </p:txBody>
      </p:sp>
      <p:sp>
        <p:nvSpPr>
          <p:cNvPr id="10" name="Rounded Rectangle 9"/>
          <p:cNvSpPr/>
          <p:nvPr/>
        </p:nvSpPr>
        <p:spPr>
          <a:xfrm>
            <a:off x="2419937" y="4091108"/>
            <a:ext cx="9512978" cy="710337"/>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France joined and </a:t>
            </a:r>
            <a:r>
              <a:rPr lang="en-IE" sz="2400" b="1" dirty="0" smtClean="0">
                <a:solidFill>
                  <a:schemeClr val="tx2"/>
                </a:solidFill>
                <a:latin typeface="Comic Sans MS" panose="030F0702030302020204" pitchFamily="66" charset="0"/>
              </a:rPr>
              <a:t>the Championship’s name changed </a:t>
            </a:r>
            <a:r>
              <a:rPr lang="en-IE" sz="2400" b="1" dirty="0">
                <a:solidFill>
                  <a:schemeClr val="tx2"/>
                </a:solidFill>
                <a:latin typeface="Comic Sans MS" panose="030F0702030302020204" pitchFamily="66" charset="0"/>
              </a:rPr>
              <a:t>to </a:t>
            </a:r>
            <a:r>
              <a:rPr lang="en-IE" sz="2400" b="1" dirty="0" smtClean="0">
                <a:solidFill>
                  <a:schemeClr val="tx2"/>
                </a:solidFill>
                <a:latin typeface="Comic Sans MS" panose="030F0702030302020204" pitchFamily="66" charset="0"/>
              </a:rPr>
              <a:t>the Five </a:t>
            </a:r>
            <a:r>
              <a:rPr lang="en-IE" sz="2400" b="1" dirty="0">
                <a:solidFill>
                  <a:schemeClr val="tx2"/>
                </a:solidFill>
                <a:latin typeface="Comic Sans MS" panose="030F0702030302020204" pitchFamily="66" charset="0"/>
              </a:rPr>
              <a:t>Nations</a:t>
            </a:r>
          </a:p>
        </p:txBody>
      </p:sp>
      <p:sp>
        <p:nvSpPr>
          <p:cNvPr id="11" name="Rounded Rectangle 10"/>
          <p:cNvSpPr/>
          <p:nvPr/>
        </p:nvSpPr>
        <p:spPr>
          <a:xfrm>
            <a:off x="134991" y="1793951"/>
            <a:ext cx="2168666" cy="428711"/>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1914</a:t>
            </a:r>
            <a:endParaRPr lang="en-IE" sz="2400" b="1" dirty="0">
              <a:solidFill>
                <a:schemeClr val="tx2"/>
              </a:solidFill>
              <a:latin typeface="Comic Sans MS" panose="030F0702030302020204" pitchFamily="66" charset="0"/>
            </a:endParaRPr>
          </a:p>
        </p:txBody>
      </p:sp>
      <p:sp>
        <p:nvSpPr>
          <p:cNvPr id="12" name="Rounded Rectangle 11"/>
          <p:cNvSpPr/>
          <p:nvPr/>
        </p:nvSpPr>
        <p:spPr>
          <a:xfrm>
            <a:off x="2419929" y="3506928"/>
            <a:ext cx="9512977" cy="428711"/>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The Championship was </a:t>
            </a:r>
            <a:r>
              <a:rPr lang="en-IE" sz="2400" b="1" dirty="0">
                <a:solidFill>
                  <a:schemeClr val="tx2"/>
                </a:solidFill>
                <a:latin typeface="Comic Sans MS" panose="030F0702030302020204" pitchFamily="66" charset="0"/>
              </a:rPr>
              <a:t>put on hold during </a:t>
            </a:r>
            <a:r>
              <a:rPr lang="en-IE" sz="2400" b="1" dirty="0" smtClean="0">
                <a:solidFill>
                  <a:schemeClr val="tx2"/>
                </a:solidFill>
                <a:latin typeface="Comic Sans MS" panose="030F0702030302020204" pitchFamily="66" charset="0"/>
              </a:rPr>
              <a:t>World </a:t>
            </a:r>
            <a:r>
              <a:rPr lang="en-IE" sz="2400" b="1" dirty="0">
                <a:solidFill>
                  <a:schemeClr val="tx2"/>
                </a:solidFill>
                <a:latin typeface="Comic Sans MS" panose="030F0702030302020204" pitchFamily="66" charset="0"/>
              </a:rPr>
              <a:t>War </a:t>
            </a:r>
            <a:r>
              <a:rPr lang="en-IE" sz="2400" b="1" dirty="0" smtClean="0">
                <a:solidFill>
                  <a:schemeClr val="tx2"/>
                </a:solidFill>
                <a:latin typeface="Comic Sans MS" panose="030F0702030302020204" pitchFamily="66" charset="0"/>
              </a:rPr>
              <a:t>I</a:t>
            </a:r>
            <a:endParaRPr lang="en-IE" sz="2400" b="1" dirty="0">
              <a:solidFill>
                <a:schemeClr val="tx2"/>
              </a:solidFill>
              <a:latin typeface="Comic Sans MS" panose="030F0702030302020204" pitchFamily="66" charset="0"/>
            </a:endParaRPr>
          </a:p>
        </p:txBody>
      </p:sp>
      <p:sp>
        <p:nvSpPr>
          <p:cNvPr id="13" name="Rounded Rectangle 12"/>
          <p:cNvSpPr/>
          <p:nvPr/>
        </p:nvSpPr>
        <p:spPr>
          <a:xfrm>
            <a:off x="129940" y="2321913"/>
            <a:ext cx="2173717" cy="409075"/>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1931</a:t>
            </a:r>
            <a:endParaRPr lang="en-IE" sz="2400" b="1" dirty="0">
              <a:solidFill>
                <a:schemeClr val="tx2"/>
              </a:solidFill>
              <a:latin typeface="Comic Sans MS" panose="030F0702030302020204" pitchFamily="66" charset="0"/>
            </a:endParaRPr>
          </a:p>
        </p:txBody>
      </p:sp>
      <p:sp>
        <p:nvSpPr>
          <p:cNvPr id="14" name="Rounded Rectangle 13"/>
          <p:cNvSpPr/>
          <p:nvPr/>
        </p:nvSpPr>
        <p:spPr>
          <a:xfrm>
            <a:off x="2419932" y="2961404"/>
            <a:ext cx="9512974" cy="440767"/>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France were removed from the tournament</a:t>
            </a:r>
            <a:endParaRPr lang="en-IE" sz="2400" b="1" dirty="0">
              <a:solidFill>
                <a:schemeClr val="tx2"/>
              </a:solidFill>
              <a:latin typeface="Comic Sans MS" panose="030F0702030302020204" pitchFamily="66" charset="0"/>
            </a:endParaRPr>
          </a:p>
        </p:txBody>
      </p:sp>
      <p:sp>
        <p:nvSpPr>
          <p:cNvPr id="16" name="Rounded Rectangle 15"/>
          <p:cNvSpPr/>
          <p:nvPr/>
        </p:nvSpPr>
        <p:spPr>
          <a:xfrm>
            <a:off x="129940" y="2901239"/>
            <a:ext cx="2168667" cy="426367"/>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1932 - 1939</a:t>
            </a:r>
            <a:endParaRPr lang="en-IE" sz="2400" b="1" dirty="0">
              <a:solidFill>
                <a:schemeClr val="tx2"/>
              </a:solidFill>
              <a:latin typeface="Comic Sans MS" panose="030F0702030302020204" pitchFamily="66" charset="0"/>
            </a:endParaRPr>
          </a:p>
        </p:txBody>
      </p:sp>
      <p:sp>
        <p:nvSpPr>
          <p:cNvPr id="17" name="Rounded Rectangle 16"/>
          <p:cNvSpPr/>
          <p:nvPr/>
        </p:nvSpPr>
        <p:spPr>
          <a:xfrm>
            <a:off x="2419937" y="1837601"/>
            <a:ext cx="9512973" cy="434865"/>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The championship was again called the Home Nations</a:t>
            </a:r>
          </a:p>
        </p:txBody>
      </p:sp>
      <p:sp>
        <p:nvSpPr>
          <p:cNvPr id="18" name="Rounded Rectangle 17"/>
          <p:cNvSpPr/>
          <p:nvPr/>
        </p:nvSpPr>
        <p:spPr>
          <a:xfrm>
            <a:off x="129940" y="3504165"/>
            <a:ext cx="2168667" cy="428712"/>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1939</a:t>
            </a:r>
            <a:endParaRPr lang="en-IE" sz="2400" b="1" dirty="0">
              <a:solidFill>
                <a:schemeClr val="tx2"/>
              </a:solidFill>
              <a:latin typeface="Comic Sans MS" panose="030F0702030302020204" pitchFamily="66" charset="0"/>
            </a:endParaRPr>
          </a:p>
        </p:txBody>
      </p:sp>
      <p:sp>
        <p:nvSpPr>
          <p:cNvPr id="19" name="Rounded Rectangle 18"/>
          <p:cNvSpPr/>
          <p:nvPr/>
        </p:nvSpPr>
        <p:spPr>
          <a:xfrm>
            <a:off x="2419937" y="5010958"/>
            <a:ext cx="9512970" cy="428711"/>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The championship was put </a:t>
            </a:r>
            <a:r>
              <a:rPr lang="en-IE" sz="2400" b="1" dirty="0">
                <a:solidFill>
                  <a:schemeClr val="tx2"/>
                </a:solidFill>
                <a:latin typeface="Comic Sans MS" panose="030F0702030302020204" pitchFamily="66" charset="0"/>
              </a:rPr>
              <a:t>on hold again during World War II</a:t>
            </a:r>
          </a:p>
        </p:txBody>
      </p:sp>
      <p:sp>
        <p:nvSpPr>
          <p:cNvPr id="20" name="Rounded Rectangle 19"/>
          <p:cNvSpPr/>
          <p:nvPr/>
        </p:nvSpPr>
        <p:spPr>
          <a:xfrm>
            <a:off x="129939" y="4227983"/>
            <a:ext cx="2168667" cy="428712"/>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1947</a:t>
            </a:r>
          </a:p>
        </p:txBody>
      </p:sp>
      <p:sp>
        <p:nvSpPr>
          <p:cNvPr id="21" name="Rounded Rectangle 20"/>
          <p:cNvSpPr/>
          <p:nvPr/>
        </p:nvSpPr>
        <p:spPr>
          <a:xfrm>
            <a:off x="2419945" y="199788"/>
            <a:ext cx="9512970" cy="727664"/>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The Five Nations returns and France is welcomed back into the Championship</a:t>
            </a:r>
          </a:p>
        </p:txBody>
      </p:sp>
      <p:sp>
        <p:nvSpPr>
          <p:cNvPr id="22" name="Rounded Rectangle 21"/>
          <p:cNvSpPr/>
          <p:nvPr/>
        </p:nvSpPr>
        <p:spPr>
          <a:xfrm>
            <a:off x="129939" y="4951801"/>
            <a:ext cx="2168672" cy="439003"/>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1993</a:t>
            </a:r>
            <a:endParaRPr lang="en-IE" sz="2400" b="1" dirty="0">
              <a:solidFill>
                <a:schemeClr val="tx2"/>
              </a:solidFill>
              <a:latin typeface="Comic Sans MS" panose="030F0702030302020204" pitchFamily="66" charset="0"/>
            </a:endParaRPr>
          </a:p>
        </p:txBody>
      </p:sp>
      <p:sp>
        <p:nvSpPr>
          <p:cNvPr id="23" name="Rounded Rectangle 22"/>
          <p:cNvSpPr/>
          <p:nvPr/>
        </p:nvSpPr>
        <p:spPr>
          <a:xfrm>
            <a:off x="2419937" y="2435575"/>
            <a:ext cx="9512969" cy="441266"/>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A trophy given to the winners of Five Nations for first time.</a:t>
            </a:r>
          </a:p>
        </p:txBody>
      </p:sp>
      <p:sp>
        <p:nvSpPr>
          <p:cNvPr id="24" name="Rounded Rectangle 23"/>
          <p:cNvSpPr/>
          <p:nvPr/>
        </p:nvSpPr>
        <p:spPr>
          <a:xfrm>
            <a:off x="129934" y="5718696"/>
            <a:ext cx="2168672" cy="439003"/>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2000</a:t>
            </a:r>
            <a:endParaRPr lang="en-IE" sz="2400" b="1" dirty="0">
              <a:solidFill>
                <a:schemeClr val="tx2"/>
              </a:solidFill>
              <a:latin typeface="Comic Sans MS" panose="030F0702030302020204" pitchFamily="66" charset="0"/>
            </a:endParaRPr>
          </a:p>
        </p:txBody>
      </p:sp>
      <p:sp>
        <p:nvSpPr>
          <p:cNvPr id="25" name="Rounded Rectangle 24"/>
          <p:cNvSpPr/>
          <p:nvPr/>
        </p:nvSpPr>
        <p:spPr>
          <a:xfrm>
            <a:off x="2419946" y="1018102"/>
            <a:ext cx="9512969" cy="685199"/>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Italy </a:t>
            </a:r>
            <a:r>
              <a:rPr lang="en-IE" sz="2400" b="1" dirty="0" smtClean="0">
                <a:solidFill>
                  <a:schemeClr val="tx2"/>
                </a:solidFill>
                <a:latin typeface="Comic Sans MS" panose="030F0702030302020204" pitchFamily="66" charset="0"/>
              </a:rPr>
              <a:t>joined the championship </a:t>
            </a:r>
            <a:r>
              <a:rPr lang="en-IE" sz="2400" b="1" dirty="0">
                <a:solidFill>
                  <a:schemeClr val="tx2"/>
                </a:solidFill>
                <a:latin typeface="Comic Sans MS" panose="030F0702030302020204" pitchFamily="66" charset="0"/>
              </a:rPr>
              <a:t>and </a:t>
            </a:r>
            <a:r>
              <a:rPr lang="en-IE" sz="2400" b="1" dirty="0" smtClean="0">
                <a:solidFill>
                  <a:schemeClr val="tx2"/>
                </a:solidFill>
                <a:latin typeface="Comic Sans MS" panose="030F0702030302020204" pitchFamily="66" charset="0"/>
              </a:rPr>
              <a:t>its name </a:t>
            </a:r>
            <a:r>
              <a:rPr lang="en-IE" sz="2400" b="1" dirty="0">
                <a:solidFill>
                  <a:schemeClr val="tx2"/>
                </a:solidFill>
                <a:latin typeface="Comic Sans MS" panose="030F0702030302020204" pitchFamily="66" charset="0"/>
              </a:rPr>
              <a:t>changed to </a:t>
            </a:r>
            <a:r>
              <a:rPr lang="en-IE" sz="2400" b="1" dirty="0" smtClean="0">
                <a:solidFill>
                  <a:schemeClr val="tx2"/>
                </a:solidFill>
                <a:latin typeface="Comic Sans MS" panose="030F0702030302020204" pitchFamily="66" charset="0"/>
              </a:rPr>
              <a:t>the 6 Nations.</a:t>
            </a:r>
            <a:endParaRPr lang="en-IE" sz="24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11040674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ounded Rectangle 5"/>
          <p:cNvSpPr/>
          <p:nvPr/>
        </p:nvSpPr>
        <p:spPr>
          <a:xfrm>
            <a:off x="134991" y="239656"/>
            <a:ext cx="2168666" cy="428711"/>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1883</a:t>
            </a:r>
          </a:p>
        </p:txBody>
      </p:sp>
      <p:sp>
        <p:nvSpPr>
          <p:cNvPr id="7" name="Rounded Rectangle 6"/>
          <p:cNvSpPr/>
          <p:nvPr/>
        </p:nvSpPr>
        <p:spPr>
          <a:xfrm>
            <a:off x="2419945" y="141973"/>
            <a:ext cx="9512978" cy="712598"/>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Home International </a:t>
            </a:r>
            <a:r>
              <a:rPr lang="en-IE" sz="2400" b="1" dirty="0" smtClean="0">
                <a:solidFill>
                  <a:schemeClr val="tx2"/>
                </a:solidFill>
                <a:latin typeface="Comic Sans MS" panose="030F0702030302020204" pitchFamily="66" charset="0"/>
              </a:rPr>
              <a:t>Championship began with </a:t>
            </a:r>
            <a:r>
              <a:rPr lang="en-IE" sz="2400" b="1" dirty="0">
                <a:solidFill>
                  <a:schemeClr val="tx2"/>
                </a:solidFill>
                <a:latin typeface="Comic Sans MS" panose="030F0702030302020204" pitchFamily="66" charset="0"/>
              </a:rPr>
              <a:t>England, Ireland, Scotland and Wales</a:t>
            </a:r>
          </a:p>
        </p:txBody>
      </p:sp>
      <p:sp>
        <p:nvSpPr>
          <p:cNvPr id="8" name="Rounded Rectangle 7"/>
          <p:cNvSpPr/>
          <p:nvPr/>
        </p:nvSpPr>
        <p:spPr>
          <a:xfrm>
            <a:off x="134991" y="1076577"/>
            <a:ext cx="2168667" cy="428711"/>
          </a:xfrm>
          <a:prstGeom prst="roundRect">
            <a:avLst/>
          </a:pr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1910</a:t>
            </a:r>
            <a:endParaRPr lang="en-IE" sz="2400" b="1" dirty="0">
              <a:solidFill>
                <a:schemeClr val="tx2"/>
              </a:solidFill>
              <a:latin typeface="Comic Sans MS" panose="030F0702030302020204" pitchFamily="66" charset="0"/>
            </a:endParaRPr>
          </a:p>
        </p:txBody>
      </p:sp>
      <p:sp>
        <p:nvSpPr>
          <p:cNvPr id="10" name="Rounded Rectangle 9"/>
          <p:cNvSpPr/>
          <p:nvPr/>
        </p:nvSpPr>
        <p:spPr>
          <a:xfrm>
            <a:off x="2419945" y="978014"/>
            <a:ext cx="9512978" cy="710337"/>
          </a:xfrm>
          <a:prstGeom prst="roundRect">
            <a:avLst/>
          </a:pr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France joined and </a:t>
            </a:r>
            <a:r>
              <a:rPr lang="en-IE" sz="2400" b="1" dirty="0" smtClean="0">
                <a:solidFill>
                  <a:schemeClr val="tx2"/>
                </a:solidFill>
                <a:latin typeface="Comic Sans MS" panose="030F0702030302020204" pitchFamily="66" charset="0"/>
              </a:rPr>
              <a:t>the Championship’s name changed </a:t>
            </a:r>
            <a:r>
              <a:rPr lang="en-IE" sz="2400" b="1" dirty="0">
                <a:solidFill>
                  <a:schemeClr val="tx2"/>
                </a:solidFill>
                <a:latin typeface="Comic Sans MS" panose="030F0702030302020204" pitchFamily="66" charset="0"/>
              </a:rPr>
              <a:t>to </a:t>
            </a:r>
            <a:r>
              <a:rPr lang="en-IE" sz="2400" b="1" dirty="0" smtClean="0">
                <a:solidFill>
                  <a:schemeClr val="tx2"/>
                </a:solidFill>
                <a:latin typeface="Comic Sans MS" panose="030F0702030302020204" pitchFamily="66" charset="0"/>
              </a:rPr>
              <a:t>the Five </a:t>
            </a:r>
            <a:r>
              <a:rPr lang="en-IE" sz="2400" b="1" dirty="0">
                <a:solidFill>
                  <a:schemeClr val="tx2"/>
                </a:solidFill>
                <a:latin typeface="Comic Sans MS" panose="030F0702030302020204" pitchFamily="66" charset="0"/>
              </a:rPr>
              <a:t>Nations</a:t>
            </a:r>
          </a:p>
        </p:txBody>
      </p:sp>
      <p:sp>
        <p:nvSpPr>
          <p:cNvPr id="11" name="Rounded Rectangle 10"/>
          <p:cNvSpPr/>
          <p:nvPr/>
        </p:nvSpPr>
        <p:spPr>
          <a:xfrm>
            <a:off x="134991" y="1793951"/>
            <a:ext cx="2168666" cy="428711"/>
          </a:xfrm>
          <a:prstGeom prst="round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1914</a:t>
            </a:r>
            <a:endParaRPr lang="en-IE" sz="2400" b="1" dirty="0">
              <a:solidFill>
                <a:schemeClr val="tx2"/>
              </a:solidFill>
              <a:latin typeface="Comic Sans MS" panose="030F0702030302020204" pitchFamily="66" charset="0"/>
            </a:endParaRPr>
          </a:p>
        </p:txBody>
      </p:sp>
      <p:sp>
        <p:nvSpPr>
          <p:cNvPr id="12" name="Rounded Rectangle 11"/>
          <p:cNvSpPr/>
          <p:nvPr/>
        </p:nvSpPr>
        <p:spPr>
          <a:xfrm>
            <a:off x="2419946" y="1793952"/>
            <a:ext cx="9512977" cy="428711"/>
          </a:xfrm>
          <a:prstGeom prst="round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The Championship was </a:t>
            </a:r>
            <a:r>
              <a:rPr lang="en-IE" sz="2400" b="1" dirty="0">
                <a:solidFill>
                  <a:schemeClr val="tx2"/>
                </a:solidFill>
                <a:latin typeface="Comic Sans MS" panose="030F0702030302020204" pitchFamily="66" charset="0"/>
              </a:rPr>
              <a:t>put on hold during </a:t>
            </a:r>
            <a:r>
              <a:rPr lang="en-IE" sz="2400" b="1" dirty="0" smtClean="0">
                <a:solidFill>
                  <a:schemeClr val="tx2"/>
                </a:solidFill>
                <a:latin typeface="Comic Sans MS" panose="030F0702030302020204" pitchFamily="66" charset="0"/>
              </a:rPr>
              <a:t>World </a:t>
            </a:r>
            <a:r>
              <a:rPr lang="en-IE" sz="2400" b="1" dirty="0">
                <a:solidFill>
                  <a:schemeClr val="tx2"/>
                </a:solidFill>
                <a:latin typeface="Comic Sans MS" panose="030F0702030302020204" pitchFamily="66" charset="0"/>
              </a:rPr>
              <a:t>War </a:t>
            </a:r>
            <a:r>
              <a:rPr lang="en-IE" sz="2400" b="1" dirty="0" smtClean="0">
                <a:solidFill>
                  <a:schemeClr val="tx2"/>
                </a:solidFill>
                <a:latin typeface="Comic Sans MS" panose="030F0702030302020204" pitchFamily="66" charset="0"/>
              </a:rPr>
              <a:t>I</a:t>
            </a:r>
            <a:endParaRPr lang="en-IE" sz="2400" b="1" dirty="0">
              <a:solidFill>
                <a:schemeClr val="tx2"/>
              </a:solidFill>
              <a:latin typeface="Comic Sans MS" panose="030F0702030302020204" pitchFamily="66" charset="0"/>
            </a:endParaRPr>
          </a:p>
        </p:txBody>
      </p:sp>
      <p:sp>
        <p:nvSpPr>
          <p:cNvPr id="13" name="Rounded Rectangle 12"/>
          <p:cNvSpPr/>
          <p:nvPr/>
        </p:nvSpPr>
        <p:spPr>
          <a:xfrm>
            <a:off x="129940" y="2321913"/>
            <a:ext cx="2173717" cy="409075"/>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1931</a:t>
            </a:r>
            <a:endParaRPr lang="en-IE" sz="2400" b="1" dirty="0">
              <a:solidFill>
                <a:schemeClr val="tx2"/>
              </a:solidFill>
              <a:latin typeface="Comic Sans MS" panose="030F0702030302020204" pitchFamily="66" charset="0"/>
            </a:endParaRPr>
          </a:p>
        </p:txBody>
      </p:sp>
      <p:sp>
        <p:nvSpPr>
          <p:cNvPr id="14" name="Rounded Rectangle 13"/>
          <p:cNvSpPr/>
          <p:nvPr/>
        </p:nvSpPr>
        <p:spPr>
          <a:xfrm>
            <a:off x="2419949" y="2347076"/>
            <a:ext cx="9512974" cy="440767"/>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France were removed from the tournament</a:t>
            </a:r>
            <a:endParaRPr lang="en-IE" sz="2400" b="1" dirty="0">
              <a:solidFill>
                <a:schemeClr val="tx2"/>
              </a:solidFill>
              <a:latin typeface="Comic Sans MS" panose="030F0702030302020204" pitchFamily="66" charset="0"/>
            </a:endParaRPr>
          </a:p>
        </p:txBody>
      </p:sp>
      <p:sp>
        <p:nvSpPr>
          <p:cNvPr id="16" name="Rounded Rectangle 15"/>
          <p:cNvSpPr/>
          <p:nvPr/>
        </p:nvSpPr>
        <p:spPr>
          <a:xfrm>
            <a:off x="129940" y="2901239"/>
            <a:ext cx="2168667" cy="426367"/>
          </a:xfrm>
          <a:prstGeom prst="roundRect">
            <a:avLst/>
          </a:pr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1932 - 1939</a:t>
            </a:r>
            <a:endParaRPr lang="en-IE" sz="2400" b="1" dirty="0">
              <a:solidFill>
                <a:schemeClr val="tx2"/>
              </a:solidFill>
              <a:latin typeface="Comic Sans MS" panose="030F0702030302020204" pitchFamily="66" charset="0"/>
            </a:endParaRPr>
          </a:p>
        </p:txBody>
      </p:sp>
      <p:sp>
        <p:nvSpPr>
          <p:cNvPr id="17" name="Rounded Rectangle 16"/>
          <p:cNvSpPr/>
          <p:nvPr/>
        </p:nvSpPr>
        <p:spPr>
          <a:xfrm>
            <a:off x="2419950" y="2912256"/>
            <a:ext cx="9512973" cy="434865"/>
          </a:xfrm>
          <a:prstGeom prst="roundRect">
            <a:avLst/>
          </a:pr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The championship was again called the Home Nations</a:t>
            </a:r>
          </a:p>
        </p:txBody>
      </p:sp>
      <p:sp>
        <p:nvSpPr>
          <p:cNvPr id="18" name="Rounded Rectangle 17"/>
          <p:cNvSpPr/>
          <p:nvPr/>
        </p:nvSpPr>
        <p:spPr>
          <a:xfrm>
            <a:off x="129940" y="3504165"/>
            <a:ext cx="2168667" cy="428712"/>
          </a:xfrm>
          <a:prstGeom prst="round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1939</a:t>
            </a:r>
            <a:endParaRPr lang="en-IE" sz="2400" b="1" dirty="0">
              <a:solidFill>
                <a:schemeClr val="tx2"/>
              </a:solidFill>
              <a:latin typeface="Comic Sans MS" panose="030F0702030302020204" pitchFamily="66" charset="0"/>
            </a:endParaRPr>
          </a:p>
        </p:txBody>
      </p:sp>
      <p:sp>
        <p:nvSpPr>
          <p:cNvPr id="19" name="Rounded Rectangle 18"/>
          <p:cNvSpPr/>
          <p:nvPr/>
        </p:nvSpPr>
        <p:spPr>
          <a:xfrm>
            <a:off x="2419945" y="3481216"/>
            <a:ext cx="9512970" cy="428711"/>
          </a:xfrm>
          <a:prstGeom prst="round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The championship was put </a:t>
            </a:r>
            <a:r>
              <a:rPr lang="en-IE" sz="2400" b="1" dirty="0">
                <a:solidFill>
                  <a:schemeClr val="tx2"/>
                </a:solidFill>
                <a:latin typeface="Comic Sans MS" panose="030F0702030302020204" pitchFamily="66" charset="0"/>
              </a:rPr>
              <a:t>on hold again during World War II</a:t>
            </a:r>
          </a:p>
        </p:txBody>
      </p:sp>
      <p:sp>
        <p:nvSpPr>
          <p:cNvPr id="20" name="Rounded Rectangle 19"/>
          <p:cNvSpPr/>
          <p:nvPr/>
        </p:nvSpPr>
        <p:spPr>
          <a:xfrm>
            <a:off x="129939" y="4227983"/>
            <a:ext cx="2168667" cy="428712"/>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1947</a:t>
            </a:r>
          </a:p>
        </p:txBody>
      </p:sp>
      <p:sp>
        <p:nvSpPr>
          <p:cNvPr id="21" name="Rounded Rectangle 20"/>
          <p:cNvSpPr/>
          <p:nvPr/>
        </p:nvSpPr>
        <p:spPr>
          <a:xfrm>
            <a:off x="2419945" y="4078507"/>
            <a:ext cx="9512970" cy="727664"/>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The Five Nations returns and France is welcomed back into the Championship</a:t>
            </a:r>
          </a:p>
        </p:txBody>
      </p:sp>
      <p:sp>
        <p:nvSpPr>
          <p:cNvPr id="22" name="Rounded Rectangle 21"/>
          <p:cNvSpPr/>
          <p:nvPr/>
        </p:nvSpPr>
        <p:spPr>
          <a:xfrm>
            <a:off x="129939" y="4951801"/>
            <a:ext cx="2168672" cy="439003"/>
          </a:xfrm>
          <a:prstGeom prst="roundRect">
            <a:avLst/>
          </a:pr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1993</a:t>
            </a:r>
            <a:endParaRPr lang="en-IE" sz="2400" b="1" dirty="0">
              <a:solidFill>
                <a:schemeClr val="tx2"/>
              </a:solidFill>
              <a:latin typeface="Comic Sans MS" panose="030F0702030302020204" pitchFamily="66" charset="0"/>
            </a:endParaRPr>
          </a:p>
        </p:txBody>
      </p:sp>
      <p:sp>
        <p:nvSpPr>
          <p:cNvPr id="23" name="Rounded Rectangle 22"/>
          <p:cNvSpPr/>
          <p:nvPr/>
        </p:nvSpPr>
        <p:spPr>
          <a:xfrm>
            <a:off x="2419946" y="4967874"/>
            <a:ext cx="9512969" cy="441266"/>
          </a:xfrm>
          <a:prstGeom prst="roundRect">
            <a:avLst/>
          </a:pr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A trophy given to the winners of Five Nations for first time.</a:t>
            </a:r>
          </a:p>
        </p:txBody>
      </p:sp>
      <p:sp>
        <p:nvSpPr>
          <p:cNvPr id="24" name="Rounded Rectangle 23"/>
          <p:cNvSpPr/>
          <p:nvPr/>
        </p:nvSpPr>
        <p:spPr>
          <a:xfrm>
            <a:off x="129934" y="5569522"/>
            <a:ext cx="2168672" cy="691246"/>
          </a:xfrm>
          <a:prstGeom prst="round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smtClean="0">
                <a:solidFill>
                  <a:schemeClr val="tx2"/>
                </a:solidFill>
                <a:latin typeface="Comic Sans MS" panose="030F0702030302020204" pitchFamily="66" charset="0"/>
              </a:rPr>
              <a:t>2000</a:t>
            </a:r>
            <a:endParaRPr lang="en-IE" sz="2400" b="1" dirty="0">
              <a:solidFill>
                <a:schemeClr val="tx2"/>
              </a:solidFill>
              <a:latin typeface="Comic Sans MS" panose="030F0702030302020204" pitchFamily="66" charset="0"/>
            </a:endParaRPr>
          </a:p>
        </p:txBody>
      </p:sp>
      <p:sp>
        <p:nvSpPr>
          <p:cNvPr id="25" name="Rounded Rectangle 24"/>
          <p:cNvSpPr/>
          <p:nvPr/>
        </p:nvSpPr>
        <p:spPr>
          <a:xfrm>
            <a:off x="2419946" y="5575569"/>
            <a:ext cx="9512969" cy="685199"/>
          </a:xfrm>
          <a:prstGeom prst="round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400" b="1" dirty="0">
                <a:solidFill>
                  <a:schemeClr val="tx2"/>
                </a:solidFill>
                <a:latin typeface="Comic Sans MS" panose="030F0702030302020204" pitchFamily="66" charset="0"/>
              </a:rPr>
              <a:t>Italy </a:t>
            </a:r>
            <a:r>
              <a:rPr lang="en-IE" sz="2400" b="1" dirty="0" smtClean="0">
                <a:solidFill>
                  <a:schemeClr val="tx2"/>
                </a:solidFill>
                <a:latin typeface="Comic Sans MS" panose="030F0702030302020204" pitchFamily="66" charset="0"/>
              </a:rPr>
              <a:t>joined the championship </a:t>
            </a:r>
            <a:r>
              <a:rPr lang="en-IE" sz="2400" b="1" dirty="0">
                <a:solidFill>
                  <a:schemeClr val="tx2"/>
                </a:solidFill>
                <a:latin typeface="Comic Sans MS" panose="030F0702030302020204" pitchFamily="66" charset="0"/>
              </a:rPr>
              <a:t>and </a:t>
            </a:r>
            <a:r>
              <a:rPr lang="en-IE" sz="2400" b="1" dirty="0" smtClean="0">
                <a:solidFill>
                  <a:schemeClr val="tx2"/>
                </a:solidFill>
                <a:latin typeface="Comic Sans MS" panose="030F0702030302020204" pitchFamily="66" charset="0"/>
              </a:rPr>
              <a:t>its name </a:t>
            </a:r>
            <a:r>
              <a:rPr lang="en-IE" sz="2400" b="1" dirty="0">
                <a:solidFill>
                  <a:schemeClr val="tx2"/>
                </a:solidFill>
                <a:latin typeface="Comic Sans MS" panose="030F0702030302020204" pitchFamily="66" charset="0"/>
              </a:rPr>
              <a:t>changed to </a:t>
            </a:r>
            <a:r>
              <a:rPr lang="en-IE" sz="2400" b="1" dirty="0" smtClean="0">
                <a:solidFill>
                  <a:schemeClr val="tx2"/>
                </a:solidFill>
                <a:latin typeface="Comic Sans MS" panose="030F0702030302020204" pitchFamily="66" charset="0"/>
              </a:rPr>
              <a:t>the 6 Nations.</a:t>
            </a:r>
            <a:endParaRPr lang="en-IE" sz="24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32082211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957010" y="0"/>
            <a:ext cx="7234989" cy="6857999"/>
          </a:xfrm>
        </p:spPr>
        <p:txBody>
          <a:bodyPr>
            <a:normAutofit/>
          </a:bodyPr>
          <a:lstStyle/>
          <a:p>
            <a:pPr algn="ctr"/>
            <a:r>
              <a:rPr lang="en-IE" sz="4800" b="1" dirty="0" smtClean="0">
                <a:solidFill>
                  <a:schemeClr val="tx2"/>
                </a:solidFill>
                <a:latin typeface="Comic Sans MS" panose="030F0702030302020204" pitchFamily="66" charset="0"/>
              </a:rPr>
              <a:t>Did you know that there are 7 over competitions within the 6 Nations Championship?</a:t>
            </a:r>
            <a:br>
              <a:rPr lang="en-IE" sz="4800" b="1" dirty="0" smtClean="0">
                <a:solidFill>
                  <a:schemeClr val="tx2"/>
                </a:solidFill>
                <a:latin typeface="Comic Sans MS" panose="030F0702030302020204" pitchFamily="66" charset="0"/>
              </a:rPr>
            </a:br>
            <a:r>
              <a:rPr lang="en-IE" sz="4800" b="1" dirty="0" smtClean="0">
                <a:solidFill>
                  <a:schemeClr val="tx2"/>
                </a:solidFill>
                <a:latin typeface="Comic Sans MS" panose="030F0702030302020204" pitchFamily="66" charset="0"/>
              </a:rPr>
              <a:t>What might they be?</a:t>
            </a:r>
            <a:endParaRPr lang="en-IE" sz="4800" b="1" dirty="0">
              <a:solidFill>
                <a:schemeClr val="tx2"/>
              </a:solidFill>
              <a:latin typeface="Comic Sans MS" panose="030F0702030302020204" pitchFamily="66" charset="0"/>
            </a:endParaRPr>
          </a:p>
        </p:txBody>
      </p:sp>
      <p:pic>
        <p:nvPicPr>
          <p:cNvPr id="5" name="Picture 4" descr="Question, Question Mark, Gold, Characters, Symb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856" y="-274972"/>
            <a:ext cx="6858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4557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ounded Rectangle 8"/>
          <p:cNvSpPr/>
          <p:nvPr/>
        </p:nvSpPr>
        <p:spPr>
          <a:xfrm>
            <a:off x="3593432" y="1436420"/>
            <a:ext cx="8078636" cy="3777263"/>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smtClean="0">
                <a:solidFill>
                  <a:schemeClr val="tx2"/>
                </a:solidFill>
                <a:latin typeface="Comic Sans MS" panose="030F0702030302020204" pitchFamily="66" charset="0"/>
              </a:rPr>
              <a:t>Since 1879 the Calcutta </a:t>
            </a:r>
            <a:r>
              <a:rPr lang="en-IE" sz="4000" b="1" dirty="0">
                <a:solidFill>
                  <a:schemeClr val="tx2"/>
                </a:solidFill>
                <a:latin typeface="Comic Sans MS" panose="030F0702030302020204" pitchFamily="66" charset="0"/>
              </a:rPr>
              <a:t>Cup </a:t>
            </a:r>
            <a:r>
              <a:rPr lang="en-IE" sz="4000" b="1" dirty="0" smtClean="0">
                <a:solidFill>
                  <a:schemeClr val="tx2"/>
                </a:solidFill>
                <a:latin typeface="Comic Sans MS" panose="030F0702030302020204" pitchFamily="66" charset="0"/>
              </a:rPr>
              <a:t>has been awarded on the winner between England and Scotland</a:t>
            </a:r>
            <a:endParaRPr lang="en-IE" sz="4000" b="1" dirty="0">
              <a:solidFill>
                <a:schemeClr val="tx2"/>
              </a:solidFill>
              <a:latin typeface="Comic Sans MS" panose="030F0702030302020204" pitchFamily="66" charset="0"/>
            </a:endParaRPr>
          </a:p>
        </p:txBody>
      </p:sp>
      <p:pic>
        <p:nvPicPr>
          <p:cNvPr id="19458" name="Picture 2" descr="Number, 1, Alphabet, Abc, Gold, Gradi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463" y="312822"/>
            <a:ext cx="3112168" cy="622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756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ounded Rectangle 9"/>
          <p:cNvSpPr/>
          <p:nvPr/>
        </p:nvSpPr>
        <p:spPr>
          <a:xfrm>
            <a:off x="5231673" y="786063"/>
            <a:ext cx="6440395" cy="4427621"/>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smtClean="0">
                <a:solidFill>
                  <a:schemeClr val="tx2"/>
                </a:solidFill>
                <a:latin typeface="Comic Sans MS" panose="030F0702030302020204" pitchFamily="66" charset="0"/>
              </a:rPr>
              <a:t>Since 1989 the Millennium </a:t>
            </a:r>
            <a:r>
              <a:rPr lang="en-IE" sz="4000" b="1" dirty="0">
                <a:solidFill>
                  <a:schemeClr val="tx2"/>
                </a:solidFill>
                <a:latin typeface="Comic Sans MS" panose="030F0702030302020204" pitchFamily="66" charset="0"/>
              </a:rPr>
              <a:t>Trophy </a:t>
            </a:r>
            <a:r>
              <a:rPr lang="en-IE" sz="4000" b="1" dirty="0" smtClean="0">
                <a:solidFill>
                  <a:schemeClr val="tx2"/>
                </a:solidFill>
                <a:latin typeface="Comic Sans MS" panose="030F0702030302020204" pitchFamily="66" charset="0"/>
              </a:rPr>
              <a:t>has been awarded to the winner between England </a:t>
            </a:r>
            <a:r>
              <a:rPr lang="en-IE" sz="4000" b="1" dirty="0">
                <a:solidFill>
                  <a:schemeClr val="tx2"/>
                </a:solidFill>
                <a:latin typeface="Comic Sans MS" panose="030F0702030302020204" pitchFamily="66" charset="0"/>
              </a:rPr>
              <a:t>and Ireland</a:t>
            </a:r>
          </a:p>
        </p:txBody>
      </p:sp>
      <p:pic>
        <p:nvPicPr>
          <p:cNvPr id="20482" name="Picture 2" descr="http://www.theartoftakingaction.com/wp-content/uploads/2012/05/gold-number-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23167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2103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http://www.theartoftakingaction.com/wp-content/uploads/2012/05/gold-number-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016137"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5187811" y="898358"/>
            <a:ext cx="6440395" cy="4427621"/>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smtClean="0">
                <a:solidFill>
                  <a:schemeClr val="tx2"/>
                </a:solidFill>
                <a:latin typeface="Comic Sans MS" panose="030F0702030302020204" pitchFamily="66" charset="0"/>
              </a:rPr>
              <a:t>From 1989 the Centenary </a:t>
            </a:r>
            <a:r>
              <a:rPr lang="en-IE" sz="4000" b="1" dirty="0">
                <a:solidFill>
                  <a:schemeClr val="tx2"/>
                </a:solidFill>
                <a:latin typeface="Comic Sans MS" panose="030F0702030302020204" pitchFamily="66" charset="0"/>
              </a:rPr>
              <a:t>Quaich </a:t>
            </a:r>
            <a:r>
              <a:rPr lang="en-IE" sz="4000" b="1" dirty="0" smtClean="0">
                <a:solidFill>
                  <a:schemeClr val="tx2"/>
                </a:solidFill>
                <a:latin typeface="Comic Sans MS" panose="030F0702030302020204" pitchFamily="66" charset="0"/>
              </a:rPr>
              <a:t>has been awarded on the winner of the Ireland </a:t>
            </a:r>
            <a:r>
              <a:rPr lang="en-IE" sz="4000" b="1" dirty="0">
                <a:solidFill>
                  <a:schemeClr val="tx2"/>
                </a:solidFill>
                <a:latin typeface="Comic Sans MS" panose="030F0702030302020204" pitchFamily="66" charset="0"/>
              </a:rPr>
              <a:t>v </a:t>
            </a:r>
            <a:r>
              <a:rPr lang="en-IE" sz="4000" b="1" dirty="0" smtClean="0">
                <a:solidFill>
                  <a:schemeClr val="tx2"/>
                </a:solidFill>
                <a:latin typeface="Comic Sans MS" panose="030F0702030302020204" pitchFamily="66" charset="0"/>
              </a:rPr>
              <a:t>Scotland game.</a:t>
            </a:r>
            <a:endParaRPr lang="en-IE" sz="40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13395302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2" descr="http://cdn-5.freeclipartnow.com/d/40058-1/gold-numbe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25126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5548437" y="1442506"/>
            <a:ext cx="6440395" cy="4427621"/>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smtClean="0">
                <a:solidFill>
                  <a:schemeClr val="tx2"/>
                </a:solidFill>
                <a:latin typeface="Comic Sans MS" panose="030F0702030302020204" pitchFamily="66" charset="0"/>
              </a:rPr>
              <a:t>From </a:t>
            </a:r>
            <a:r>
              <a:rPr lang="en-IE" sz="4000" b="1" dirty="0" smtClean="0">
                <a:solidFill>
                  <a:schemeClr val="tx2"/>
                </a:solidFill>
                <a:latin typeface="Comic Sans MS" panose="030F0702030302020204" pitchFamily="66" charset="0"/>
              </a:rPr>
              <a:t>2007 </a:t>
            </a:r>
            <a:r>
              <a:rPr lang="en-IE" sz="4000" b="1" dirty="0" smtClean="0">
                <a:solidFill>
                  <a:schemeClr val="tx2"/>
                </a:solidFill>
                <a:latin typeface="Comic Sans MS" panose="030F0702030302020204" pitchFamily="66" charset="0"/>
              </a:rPr>
              <a:t>the Giuseppe </a:t>
            </a:r>
            <a:r>
              <a:rPr lang="en-IE" sz="4000" b="1" dirty="0">
                <a:solidFill>
                  <a:schemeClr val="tx2"/>
                </a:solidFill>
                <a:latin typeface="Comic Sans MS" panose="030F0702030302020204" pitchFamily="66" charset="0"/>
              </a:rPr>
              <a:t>Garibaldi Trophy </a:t>
            </a:r>
            <a:r>
              <a:rPr lang="en-IE" sz="4000" b="1" dirty="0" smtClean="0">
                <a:solidFill>
                  <a:schemeClr val="tx2"/>
                </a:solidFill>
                <a:latin typeface="Comic Sans MS" panose="030F0702030302020204" pitchFamily="66" charset="0"/>
              </a:rPr>
              <a:t>has been presented to the winner of the 6 nations France </a:t>
            </a:r>
            <a:r>
              <a:rPr lang="en-IE" sz="4000" b="1" dirty="0">
                <a:solidFill>
                  <a:schemeClr val="tx2"/>
                </a:solidFill>
                <a:latin typeface="Comic Sans MS" panose="030F0702030302020204" pitchFamily="66" charset="0"/>
              </a:rPr>
              <a:t>v  </a:t>
            </a:r>
            <a:r>
              <a:rPr lang="en-IE" sz="4000" b="1" dirty="0" smtClean="0">
                <a:solidFill>
                  <a:schemeClr val="tx2"/>
                </a:solidFill>
                <a:latin typeface="Comic Sans MS" panose="030F0702030302020204" pitchFamily="66" charset="0"/>
              </a:rPr>
              <a:t>Italy game.</a:t>
            </a:r>
            <a:endParaRPr lang="en-IE" sz="40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2515841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http://www.freeclipartnow.com/d/40060-1/gold-number-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1410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5556779" y="914399"/>
            <a:ext cx="6440395" cy="4427621"/>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smtClean="0">
                <a:solidFill>
                  <a:schemeClr val="tx2"/>
                </a:solidFill>
                <a:latin typeface="Comic Sans MS" panose="030F0702030302020204" pitchFamily="66" charset="0"/>
              </a:rPr>
              <a:t>Grand Slam – to win the Grand Slam all 15 games in the tournament must be won. Ireland have won 2 Grand Slams.</a:t>
            </a:r>
            <a:endParaRPr lang="en-IE" sz="40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8591462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2" descr="http://cdn-0.freeclipartnow.com/d/40062-1/gold-number-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485938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5556778" y="958515"/>
            <a:ext cx="6440395" cy="4427621"/>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smtClean="0">
                <a:solidFill>
                  <a:schemeClr val="tx2"/>
                </a:solidFill>
                <a:latin typeface="Comic Sans MS" panose="030F0702030302020204" pitchFamily="66" charset="0"/>
              </a:rPr>
              <a:t>If either Ireland, England or Wales win all games against each other they are awarded the Triple Crown.</a:t>
            </a:r>
            <a:endParaRPr lang="en-IE" sz="40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12878686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https://upload.wikimedia.org/wikipedia/commons/7/75/Gold_-_number_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1417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5556778" y="850230"/>
            <a:ext cx="6440395" cy="4427622"/>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smtClean="0">
                <a:solidFill>
                  <a:schemeClr val="tx2"/>
                </a:solidFill>
                <a:latin typeface="Comic Sans MS" panose="030F0702030302020204" pitchFamily="66" charset="0"/>
              </a:rPr>
              <a:t>Although there is no trophy it is said that the last-placed team in the Championship is awarded the Wooden Spoon.</a:t>
            </a:r>
            <a:endParaRPr lang="en-IE" sz="40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1382530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p:spPr>
        <p:txBody>
          <a:bodyPr>
            <a:normAutofit/>
          </a:bodyPr>
          <a:lstStyle/>
          <a:p>
            <a:pPr algn="ctr"/>
            <a:r>
              <a:rPr lang="en-IE" sz="6000" b="1" dirty="0" smtClean="0">
                <a:solidFill>
                  <a:schemeClr val="tx2"/>
                </a:solidFill>
                <a:latin typeface="Comic Sans MS" panose="030F0702030302020204" pitchFamily="66" charset="0"/>
              </a:rPr>
              <a:t>The 6 Nations Trophy</a:t>
            </a:r>
            <a:endParaRPr lang="en-IE" sz="6000" b="1"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16352436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3874" y="1395663"/>
            <a:ext cx="7668126" cy="3987210"/>
          </a:xfrm>
        </p:spPr>
        <p:txBody>
          <a:bodyPr>
            <a:normAutofit/>
          </a:bodyPr>
          <a:lstStyle/>
          <a:p>
            <a:pPr>
              <a:buClr>
                <a:srgbClr val="FFFF00"/>
              </a:buClr>
              <a:buFont typeface="Comic Sans MS" panose="030F0702030302020204" pitchFamily="66" charset="0"/>
              <a:buChar char="*"/>
            </a:pPr>
            <a:r>
              <a:rPr lang="en-IE" dirty="0" smtClean="0">
                <a:solidFill>
                  <a:schemeClr val="tx2"/>
                </a:solidFill>
                <a:latin typeface="Comic Sans MS" panose="030F0702030302020204" pitchFamily="66" charset="0"/>
              </a:rPr>
              <a:t>It was the Earl of Westmorland’s idea to present the winning team with a trophy. </a:t>
            </a:r>
          </a:p>
          <a:p>
            <a:pPr>
              <a:buClr>
                <a:srgbClr val="FFFF00"/>
              </a:buClr>
              <a:buFont typeface="Comic Sans MS" panose="030F0702030302020204" pitchFamily="66" charset="0"/>
              <a:buChar char="*"/>
            </a:pPr>
            <a:endParaRPr lang="en-IE" dirty="0">
              <a:solidFill>
                <a:schemeClr val="tx2"/>
              </a:solidFill>
              <a:latin typeface="Comic Sans MS" panose="030F0702030302020204" pitchFamily="66" charset="0"/>
            </a:endParaRPr>
          </a:p>
          <a:p>
            <a:pPr>
              <a:buClr>
                <a:srgbClr val="FFFF00"/>
              </a:buClr>
              <a:buFont typeface="Comic Sans MS" panose="030F0702030302020204" pitchFamily="66" charset="0"/>
              <a:buChar char="*"/>
            </a:pPr>
            <a:r>
              <a:rPr lang="en-IE" dirty="0" smtClean="0">
                <a:solidFill>
                  <a:schemeClr val="tx2"/>
                </a:solidFill>
                <a:latin typeface="Comic Sans MS" panose="030F0702030302020204" pitchFamily="66" charset="0"/>
              </a:rPr>
              <a:t>In 1993 France were the first team to be presented with the trophy.</a:t>
            </a:r>
          </a:p>
          <a:p>
            <a:pPr>
              <a:buClr>
                <a:srgbClr val="FFFF00"/>
              </a:buClr>
              <a:buFont typeface="Comic Sans MS" panose="030F0702030302020204" pitchFamily="66" charset="0"/>
              <a:buChar char="*"/>
            </a:pPr>
            <a:endParaRPr lang="en-IE" dirty="0" smtClean="0">
              <a:solidFill>
                <a:schemeClr val="tx2"/>
              </a:solidFill>
              <a:latin typeface="Comic Sans MS" panose="030F0702030302020204" pitchFamily="66" charset="0"/>
            </a:endParaRPr>
          </a:p>
          <a:p>
            <a:pPr>
              <a:buClr>
                <a:srgbClr val="FFFF00"/>
              </a:buClr>
              <a:buFont typeface="Comic Sans MS" panose="030F0702030302020204" pitchFamily="66" charset="0"/>
              <a:buChar char="*"/>
            </a:pPr>
            <a:r>
              <a:rPr lang="en-IE" dirty="0" smtClean="0">
                <a:solidFill>
                  <a:schemeClr val="tx2"/>
                </a:solidFill>
                <a:latin typeface="Comic Sans MS" panose="030F0702030302020204" pitchFamily="66" charset="0"/>
              </a:rPr>
              <a:t>In 2015 a new trophy was commissioned to replace the old trophy</a:t>
            </a:r>
          </a:p>
        </p:txBody>
      </p:sp>
      <p:pic>
        <p:nvPicPr>
          <p:cNvPr id="13314" name="Picture 2" descr="https://c1.staticflickr.com/4/3045/2293239853_ddd6bc4ef4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39" y="2109333"/>
            <a:ext cx="4748667" cy="474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2225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5183834" y="1445868"/>
            <a:ext cx="6484746" cy="3416320"/>
          </a:xfrm>
          <a:prstGeom prst="rect">
            <a:avLst/>
          </a:prstGeom>
          <a:noFill/>
        </p:spPr>
        <p:txBody>
          <a:bodyPr wrap="square" rtlCol="0">
            <a:spAutoFit/>
          </a:bodyPr>
          <a:lstStyle/>
          <a:p>
            <a:pPr algn="ctr"/>
            <a:r>
              <a:rPr lang="en-IE" sz="5400" b="1" dirty="0" smtClean="0">
                <a:solidFill>
                  <a:schemeClr val="tx2"/>
                </a:solidFill>
                <a:latin typeface="Comic Sans MS" panose="030F0702030302020204" pitchFamily="66" charset="0"/>
              </a:rPr>
              <a:t>Why do you think it was decided to commission a new trophy?</a:t>
            </a:r>
            <a:endParaRPr lang="en-IE" sz="5400" b="1" dirty="0">
              <a:solidFill>
                <a:schemeClr val="tx2"/>
              </a:solidFill>
              <a:latin typeface="Comic Sans MS" panose="030F0702030302020204" pitchFamily="66" charset="0"/>
            </a:endParaRPr>
          </a:p>
        </p:txBody>
      </p:sp>
      <p:pic>
        <p:nvPicPr>
          <p:cNvPr id="14340" name="Picture 4" descr="Question, Question Mark, Gold, Characters, Symb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856" y="-274972"/>
            <a:ext cx="6858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3520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97409"/>
            <a:ext cx="9424416" cy="5535168"/>
          </a:xfrm>
        </p:spPr>
        <p:txBody>
          <a:bodyPr>
            <a:normAutofit/>
          </a:bodyPr>
          <a:lstStyle/>
          <a:p>
            <a:pPr>
              <a:buClr>
                <a:srgbClr val="FFFF00"/>
              </a:buClr>
              <a:buFont typeface="Comic Sans MS" panose="030F0702030302020204" pitchFamily="66" charset="0"/>
              <a:buChar char="*"/>
            </a:pPr>
            <a:r>
              <a:rPr lang="en-IE" dirty="0" smtClean="0">
                <a:solidFill>
                  <a:schemeClr val="tx2"/>
                </a:solidFill>
                <a:latin typeface="Comic Sans MS" panose="030F0702030302020204" pitchFamily="66" charset="0"/>
              </a:rPr>
              <a:t>The old trophy was </a:t>
            </a:r>
            <a:r>
              <a:rPr lang="en-IE" dirty="0">
                <a:solidFill>
                  <a:schemeClr val="tx2"/>
                </a:solidFill>
                <a:latin typeface="Comic Sans MS" panose="030F0702030302020204" pitchFamily="66" charset="0"/>
              </a:rPr>
              <a:t>for Five Nations Championship before </a:t>
            </a:r>
            <a:r>
              <a:rPr lang="en-IE" dirty="0" smtClean="0">
                <a:solidFill>
                  <a:schemeClr val="tx2"/>
                </a:solidFill>
                <a:latin typeface="Comic Sans MS" panose="030F0702030302020204" pitchFamily="66" charset="0"/>
              </a:rPr>
              <a:t>Italy joined</a:t>
            </a:r>
            <a:endParaRPr lang="en-IE" dirty="0">
              <a:solidFill>
                <a:schemeClr val="tx2"/>
              </a:solidFill>
              <a:latin typeface="Comic Sans MS" panose="030F0702030302020204" pitchFamily="66" charset="0"/>
            </a:endParaRPr>
          </a:p>
          <a:p>
            <a:pPr>
              <a:buClr>
                <a:srgbClr val="FFFF00"/>
              </a:buClr>
              <a:buFont typeface="Comic Sans MS" panose="030F0702030302020204" pitchFamily="66" charset="0"/>
              <a:buChar char="*"/>
            </a:pPr>
            <a:r>
              <a:rPr lang="en-IE" dirty="0" smtClean="0">
                <a:solidFill>
                  <a:schemeClr val="tx2"/>
                </a:solidFill>
                <a:latin typeface="Comic Sans MS" panose="030F0702030302020204" pitchFamily="66" charset="0"/>
              </a:rPr>
              <a:t>The new trophy was designed </a:t>
            </a:r>
            <a:r>
              <a:rPr lang="en-IE" dirty="0">
                <a:solidFill>
                  <a:schemeClr val="tx2"/>
                </a:solidFill>
                <a:latin typeface="Comic Sans MS" panose="030F0702030302020204" pitchFamily="66" charset="0"/>
              </a:rPr>
              <a:t>by Thomas </a:t>
            </a:r>
            <a:r>
              <a:rPr lang="en-IE" dirty="0" err="1">
                <a:solidFill>
                  <a:schemeClr val="tx2"/>
                </a:solidFill>
                <a:latin typeface="Comic Sans MS" panose="030F0702030302020204" pitchFamily="66" charset="0"/>
              </a:rPr>
              <a:t>Lyte</a:t>
            </a:r>
            <a:r>
              <a:rPr lang="en-IE" dirty="0">
                <a:solidFill>
                  <a:schemeClr val="tx2"/>
                </a:solidFill>
                <a:latin typeface="Comic Sans MS" panose="030F0702030302020204" pitchFamily="66" charset="0"/>
              </a:rPr>
              <a:t> and represents all 6 nations</a:t>
            </a:r>
          </a:p>
          <a:p>
            <a:pPr>
              <a:buClr>
                <a:srgbClr val="FFFF00"/>
              </a:buClr>
              <a:buFont typeface="Comic Sans MS" panose="030F0702030302020204" pitchFamily="66" charset="0"/>
              <a:buChar char="*"/>
            </a:pPr>
            <a:r>
              <a:rPr lang="en-IE" dirty="0" smtClean="0">
                <a:solidFill>
                  <a:schemeClr val="tx2"/>
                </a:solidFill>
                <a:latin typeface="Comic Sans MS" panose="030F0702030302020204" pitchFamily="66" charset="0"/>
              </a:rPr>
              <a:t>The new trophy has the </a:t>
            </a:r>
            <a:r>
              <a:rPr lang="en-IE" dirty="0">
                <a:solidFill>
                  <a:schemeClr val="tx2"/>
                </a:solidFill>
                <a:latin typeface="Comic Sans MS" panose="030F0702030302020204" pitchFamily="66" charset="0"/>
              </a:rPr>
              <a:t>names of past winners on </a:t>
            </a:r>
            <a:r>
              <a:rPr lang="en-IE" dirty="0" smtClean="0">
                <a:solidFill>
                  <a:schemeClr val="tx2"/>
                </a:solidFill>
                <a:latin typeface="Comic Sans MS" panose="030F0702030302020204" pitchFamily="66" charset="0"/>
              </a:rPr>
              <a:t>band </a:t>
            </a:r>
            <a:r>
              <a:rPr lang="en-IE" dirty="0">
                <a:solidFill>
                  <a:schemeClr val="tx2"/>
                </a:solidFill>
                <a:latin typeface="Comic Sans MS" panose="030F0702030302020204" pitchFamily="66" charset="0"/>
              </a:rPr>
              <a:t>of the plinth and space for future winners</a:t>
            </a:r>
          </a:p>
          <a:p>
            <a:pPr>
              <a:buClr>
                <a:srgbClr val="FFFF00"/>
              </a:buClr>
              <a:buFont typeface="Comic Sans MS" panose="030F0702030302020204" pitchFamily="66" charset="0"/>
              <a:buChar char="*"/>
            </a:pPr>
            <a:r>
              <a:rPr lang="en-IE" dirty="0" smtClean="0">
                <a:solidFill>
                  <a:schemeClr val="tx2"/>
                </a:solidFill>
                <a:latin typeface="Comic Sans MS" panose="030F0702030302020204" pitchFamily="66" charset="0"/>
              </a:rPr>
              <a:t>There are 6 sides on the new trophy  </a:t>
            </a:r>
            <a:r>
              <a:rPr lang="en-IE" dirty="0">
                <a:solidFill>
                  <a:schemeClr val="tx2"/>
                </a:solidFill>
                <a:latin typeface="Comic Sans MS" panose="030F0702030302020204" pitchFamily="66" charset="0"/>
              </a:rPr>
              <a:t>– 1 for each </a:t>
            </a:r>
            <a:r>
              <a:rPr lang="en-IE" dirty="0" smtClean="0">
                <a:solidFill>
                  <a:schemeClr val="tx2"/>
                </a:solidFill>
                <a:latin typeface="Comic Sans MS" panose="030F0702030302020204" pitchFamily="66" charset="0"/>
              </a:rPr>
              <a:t>country</a:t>
            </a:r>
          </a:p>
          <a:p>
            <a:pPr>
              <a:buClr>
                <a:srgbClr val="FFFF00"/>
              </a:buClr>
              <a:buFont typeface="Comic Sans MS" panose="030F0702030302020204" pitchFamily="66" charset="0"/>
              <a:buChar char="*"/>
            </a:pPr>
            <a:r>
              <a:rPr lang="en-IE" dirty="0" smtClean="0">
                <a:solidFill>
                  <a:schemeClr val="tx2"/>
                </a:solidFill>
                <a:latin typeface="Comic Sans MS" panose="030F0702030302020204" pitchFamily="66" charset="0"/>
              </a:rPr>
              <a:t>It is made of 7kg </a:t>
            </a:r>
            <a:r>
              <a:rPr lang="en-IE" dirty="0">
                <a:solidFill>
                  <a:schemeClr val="tx2"/>
                </a:solidFill>
                <a:latin typeface="Comic Sans MS" panose="030F0702030302020204" pitchFamily="66" charset="0"/>
              </a:rPr>
              <a:t>of sliver, </a:t>
            </a:r>
            <a:r>
              <a:rPr lang="en-IE" dirty="0" smtClean="0">
                <a:solidFill>
                  <a:schemeClr val="tx2"/>
                </a:solidFill>
                <a:latin typeface="Comic Sans MS" panose="030F0702030302020204" pitchFamily="66" charset="0"/>
              </a:rPr>
              <a:t>is 75cm high, and has a </a:t>
            </a:r>
            <a:r>
              <a:rPr lang="en-IE" dirty="0">
                <a:solidFill>
                  <a:schemeClr val="tx2"/>
                </a:solidFill>
                <a:latin typeface="Comic Sans MS" panose="030F0702030302020204" pitchFamily="66" charset="0"/>
              </a:rPr>
              <a:t>gold plated 6 on both handles and a rugby ball and crown on the lid</a:t>
            </a:r>
          </a:p>
          <a:p>
            <a:pPr>
              <a:buClr>
                <a:srgbClr val="FFFF00"/>
              </a:buClr>
              <a:buFont typeface="Comic Sans MS" panose="030F0702030302020204" pitchFamily="66" charset="0"/>
              <a:buChar char="*"/>
            </a:pPr>
            <a:r>
              <a:rPr lang="en-IE" dirty="0" smtClean="0">
                <a:solidFill>
                  <a:schemeClr val="tx2"/>
                </a:solidFill>
                <a:latin typeface="Comic Sans MS" panose="030F0702030302020204" pitchFamily="66" charset="0"/>
              </a:rPr>
              <a:t>It took </a:t>
            </a:r>
            <a:r>
              <a:rPr lang="en-IE" dirty="0">
                <a:solidFill>
                  <a:schemeClr val="tx2"/>
                </a:solidFill>
                <a:latin typeface="Comic Sans MS" panose="030F0702030302020204" pitchFamily="66" charset="0"/>
              </a:rPr>
              <a:t>over 200 hours to </a:t>
            </a:r>
            <a:r>
              <a:rPr lang="en-IE" dirty="0" smtClean="0">
                <a:solidFill>
                  <a:schemeClr val="tx2"/>
                </a:solidFill>
                <a:latin typeface="Comic Sans MS" panose="030F0702030302020204" pitchFamily="66" charset="0"/>
              </a:rPr>
              <a:t>make it</a:t>
            </a:r>
            <a:endParaRPr lang="en-IE" dirty="0">
              <a:solidFill>
                <a:schemeClr val="tx2"/>
              </a:solidFill>
              <a:latin typeface="Comic Sans MS" panose="030F0702030302020204" pitchFamily="66" charset="0"/>
            </a:endParaRPr>
          </a:p>
        </p:txBody>
      </p:sp>
      <p:pic>
        <p:nvPicPr>
          <p:cNvPr id="15362" name="Picture 2" descr="trophy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27324" y="1444689"/>
            <a:ext cx="3723172" cy="49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5402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09480" y="590801"/>
            <a:ext cx="6282520" cy="5854890"/>
          </a:xfrm>
        </p:spPr>
        <p:txBody>
          <a:bodyPr>
            <a:normAutofit fontScale="90000"/>
          </a:bodyPr>
          <a:lstStyle/>
          <a:p>
            <a:pPr algn="ctr"/>
            <a:r>
              <a:rPr lang="en-IE" sz="6000" b="1" dirty="0" smtClean="0">
                <a:solidFill>
                  <a:schemeClr val="tx2"/>
                </a:solidFill>
                <a:latin typeface="Comic Sans MS" panose="030F0702030302020204" pitchFamily="66" charset="0"/>
              </a:rPr>
              <a:t>Here is an image of the old trophy and the triple crown, can you find an image of the new trophy? </a:t>
            </a:r>
            <a:endParaRPr lang="en-IE" sz="6000" b="1" dirty="0">
              <a:solidFill>
                <a:schemeClr val="tx2"/>
              </a:solidFill>
              <a:latin typeface="Comic Sans MS" panose="030F0702030302020204" pitchFamily="66" charset="0"/>
            </a:endParaRPr>
          </a:p>
        </p:txBody>
      </p:sp>
      <p:pic>
        <p:nvPicPr>
          <p:cNvPr id="11266" name="Picture 2" descr="https://upload.wikimedia.org/wikipedia/commons/6/63/Ireland_2009_6_nations_triple_crow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793" y="578609"/>
            <a:ext cx="5814693" cy="55355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6942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5072" y="1719072"/>
            <a:ext cx="12630912" cy="4242816"/>
          </a:xfrm>
        </p:spPr>
        <p:txBody>
          <a:bodyPr>
            <a:normAutofit/>
          </a:bodyPr>
          <a:lstStyle/>
          <a:p>
            <a:r>
              <a:rPr lang="en-IE" sz="2800" dirty="0" smtClean="0">
                <a:solidFill>
                  <a:schemeClr val="tx2"/>
                </a:solidFill>
                <a:latin typeface="Comic Sans MS" panose="030F0702030302020204" pitchFamily="66" charset="0"/>
              </a:rPr>
              <a:t>Sat </a:t>
            </a:r>
            <a:r>
              <a:rPr lang="en-IE" sz="2800" dirty="0" smtClean="0">
                <a:solidFill>
                  <a:schemeClr val="tx2"/>
                </a:solidFill>
                <a:latin typeface="Comic Sans MS" panose="030F0702030302020204" pitchFamily="66" charset="0"/>
              </a:rPr>
              <a:t>2</a:t>
            </a:r>
            <a:r>
              <a:rPr lang="en-IE" sz="2800" baseline="30000" dirty="0" smtClean="0">
                <a:solidFill>
                  <a:schemeClr val="tx2"/>
                </a:solidFill>
                <a:latin typeface="Comic Sans MS" panose="030F0702030302020204" pitchFamily="66" charset="0"/>
              </a:rPr>
              <a:t>nd</a:t>
            </a:r>
            <a:r>
              <a:rPr lang="en-IE" sz="2800" dirty="0" smtClean="0">
                <a:solidFill>
                  <a:schemeClr val="tx2"/>
                </a:solidFill>
                <a:latin typeface="Comic Sans MS" panose="030F0702030302020204" pitchFamily="66" charset="0"/>
              </a:rPr>
              <a:t> Feb	</a:t>
            </a:r>
            <a:r>
              <a:rPr lang="en-IE" sz="2800" b="1" dirty="0" smtClean="0">
                <a:solidFill>
                  <a:schemeClr val="tx2"/>
                </a:solidFill>
                <a:latin typeface="Comic Sans MS" panose="030F0702030302020204" pitchFamily="66" charset="0"/>
              </a:rPr>
              <a:t>Ireland	Vs	England		</a:t>
            </a:r>
            <a:r>
              <a:rPr lang="en-IE" sz="2800" dirty="0" smtClean="0">
                <a:solidFill>
                  <a:schemeClr val="tx2"/>
                </a:solidFill>
                <a:latin typeface="Comic Sans MS" panose="030F0702030302020204" pitchFamily="66" charset="0"/>
              </a:rPr>
              <a:t>(Aviva Stadium)</a:t>
            </a:r>
            <a:br>
              <a:rPr lang="en-IE" sz="2800" dirty="0" smtClean="0">
                <a:solidFill>
                  <a:schemeClr val="tx2"/>
                </a:solidFill>
                <a:latin typeface="Comic Sans MS" panose="030F0702030302020204" pitchFamily="66" charset="0"/>
              </a:rPr>
            </a:br>
            <a:r>
              <a:rPr lang="en-IE" sz="2800" dirty="0">
                <a:solidFill>
                  <a:schemeClr val="tx2"/>
                </a:solidFill>
                <a:latin typeface="Comic Sans MS" panose="030F0702030302020204" pitchFamily="66" charset="0"/>
              </a:rPr>
              <a:t/>
            </a:r>
            <a:br>
              <a:rPr lang="en-IE" sz="2800" dirty="0">
                <a:solidFill>
                  <a:schemeClr val="tx2"/>
                </a:solidFill>
                <a:latin typeface="Comic Sans MS" panose="030F0702030302020204" pitchFamily="66" charset="0"/>
              </a:rPr>
            </a:br>
            <a:r>
              <a:rPr lang="en-IE" sz="2800" dirty="0" smtClean="0">
                <a:solidFill>
                  <a:schemeClr val="tx2"/>
                </a:solidFill>
                <a:latin typeface="Comic Sans MS" panose="030F0702030302020204" pitchFamily="66" charset="0"/>
              </a:rPr>
              <a:t>Sat 9</a:t>
            </a:r>
            <a:r>
              <a:rPr lang="en-IE" sz="2800" baseline="30000" dirty="0" smtClean="0">
                <a:solidFill>
                  <a:schemeClr val="tx2"/>
                </a:solidFill>
                <a:latin typeface="Comic Sans MS" panose="030F0702030302020204" pitchFamily="66" charset="0"/>
              </a:rPr>
              <a:t>th</a:t>
            </a:r>
            <a:r>
              <a:rPr lang="en-IE" sz="2800" dirty="0" smtClean="0">
                <a:solidFill>
                  <a:schemeClr val="tx2"/>
                </a:solidFill>
                <a:latin typeface="Comic Sans MS" panose="030F0702030302020204" pitchFamily="66" charset="0"/>
              </a:rPr>
              <a:t> Feb	</a:t>
            </a:r>
            <a:r>
              <a:rPr lang="en-IE" sz="2800" b="1" dirty="0" smtClean="0">
                <a:solidFill>
                  <a:schemeClr val="tx2"/>
                </a:solidFill>
                <a:latin typeface="Comic Sans MS" panose="030F0702030302020204" pitchFamily="66" charset="0"/>
              </a:rPr>
              <a:t>Scotland	Vs	Ireland		</a:t>
            </a:r>
            <a:r>
              <a:rPr lang="en-IE" sz="2800" dirty="0" smtClean="0">
                <a:solidFill>
                  <a:schemeClr val="tx2"/>
                </a:solidFill>
                <a:latin typeface="Comic Sans MS" panose="030F0702030302020204" pitchFamily="66" charset="0"/>
              </a:rPr>
              <a:t>(Murrayfield)</a:t>
            </a:r>
            <a:br>
              <a:rPr lang="en-IE" sz="2800" dirty="0" smtClean="0">
                <a:solidFill>
                  <a:schemeClr val="tx2"/>
                </a:solidFill>
                <a:latin typeface="Comic Sans MS" panose="030F0702030302020204" pitchFamily="66" charset="0"/>
              </a:rPr>
            </a:br>
            <a:r>
              <a:rPr lang="en-IE" sz="2800" b="1" dirty="0" smtClean="0">
                <a:solidFill>
                  <a:schemeClr val="tx2"/>
                </a:solidFill>
                <a:latin typeface="Comic Sans MS" panose="030F0702030302020204" pitchFamily="66" charset="0"/>
              </a:rPr>
              <a:t/>
            </a:r>
            <a:br>
              <a:rPr lang="en-IE" sz="2800" b="1" dirty="0" smtClean="0">
                <a:solidFill>
                  <a:schemeClr val="tx2"/>
                </a:solidFill>
                <a:latin typeface="Comic Sans MS" panose="030F0702030302020204" pitchFamily="66" charset="0"/>
              </a:rPr>
            </a:br>
            <a:r>
              <a:rPr lang="en-IE" sz="2800" dirty="0" smtClean="0">
                <a:solidFill>
                  <a:schemeClr val="tx2"/>
                </a:solidFill>
                <a:latin typeface="Comic Sans MS" panose="030F0702030302020204" pitchFamily="66" charset="0"/>
              </a:rPr>
              <a:t>Sat </a:t>
            </a:r>
            <a:r>
              <a:rPr lang="en-IE" sz="2800" dirty="0" smtClean="0">
                <a:solidFill>
                  <a:schemeClr val="tx2"/>
                </a:solidFill>
                <a:latin typeface="Comic Sans MS" panose="030F0702030302020204" pitchFamily="66" charset="0"/>
              </a:rPr>
              <a:t>23</a:t>
            </a:r>
            <a:r>
              <a:rPr lang="en-IE" sz="2800" baseline="30000" dirty="0" smtClean="0">
                <a:solidFill>
                  <a:schemeClr val="tx2"/>
                </a:solidFill>
                <a:latin typeface="Comic Sans MS" panose="030F0702030302020204" pitchFamily="66" charset="0"/>
              </a:rPr>
              <a:t>rd</a:t>
            </a:r>
            <a:r>
              <a:rPr lang="en-IE" sz="2800" dirty="0">
                <a:solidFill>
                  <a:schemeClr val="tx2"/>
                </a:solidFill>
                <a:latin typeface="Comic Sans MS" panose="030F0702030302020204" pitchFamily="66" charset="0"/>
              </a:rPr>
              <a:t> </a:t>
            </a:r>
            <a:r>
              <a:rPr lang="en-IE" sz="2800" dirty="0" smtClean="0">
                <a:solidFill>
                  <a:schemeClr val="tx2"/>
                </a:solidFill>
                <a:latin typeface="Comic Sans MS" panose="030F0702030302020204" pitchFamily="66" charset="0"/>
              </a:rPr>
              <a:t>Feb	</a:t>
            </a:r>
            <a:r>
              <a:rPr lang="en-IE" sz="2800" b="1" dirty="0" smtClean="0">
                <a:solidFill>
                  <a:schemeClr val="tx2"/>
                </a:solidFill>
                <a:latin typeface="Comic Sans MS" panose="030F0702030302020204" pitchFamily="66" charset="0"/>
              </a:rPr>
              <a:t>Italy		Vs	Ireland		</a:t>
            </a:r>
            <a:r>
              <a:rPr lang="en-IE" sz="2800" dirty="0" smtClean="0">
                <a:solidFill>
                  <a:schemeClr val="tx2"/>
                </a:solidFill>
                <a:latin typeface="Comic Sans MS" panose="030F0702030302020204" pitchFamily="66" charset="0"/>
              </a:rPr>
              <a:t>(</a:t>
            </a:r>
            <a:r>
              <a:rPr lang="en-IE" sz="2800" dirty="0" err="1" smtClean="0">
                <a:solidFill>
                  <a:schemeClr val="tx2"/>
                </a:solidFill>
                <a:latin typeface="Comic Sans MS" panose="030F0702030302020204" pitchFamily="66" charset="0"/>
              </a:rPr>
              <a:t>Stadio</a:t>
            </a:r>
            <a:r>
              <a:rPr lang="en-IE" sz="2800" dirty="0" smtClean="0">
                <a:solidFill>
                  <a:schemeClr val="tx2"/>
                </a:solidFill>
                <a:latin typeface="Comic Sans MS" panose="030F0702030302020204" pitchFamily="66" charset="0"/>
              </a:rPr>
              <a:t> </a:t>
            </a:r>
            <a:r>
              <a:rPr lang="en-IE" sz="2800" dirty="0" err="1">
                <a:solidFill>
                  <a:schemeClr val="tx2"/>
                </a:solidFill>
                <a:latin typeface="Comic Sans MS" panose="030F0702030302020204" pitchFamily="66" charset="0"/>
              </a:rPr>
              <a:t>Olimpico</a:t>
            </a:r>
            <a:r>
              <a:rPr lang="en-IE" sz="2800" dirty="0" smtClean="0">
                <a:solidFill>
                  <a:schemeClr val="tx2"/>
                </a:solidFill>
                <a:latin typeface="Comic Sans MS" panose="030F0702030302020204" pitchFamily="66" charset="0"/>
              </a:rPr>
              <a:t>)</a:t>
            </a:r>
            <a:br>
              <a:rPr lang="en-IE" sz="2800" dirty="0" smtClean="0">
                <a:solidFill>
                  <a:schemeClr val="tx2"/>
                </a:solidFill>
                <a:latin typeface="Comic Sans MS" panose="030F0702030302020204" pitchFamily="66" charset="0"/>
              </a:rPr>
            </a:br>
            <a:r>
              <a:rPr lang="en-IE" sz="2800" b="1" dirty="0" smtClean="0">
                <a:solidFill>
                  <a:schemeClr val="tx2"/>
                </a:solidFill>
                <a:latin typeface="Comic Sans MS" panose="030F0702030302020204" pitchFamily="66" charset="0"/>
              </a:rPr>
              <a:t/>
            </a:r>
            <a:br>
              <a:rPr lang="en-IE" sz="2800" b="1" dirty="0" smtClean="0">
                <a:solidFill>
                  <a:schemeClr val="tx2"/>
                </a:solidFill>
                <a:latin typeface="Comic Sans MS" panose="030F0702030302020204" pitchFamily="66" charset="0"/>
              </a:rPr>
            </a:br>
            <a:r>
              <a:rPr lang="en-IE" sz="2800" dirty="0" smtClean="0">
                <a:solidFill>
                  <a:schemeClr val="tx2"/>
                </a:solidFill>
                <a:latin typeface="Comic Sans MS" panose="030F0702030302020204" pitchFamily="66" charset="0"/>
              </a:rPr>
              <a:t>Sun 10</a:t>
            </a:r>
            <a:r>
              <a:rPr lang="en-IE" sz="2800" baseline="30000" dirty="0" smtClean="0">
                <a:solidFill>
                  <a:schemeClr val="tx2"/>
                </a:solidFill>
                <a:latin typeface="Comic Sans MS" panose="030F0702030302020204" pitchFamily="66" charset="0"/>
              </a:rPr>
              <a:t>th</a:t>
            </a:r>
            <a:r>
              <a:rPr lang="en-IE" sz="2800" dirty="0" smtClean="0">
                <a:solidFill>
                  <a:schemeClr val="tx2"/>
                </a:solidFill>
                <a:latin typeface="Comic Sans MS" panose="030F0702030302020204" pitchFamily="66" charset="0"/>
              </a:rPr>
              <a:t> March	</a:t>
            </a:r>
            <a:r>
              <a:rPr lang="en-IE" sz="2800" b="1" dirty="0" smtClean="0">
                <a:solidFill>
                  <a:schemeClr val="tx2"/>
                </a:solidFill>
                <a:latin typeface="Comic Sans MS" panose="030F0702030302020204" pitchFamily="66" charset="0"/>
              </a:rPr>
              <a:t>Ireland	Vs	France		</a:t>
            </a:r>
            <a:r>
              <a:rPr lang="en-IE" sz="2800" dirty="0" smtClean="0">
                <a:solidFill>
                  <a:schemeClr val="tx2"/>
                </a:solidFill>
                <a:latin typeface="Comic Sans MS" panose="030F0702030302020204" pitchFamily="66" charset="0"/>
              </a:rPr>
              <a:t>(Aviva </a:t>
            </a:r>
            <a:r>
              <a:rPr lang="en-IE" sz="2800" dirty="0" smtClean="0">
                <a:solidFill>
                  <a:schemeClr val="tx2"/>
                </a:solidFill>
                <a:latin typeface="Comic Sans MS" panose="030F0702030302020204" pitchFamily="66" charset="0"/>
              </a:rPr>
              <a:t>Stadium</a:t>
            </a:r>
            <a:r>
              <a:rPr lang="en-IE" sz="2800" dirty="0" smtClean="0">
                <a:solidFill>
                  <a:schemeClr val="tx2"/>
                </a:solidFill>
                <a:latin typeface="Comic Sans MS" panose="030F0702030302020204" pitchFamily="66" charset="0"/>
              </a:rPr>
              <a:t>)</a:t>
            </a:r>
            <a:br>
              <a:rPr lang="en-IE" sz="2800" dirty="0" smtClean="0">
                <a:solidFill>
                  <a:schemeClr val="tx2"/>
                </a:solidFill>
                <a:latin typeface="Comic Sans MS" panose="030F0702030302020204" pitchFamily="66" charset="0"/>
              </a:rPr>
            </a:br>
            <a:r>
              <a:rPr lang="en-IE" sz="2800" b="1" dirty="0" smtClean="0">
                <a:solidFill>
                  <a:schemeClr val="tx2"/>
                </a:solidFill>
                <a:latin typeface="Comic Sans MS" panose="030F0702030302020204" pitchFamily="66" charset="0"/>
              </a:rPr>
              <a:t/>
            </a:r>
            <a:br>
              <a:rPr lang="en-IE" sz="2800" b="1" dirty="0" smtClean="0">
                <a:solidFill>
                  <a:schemeClr val="tx2"/>
                </a:solidFill>
                <a:latin typeface="Comic Sans MS" panose="030F0702030302020204" pitchFamily="66" charset="0"/>
              </a:rPr>
            </a:br>
            <a:r>
              <a:rPr lang="en-IE" sz="2800" dirty="0" smtClean="0">
                <a:solidFill>
                  <a:schemeClr val="tx2"/>
                </a:solidFill>
                <a:latin typeface="Comic Sans MS" panose="030F0702030302020204" pitchFamily="66" charset="0"/>
              </a:rPr>
              <a:t>Sat </a:t>
            </a:r>
            <a:r>
              <a:rPr lang="en-IE" sz="2800" dirty="0" smtClean="0">
                <a:solidFill>
                  <a:schemeClr val="tx2"/>
                </a:solidFill>
                <a:latin typeface="Comic Sans MS" panose="030F0702030302020204" pitchFamily="66" charset="0"/>
              </a:rPr>
              <a:t>16</a:t>
            </a:r>
            <a:r>
              <a:rPr lang="en-IE" sz="2800" baseline="30000" dirty="0" smtClean="0">
                <a:solidFill>
                  <a:schemeClr val="tx2"/>
                </a:solidFill>
                <a:latin typeface="Comic Sans MS" panose="030F0702030302020204" pitchFamily="66" charset="0"/>
              </a:rPr>
              <a:t>th</a:t>
            </a:r>
            <a:r>
              <a:rPr lang="en-IE" sz="2800" dirty="0" smtClean="0">
                <a:solidFill>
                  <a:schemeClr val="tx2"/>
                </a:solidFill>
                <a:latin typeface="Comic Sans MS" panose="030F0702030302020204" pitchFamily="66" charset="0"/>
              </a:rPr>
              <a:t> March	</a:t>
            </a:r>
            <a:r>
              <a:rPr lang="en-IE" sz="2800" b="1" dirty="0" smtClean="0">
                <a:solidFill>
                  <a:schemeClr val="tx2"/>
                </a:solidFill>
                <a:latin typeface="Comic Sans MS" panose="030F0702030302020204" pitchFamily="66" charset="0"/>
              </a:rPr>
              <a:t>Wales	Vs	Ireland		</a:t>
            </a:r>
            <a:r>
              <a:rPr lang="en-IE" sz="2800" dirty="0" smtClean="0">
                <a:solidFill>
                  <a:schemeClr val="tx2"/>
                </a:solidFill>
                <a:latin typeface="Comic Sans MS" panose="030F0702030302020204" pitchFamily="66" charset="0"/>
              </a:rPr>
              <a:t>(</a:t>
            </a:r>
            <a:r>
              <a:rPr lang="en-IE" sz="2800" dirty="0">
                <a:solidFill>
                  <a:schemeClr val="tx2"/>
                </a:solidFill>
                <a:latin typeface="Comic Sans MS" panose="030F0702030302020204" pitchFamily="66" charset="0"/>
              </a:rPr>
              <a:t>Principality </a:t>
            </a:r>
            <a:r>
              <a:rPr lang="en-IE" sz="2800" dirty="0" smtClean="0">
                <a:solidFill>
                  <a:schemeClr val="tx2"/>
                </a:solidFill>
                <a:latin typeface="Comic Sans MS" panose="030F0702030302020204" pitchFamily="66" charset="0"/>
              </a:rPr>
              <a:t>Stadium)</a:t>
            </a:r>
            <a:endParaRPr lang="en-IE" sz="2800" b="1" dirty="0">
              <a:solidFill>
                <a:schemeClr val="tx2"/>
              </a:solidFill>
              <a:latin typeface="Comic Sans MS" panose="030F0702030302020204" pitchFamily="66" charset="0"/>
            </a:endParaRPr>
          </a:p>
        </p:txBody>
      </p:sp>
      <p:sp>
        <p:nvSpPr>
          <p:cNvPr id="3" name="Rectangle 2"/>
          <p:cNvSpPr/>
          <p:nvPr/>
        </p:nvSpPr>
        <p:spPr>
          <a:xfrm>
            <a:off x="195072" y="1103519"/>
            <a:ext cx="5205984" cy="615553"/>
          </a:xfrm>
          <a:prstGeom prst="rect">
            <a:avLst/>
          </a:prstGeom>
        </p:spPr>
        <p:txBody>
          <a:bodyPr wrap="square">
            <a:spAutoFit/>
          </a:bodyPr>
          <a:lstStyle/>
          <a:p>
            <a:r>
              <a:rPr lang="en-IE" sz="3400" b="1" dirty="0">
                <a:solidFill>
                  <a:schemeClr val="tx2"/>
                </a:solidFill>
                <a:latin typeface="Comic Sans MS" panose="030F0702030302020204" pitchFamily="66" charset="0"/>
              </a:rPr>
              <a:t>2019 Irish Fixtures</a:t>
            </a:r>
            <a:endParaRPr lang="en-IE" sz="3400" dirty="0"/>
          </a:p>
        </p:txBody>
      </p:sp>
    </p:spTree>
    <p:extLst>
      <p:ext uri="{BB962C8B-B14F-4D97-AF65-F5344CB8AC3E}">
        <p14:creationId xmlns:p14="http://schemas.microsoft.com/office/powerpoint/2010/main" val="2737913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coilnet PowerPoint">
      <a:dk1>
        <a:srgbClr val="E5F5FF"/>
      </a:dk1>
      <a:lt1>
        <a:srgbClr val="006C91"/>
      </a:lt1>
      <a:dk2>
        <a:srgbClr val="000000"/>
      </a:dk2>
      <a:lt2>
        <a:srgbClr val="FFFFFF"/>
      </a:lt2>
      <a:accent1>
        <a:srgbClr val="006C91"/>
      </a:accent1>
      <a:accent2>
        <a:srgbClr val="E5F5FF"/>
      </a:accent2>
      <a:accent3>
        <a:srgbClr val="F68B1F"/>
      </a:accent3>
      <a:accent4>
        <a:srgbClr val="1AB78D"/>
      </a:accent4>
      <a:accent5>
        <a:srgbClr val="5BC4BF"/>
      </a:accent5>
      <a:accent6>
        <a:srgbClr val="70BB94"/>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279</TotalTime>
  <Words>968</Words>
  <Application>Microsoft Office PowerPoint</Application>
  <PresentationFormat>Widescreen</PresentationFormat>
  <Paragraphs>92</Paragraphs>
  <Slides>24</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Comic Sans MS</vt:lpstr>
      <vt:lpstr>Office Theme</vt:lpstr>
      <vt:lpstr>PowerPoint Presentation</vt:lpstr>
      <vt:lpstr>What is the 6 Nations?</vt:lpstr>
      <vt:lpstr>PowerPoint Presentation</vt:lpstr>
      <vt:lpstr>PowerPoint Presentation</vt:lpstr>
      <vt:lpstr>PowerPoint Presentation</vt:lpstr>
      <vt:lpstr>When did it begin?</vt:lpstr>
      <vt:lpstr>Irish Rugby Team 1887</vt:lpstr>
      <vt:lpstr>PowerPoint Presentation</vt:lpstr>
      <vt:lpstr>PowerPoint Presentation</vt:lpstr>
      <vt:lpstr>PowerPoint Presentation</vt:lpstr>
      <vt:lpstr>Did you know that there are 7 over competitions within the 6 Nations Championship? What might they be?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6 Nations Trophy</vt:lpstr>
      <vt:lpstr>PowerPoint Presentation</vt:lpstr>
      <vt:lpstr>PowerPoint Presentation</vt:lpstr>
      <vt:lpstr>PowerPoint Presentation</vt:lpstr>
      <vt:lpstr>Here is an image of the old trophy and the triple crown, can you find an image of the new trophy? </vt:lpstr>
      <vt:lpstr>Sat 2nd Feb Ireland Vs England  (Aviva Stadium)  Sat 9th Feb Scotland Vs Ireland  (Murrayfield)  Sat 23rd Feb Italy  Vs Ireland  (Stadio Olimpico)  Sun 10th March Ireland Vs France  (Aviva Stadium)  Sat 16th March Wales Vs Ireland  (Principality Stadium)</vt:lpstr>
    </vt:vector>
  </TitlesOfParts>
  <Company>PDST Technology in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Emer Ní Chéidigh</dc:creator>
  <cp:lastModifiedBy>Dave O’Mahony</cp:lastModifiedBy>
  <cp:revision>35</cp:revision>
  <dcterms:created xsi:type="dcterms:W3CDTF">2017-01-16T11:50:54Z</dcterms:created>
  <dcterms:modified xsi:type="dcterms:W3CDTF">2019-01-08T15:06:17Z</dcterms:modified>
</cp:coreProperties>
</file>