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Comic Sans MS" panose="030F0702030302020204" pitchFamily="66" charset="0"/>
      <p:regular r:id="rId24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EB Garamond" panose="020B0604020202020204" charset="0"/>
      <p:regular r:id="rId30"/>
    </p:embeddedFont>
    <p:embeddedFont>
      <p:font typeface="Varela Round" panose="020B0604020202020204" charset="-79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FDBD04-2CFB-420C-BD5F-B5285A77D9BE}">
  <a:tblStyle styleId="{6BFDBD04-2CFB-420C-BD5F-B5285A77D9B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9EFF7"/>
          </a:solidFill>
        </a:fill>
      </a:tcStyle>
    </a:wholeTbl>
    <a:band1H>
      <a:tcStyle>
        <a:tcBdr/>
        <a:fill>
          <a:solidFill>
            <a:srgbClr val="D0DEEF"/>
          </a:solidFill>
        </a:fill>
      </a:tcStyle>
    </a:band1H>
    <a:band1V>
      <a:tcStyle>
        <a:tcBdr/>
        <a:fill>
          <a:solidFill>
            <a:srgbClr val="D0DEEF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493281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File: Lucas Cranach d.Ä. - Martin Luther, 1528 (Veste Coburg) (cropped).jpg - Wikimedia commons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(1472) Available at: https://commons.wikimedia.org/wiki/File:Lucas_Cranach_d.%C3%84._-_Martin_Luther,_1528_(Veste_Coburg)_(cropped).jpg (Accessed: 1 March 2017).</a:t>
            </a:r>
            <a:b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 maps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(no date) Available at: https://maps.google.ie/ (Accessed: 1 March 2017).</a:t>
            </a:r>
            <a:b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8631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File: Lucas Cranach d.Ä. - Martin Luther, 1528 (Veste Coburg) (cropped).jpg - Wikimedia commons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(1472) Available at: https://commons.wikimedia.org/wiki/File:Lucas_Cranach_d.%C3%84._-_Martin_Luther,_1528_(Veste_Coburg)_(cropped).jpg (Accessed: 1 March 2017).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7134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File: Lucas Cranach d.Ä. - Martin Luther, 1528 (Veste Coburg) (cropped).jpg - Wikimedia commons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(1472) Available at: https://commons.wikimedia.org/wiki/File:Lucas_Cranach_d.%C3%84._-_Martin_Luther,_1528_(Veste_Coburg)_(cropped).jpg (Accessed: 1 March 2017).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426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File: Lucas Cranach d.Ä. - Martin Luther, 1528 (Veste Coburg) (cropped).jpg - Wikimedia commons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(1472) Available at: https://commons.wikimedia.org/wiki/File:Lucas_Cranach_d.%C3%84._-_Martin_Luther,_1528_(Veste_Coburg)_(cropped).jpg (Accessed: 1 March 2017).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719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IE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7757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4704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3081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4618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 (2017)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image on Pixabay - thumbs up, thumbs down, right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Available at: https://pixabay.com/en/thumbs-up-thumbs-down-right-wrong-1172213/ (Accessed: 1 March 2017).</a:t>
            </a:r>
            <a:b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Shape 17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4212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 (2017)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image on Pixabay - thumbs up, thumbs down, right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Available at: https://pixabay.com/en/thumbs-up-thumbs-down-right-wrong-1172213/ (Accessed: 1 March 2017).</a:t>
            </a:r>
            <a:b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2920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 (2017)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image on Pixabay - thumbs up, thumbs down, right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Available at: https://pixabay.com/en/thumbs-up-thumbs-down-right-wrong-1172213/ (Accessed: 1 March 2017).</a:t>
            </a:r>
            <a:b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Shape 19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675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 (2017)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image on Pixabay - thumbs up, thumbs down, right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Available at: https://pixabay.com/en/thumbs-up-thumbs-down-right-wrong-1172213/ (Accessed: 1 March 2017).</a:t>
            </a:r>
            <a:b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5297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558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Jambav, T. (2012)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Login - register at ToonDoo - world’s fastest way to create cartoons!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Available at: http://www.toondoo.com/createToon.jsp (Accessed: 1 March 2017).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22822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IE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4600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(No Date) Available at: https://commons.wikimedia.org/wiki/File:Lucas_Cranach_I_-_Johann_Friedrich_I.,_Kurf%C3%BCrst_von_Sachsen_(Gem%C3%A4ldegalerie,_Berlin).jpg (Accessed: 1 March 2017).</a:t>
            </a:r>
          </a:p>
          <a:p>
            <a:pPr lvl="0">
              <a:spcBef>
                <a:spcPts val="0"/>
              </a:spcBef>
              <a:buNone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(No Date) Available at: https://en.wikipedia.org/wiki/Charles_V,_Holy_Roman_Emperor (Accessed: 1 March 2017).</a:t>
            </a:r>
          </a:p>
          <a:p>
            <a:pPr lvl="0">
              <a:spcBef>
                <a:spcPts val="0"/>
              </a:spcBef>
              <a:buNone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(No Date) Available at: https://commons.wikimedia.org/wiki/File:Raffael_040.jpg (Accessed: 1 March 2017).</a:t>
            </a:r>
          </a:p>
        </p:txBody>
      </p:sp>
      <p:sp>
        <p:nvSpPr>
          <p:cNvPr id="246" name="Shape 24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9848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3" name="Shape 26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0279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Ireland, E. (no date) </a:t>
            </a:r>
            <a:r>
              <a:rPr lang="en-IE" sz="1100" i="1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State examination commission - exam material archive</a:t>
            </a: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. Available at: http://www.examinations.ie/exammaterialarchive/?i=109.111.92.100.95.93.110.104 (Accessed: 1 March 2017).</a:t>
            </a:r>
          </a:p>
        </p:txBody>
      </p:sp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1752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6062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5" name="Shape 29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5928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2973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hyperlink" Target="https://www.scoilnet.ie/" TargetMode="External"/><Relationship Id="rId7" Type="http://schemas.openxmlformats.org/officeDocument/2006/relationships/hyperlink" Target="https://www.google.ie/maps/place/Saxony,+Germany/@50.962265,14.070525,3a,75y,264h,90t/data=!3m8!1e2!3m6!1s3760637!2e1!3e10!6s/lh3.googleusercontent.com/proxy/wZzEW4F_p1r2WnlWuJIDIWjp2J_R58lSdVMzEkFap5TCvtuwsmNRjd-v20VaepSxwt6lodKTnAKi4E-G4oo910Tz3E4n=w203-h152!7i2592!8i1944!4m5!3m4!1s0x4709de729bae4247:0x121b1cb428879b0!8m2!3d51.1045407!4d13.2017384!6m1!1e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hyperlink" Target="https://www.scoilnet.ie/" TargetMode="External"/><Relationship Id="rId7" Type="http://schemas.openxmlformats.org/officeDocument/2006/relationships/hyperlink" Target="https://www.google.ie/maps/place/University+of+Erfurt/@50.991954,11.00903,3a,75y,90t/data=!3m8!1e2!3m6!1s-axTSgTd2z60/Uej86l-PNVI/AAAAAAAAAKk/1Oe9NYPqdyAe_cqBYVBkfAo2Yx6goUiEgCJkC!2e4!3e12!6s/lh6.googleusercontent.com/-axTSgTd2z60/Uej86l-PNVI/AAAAAAAAAKk/1Oe9NYPqdyAe_cqBYVBkfAo2Yx6goUiEgCJkC/s336-k-no/!7i1200!8i357!4m5!3m4!1s0x47a4728090d843c1:0x3803e22fdafb1146!8m2!3d50.991332!4d11.009202!6m1!1e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hyperlink" Target="https://www.scoilnet.ie/" TargetMode="External"/><Relationship Id="rId7" Type="http://schemas.openxmlformats.org/officeDocument/2006/relationships/hyperlink" Target="https://www.google.ie/maps/place/St.+Peter's+Basilica/@41.9093467,12.4575021,3a,75y,90t/data=!3m8!1e2!3m6!1s-JO0XMEHrTAc/WHUqJqSrmwI/AAAAAAADm1c/RrxvECJ7On8sIfH36oYisVESS0CAQK94ACLIB!2e4!3e12!6s/lh4.googleusercontent.com/-JO0XMEHrTAc/WHUqJqSrmwI/AAAAAAADm1c/RrxvECJ7On8sIfH36oYisVESS0CAQK94ACLIB/s203-k-no/!7i5184!8i3456!4m5!3m4!1s0x132f6061b7149b59:0x724bf077cd875283!8m2!3d41.9021667!4d12.4539367!6m1!1e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hyperlink" Target="https://www.scoilnet.ie/" TargetMode="External"/><Relationship Id="rId7" Type="http://schemas.openxmlformats.org/officeDocument/2006/relationships/hyperlink" Target="https://www.google.ie/maps/place/Martin-Luther-University+Halle-Wittenberg/@51.4859198,11.9695997,3a,75y,46h,90t/data=!3m8!1e1!3m6!1s-z3NWne5s4mg/VoUpBYwIUNI/AAAAAAABlM4/CdMw92rDg_gbVDA-OiL4wnHAL_V3CvV9QCJkC!2e4!3e11!6s/lh4.googleusercontent.com/-z3NWne5s4mg/VoUpBYwIUNI/AAAAAAABlM4/CdMw92rDg_gbVDA-OiL4wnHAL_V3CvV9QCJkC/w129-h106-k-no-pi-0-ya343.5-ro-0-fo100/!7i10752!8i4846!4m5!3m4!1s0x47a66353b386b52d:0x1aa23f1b74064dc8!8m2!3d51.4861319!4d11.9695316!6m1!1e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britannica.com/topic/Augustinians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oilnet.ie/" TargetMode="External"/><Relationship Id="rId5" Type="http://schemas.openxmlformats.org/officeDocument/2006/relationships/hyperlink" Target="https://www.britannica.com/event/Ninety-five-Theses" TargetMode="External"/><Relationship Id="rId4" Type="http://schemas.openxmlformats.org/officeDocument/2006/relationships/hyperlink" Target="https://www.britannica.com/topic/justification-Christianit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gif"/><Relationship Id="rId7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10" Type="http://schemas.openxmlformats.org/officeDocument/2006/relationships/image" Target="../media/image18.gif"/><Relationship Id="rId4" Type="http://schemas.openxmlformats.org/officeDocument/2006/relationships/image" Target="../media/image14.gif"/><Relationship Id="rId9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0.png"/><Relationship Id="rId7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ilnet.i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inations.ie/tmp/1488384825_5509391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312234" y="139767"/>
            <a:ext cx="3800992" cy="6361771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Martin Luther was born in Saxony, Germany in 1483.</a:t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68B1F"/>
                </a:solidFill>
                <a:latin typeface="Calibri"/>
                <a:ea typeface="Calibri"/>
                <a:cs typeface="Calibri"/>
                <a:sym typeface="Calibri"/>
              </a:rPr>
              <a:t>How many years ago was that?</a:t>
            </a:r>
            <a:br>
              <a:rPr lang="en-IE" sz="2800" b="1" i="0" u="none" strike="noStrike" cap="none">
                <a:solidFill>
                  <a:srgbClr val="F68B1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68B1F"/>
                </a:solidFill>
                <a:latin typeface="Calibri"/>
                <a:ea typeface="Calibri"/>
                <a:cs typeface="Calibri"/>
                <a:sym typeface="Calibri"/>
              </a:rPr>
              <a:t>_____________</a:t>
            </a:r>
            <a:br>
              <a:rPr lang="en-IE" sz="2800" b="1" i="0" u="none" strike="noStrike" cap="none">
                <a:solidFill>
                  <a:srgbClr val="F68B1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2800" b="1" i="0" u="none" strike="noStrike" cap="none">
              <a:solidFill>
                <a:srgbClr val="F68B1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3827721" y="133816"/>
            <a:ext cx="8226747" cy="1315843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8000" b="1" i="0" u="none" strike="noStrike" cap="none">
                <a:solidFill>
                  <a:srgbClr val="E5F5FF"/>
                </a:solidFill>
                <a:latin typeface="EB Garamond"/>
                <a:ea typeface="EB Garamond"/>
                <a:cs typeface="EB Garamond"/>
                <a:sym typeface="EB Garamond"/>
              </a:rPr>
              <a:t>Martin Luther</a:t>
            </a:r>
          </a:p>
        </p:txBody>
      </p:sp>
      <p:pic>
        <p:nvPicPr>
          <p:cNvPr id="91" name="Shape 9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6106" y="6501537"/>
            <a:ext cx="988362" cy="291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7355" y="133816"/>
            <a:ext cx="1616926" cy="211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45300" y="1278300"/>
            <a:ext cx="8009400" cy="522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79259" y="2486674"/>
            <a:ext cx="1285800" cy="17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/>
          <p:nvPr/>
        </p:nvSpPr>
        <p:spPr>
          <a:xfrm>
            <a:off x="3980985" y="6195130"/>
            <a:ext cx="5097680" cy="306408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Click on the pin to view Saxony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312234" y="139767"/>
            <a:ext cx="3800992" cy="6361771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2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3859619" y="133816"/>
            <a:ext cx="8194848" cy="1315843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8000" b="1" i="0" u="none" strike="noStrike" cap="none">
                <a:solidFill>
                  <a:srgbClr val="E5F5FF"/>
                </a:solidFill>
                <a:latin typeface="EB Garamond"/>
                <a:ea typeface="EB Garamond"/>
                <a:cs typeface="EB Garamond"/>
                <a:sym typeface="EB Garamond"/>
              </a:rPr>
              <a:t>Martin Luther</a:t>
            </a:r>
          </a:p>
        </p:txBody>
      </p:sp>
      <p:pic>
        <p:nvPicPr>
          <p:cNvPr id="103" name="Shape 10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40750" y="6573546"/>
            <a:ext cx="913717" cy="26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7355" y="133816"/>
            <a:ext cx="1616926" cy="211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37575" y="1268974"/>
            <a:ext cx="8116800" cy="52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/>
          <p:nvPr/>
        </p:nvSpPr>
        <p:spPr>
          <a:xfrm>
            <a:off x="376745" y="2129793"/>
            <a:ext cx="3560820" cy="4034031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Martin Luther went to University at Erfurt to study law</a:t>
            </a:r>
          </a:p>
        </p:txBody>
      </p:sp>
      <p:pic>
        <p:nvPicPr>
          <p:cNvPr id="107" name="Shape 10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98842" y="2825286"/>
            <a:ext cx="1285800" cy="17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/>
          <p:nvPr/>
        </p:nvSpPr>
        <p:spPr>
          <a:xfrm>
            <a:off x="426702" y="2187260"/>
            <a:ext cx="3510866" cy="4034031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He was ordained a priest in 1507. </a:t>
            </a:r>
            <a:r>
              <a:rPr lang="en-IE"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(Augustinian order)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247316" y="133816"/>
            <a:ext cx="3823433" cy="6158289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3880885" y="133816"/>
            <a:ext cx="7989357" cy="1315843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8000" b="1" i="0" u="none" strike="noStrike" cap="none">
                <a:solidFill>
                  <a:srgbClr val="E5F5FF"/>
                </a:solidFill>
                <a:latin typeface="EB Garamond"/>
                <a:ea typeface="EB Garamond"/>
                <a:cs typeface="EB Garamond"/>
                <a:sym typeface="EB Garamond"/>
              </a:rPr>
              <a:t>Martin Luther</a:t>
            </a:r>
          </a:p>
        </p:txBody>
      </p:sp>
      <p:pic>
        <p:nvPicPr>
          <p:cNvPr id="116" name="Shape 1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4575" y="6292105"/>
            <a:ext cx="1419892" cy="41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7355" y="133816"/>
            <a:ext cx="1616926" cy="211091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/>
          <p:nvPr/>
        </p:nvSpPr>
        <p:spPr>
          <a:xfrm>
            <a:off x="324657" y="2054078"/>
            <a:ext cx="3668750" cy="4034031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1510, Martin Luther visited Rome.</a:t>
            </a:r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80875" y="1324949"/>
            <a:ext cx="7989300" cy="49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38564" y="4530287"/>
            <a:ext cx="1285800" cy="17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312234" y="139767"/>
            <a:ext cx="3800992" cy="6361771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3870251" y="133816"/>
            <a:ext cx="8184217" cy="1315843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8000" b="1" i="0" u="none" strike="noStrike" cap="none">
                <a:solidFill>
                  <a:srgbClr val="E5F5FF"/>
                </a:solidFill>
                <a:latin typeface="EB Garamond"/>
                <a:ea typeface="EB Garamond"/>
                <a:cs typeface="EB Garamond"/>
                <a:sym typeface="EB Garamond"/>
              </a:rPr>
              <a:t>Martin Luther</a:t>
            </a:r>
          </a:p>
        </p:txBody>
      </p:sp>
      <p:pic>
        <p:nvPicPr>
          <p:cNvPr id="128" name="Shape 12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37650" y="6443292"/>
            <a:ext cx="1128321" cy="33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7355" y="133816"/>
            <a:ext cx="1616926" cy="211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80975" y="1311675"/>
            <a:ext cx="8073600" cy="51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714325" y="2294000"/>
            <a:ext cx="3096019" cy="45243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800" b="0" i="0" u="none" strike="noStrike" cap="none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On October 1517, Martin Luther nailed the Proclamation called the Ninety-Five Theses to the door of the University Church at Wittenberg.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302184" y="2244725"/>
            <a:ext cx="3668700" cy="4034100"/>
          </a:xfrm>
          <a:prstGeom prst="rect">
            <a:avLst/>
          </a:prstGeom>
          <a:solidFill>
            <a:srgbClr val="006C91"/>
          </a:solidFill>
          <a:ln w="127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…the University in which he was a professor.</a:t>
            </a:r>
            <a:br>
              <a:rPr lang="en-IE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Shape 13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81977" y="2107530"/>
            <a:ext cx="1285800" cy="176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706700" y="477475"/>
            <a:ext cx="10534800" cy="13443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R="0" lvl="0" algn="ctr" rtl="0">
              <a:spcBef>
                <a:spcPts val="0"/>
              </a:spcBef>
              <a:buNone/>
            </a:pP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What event in Martin Luther’s life led him to challenge the Catholic beliefs</a:t>
            </a: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n-IE" sz="2400" b="1" dirty="0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buNone/>
            </a:pPr>
            <a:r>
              <a:rPr lang="en-IE" sz="2400" b="1" dirty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Record </a:t>
            </a: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all the events </a:t>
            </a:r>
            <a:r>
              <a:rPr lang="en-IE" sz="2400" b="1" dirty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throughout each stage of his </a:t>
            </a: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life in the following table.</a:t>
            </a:r>
            <a:endParaRPr lang="en-IE" sz="2400" b="1" dirty="0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Shape 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8100" y="1737900"/>
            <a:ext cx="3852000" cy="47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6651" y="5933420"/>
            <a:ext cx="2529900" cy="7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Shape 146"/>
          <p:cNvGraphicFramePr/>
          <p:nvPr/>
        </p:nvGraphicFramePr>
        <p:xfrm>
          <a:off x="1527784" y="1071600"/>
          <a:ext cx="10167350" cy="4483865"/>
        </p:xfrm>
        <a:graphic>
          <a:graphicData uri="http://schemas.openxmlformats.org/drawingml/2006/table">
            <a:tbl>
              <a:tblPr firstRow="1" bandRow="1">
                <a:noFill/>
                <a:tableStyleId>{6BFDBD04-2CFB-420C-BD5F-B5285A77D9BE}</a:tableStyleId>
              </a:tblPr>
              <a:tblGrid>
                <a:gridCol w="2782975"/>
                <a:gridCol w="2240475"/>
                <a:gridCol w="2134425"/>
                <a:gridCol w="3009475"/>
              </a:tblGrid>
              <a:tr h="1100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 u="none" strike="noStrike" cap="none"/>
                        <a:t>Saxony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 u="none" strike="noStrike" cap="none"/>
                        <a:t>Erfurt</a:t>
                      </a:r>
                      <a:br>
                        <a:rPr lang="en-IE" sz="3200" u="none" strike="noStrike" cap="none"/>
                      </a:br>
                      <a:endParaRPr lang="en-IE" sz="32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 u="none" strike="noStrike" cap="none"/>
                        <a:t>Rome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 u="none" strike="noStrike" cap="none"/>
                        <a:t>Wittenberg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</a:tr>
              <a:tr h="992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rgbClr val="E5F5F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</a:tr>
            </a:tbl>
          </a:graphicData>
        </a:graphic>
      </p:graphicFrame>
      <p:pic>
        <p:nvPicPr>
          <p:cNvPr id="147" name="Shape 14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93297" y="6242080"/>
            <a:ext cx="1483179" cy="43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/>
          <p:nvPr/>
        </p:nvSpPr>
        <p:spPr>
          <a:xfrm>
            <a:off x="1527784" y="146048"/>
            <a:ext cx="10167330" cy="92555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 dirty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event in </a:t>
            </a:r>
            <a:r>
              <a:rPr lang="en-IE" sz="2400" b="1" dirty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Martin </a:t>
            </a: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Luther’s life led him to challenge the Catholic beliefs?</a:t>
            </a:r>
            <a:endParaRPr lang="en-IE" sz="2400" b="1" dirty="0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052" y="0"/>
            <a:ext cx="1814819" cy="274966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/>
          <p:nvPr/>
        </p:nvSpPr>
        <p:spPr>
          <a:xfrm>
            <a:off x="0" y="5791200"/>
            <a:ext cx="4863548" cy="1066799"/>
          </a:xfrm>
          <a:prstGeom prst="rect">
            <a:avLst/>
          </a:prstGeom>
          <a:solidFill>
            <a:srgbClr val="F68B1F"/>
          </a:solidFill>
          <a:ln w="12700" cap="flat" cmpd="sng">
            <a:solidFill>
              <a:srgbClr val="F68B1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Independent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Shape 155"/>
          <p:cNvGraphicFramePr/>
          <p:nvPr/>
        </p:nvGraphicFramePr>
        <p:xfrm>
          <a:off x="1527784" y="1071600"/>
          <a:ext cx="10322075" cy="4998740"/>
        </p:xfrm>
        <a:graphic>
          <a:graphicData uri="http://schemas.openxmlformats.org/drawingml/2006/table">
            <a:tbl>
              <a:tblPr firstRow="1" bandRow="1">
                <a:noFill/>
                <a:tableStyleId>{6BFDBD04-2CFB-420C-BD5F-B5285A77D9BE}</a:tableStyleId>
              </a:tblPr>
              <a:tblGrid>
                <a:gridCol w="2825325"/>
                <a:gridCol w="2274575"/>
                <a:gridCol w="2166900"/>
                <a:gridCol w="3055275"/>
              </a:tblGrid>
              <a:tr h="1056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 dirty="0"/>
                        <a:t>Saxony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/>
                        <a:t>Erfurt</a:t>
                      </a:r>
                      <a:br>
                        <a:rPr lang="en-IE" sz="3200"/>
                      </a:br>
                      <a:endParaRPr lang="en-IE" sz="32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/>
                        <a:t>Rome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3200"/>
                        <a:t>Wittenberg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C91"/>
                    </a:solidFill>
                  </a:tcPr>
                </a:tc>
              </a:tr>
              <a:tr h="3842525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 dirty="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Home life was very strict.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 dirty="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Believed in angry God.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 dirty="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Father was a member of the local town council.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 dirty="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Father wanted him to study Law.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Studied law in University of Erfurt.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Decided to become a monk/ priest 1505 in a thunderstorm. ‘Saint Anne, help me, and I will become a monk’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Ordained a priest in 1507</a:t>
                      </a:r>
                      <a:b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</a:br>
                      <a:r>
                        <a:rPr lang="en-IE" sz="1400" u="sng">
                          <a:solidFill>
                            <a:schemeClr val="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  <a:hlinkClick r:id="rId3"/>
                        </a:rPr>
                        <a:t> (Augustinian Order.)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Luther thought he was a terrible sinner.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In 1510, he visited Rome and was shocked by the bad lives of many churchmen.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Developed the i</a:t>
                      </a: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dea of </a:t>
                      </a:r>
                      <a:r>
                        <a:rPr lang="en-IE" sz="1800" i="1" u="sng">
                          <a:solidFill>
                            <a:schemeClr val="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  <a:hlinkClick r:id="rId4"/>
                        </a:rPr>
                        <a:t>Justification by Faith </a:t>
                      </a: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Alone.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Priest and professor at University of Wittenberg.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In October 1517, John Tetzel came to preach about the pope’s special indulgences.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Luther was so angry.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Arial"/>
                        <a:buChar char="•"/>
                      </a:pP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He nailed a proclamation called the </a:t>
                      </a:r>
                      <a:r>
                        <a:rPr lang="en-IE" sz="1800" u="sng">
                          <a:solidFill>
                            <a:schemeClr val="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  <a:hlinkClick r:id="rId5"/>
                        </a:rPr>
                        <a:t>Ninety-Five Thes</a:t>
                      </a:r>
                      <a:r>
                        <a:rPr lang="en-IE" sz="1800" u="sng">
                          <a:solidFill>
                            <a:schemeClr val="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  <a:hlinkClick r:id="rId5"/>
                        </a:rPr>
                        <a:t>e</a:t>
                      </a:r>
                      <a:r>
                        <a:rPr lang="en-IE" sz="1800" u="sng">
                          <a:solidFill>
                            <a:schemeClr val="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  <a:hlinkClick r:id="rId5"/>
                        </a:rPr>
                        <a:t>s</a:t>
                      </a:r>
                      <a:r>
                        <a:rPr lang="en-IE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to the door of the University church.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</a:tr>
            </a:tbl>
          </a:graphicData>
        </a:graphic>
      </p:graphicFrame>
      <p:pic>
        <p:nvPicPr>
          <p:cNvPr id="156" name="Shape 156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93297" y="6242080"/>
            <a:ext cx="1483179" cy="43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/>
          <p:nvPr/>
        </p:nvSpPr>
        <p:spPr>
          <a:xfrm>
            <a:off x="1527783" y="146048"/>
            <a:ext cx="10322093" cy="92555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SzPct val="25000"/>
            </a:pPr>
            <a:r>
              <a:rPr lang="en-IE" sz="2400" b="1" dirty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What event </a:t>
            </a:r>
            <a:r>
              <a:rPr lang="en-IE" sz="2400" b="1" dirty="0" smtClean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IE" sz="2400" b="1" dirty="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Martin Luther’s life led him to challenge the Catholic beliefs?</a:t>
            </a:r>
            <a:endParaRPr lang="en-IE" sz="2400" b="1" dirty="0">
              <a:solidFill>
                <a:srgbClr val="E5F5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018" y="0"/>
            <a:ext cx="1814819" cy="274966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/>
          <p:nvPr/>
        </p:nvSpPr>
        <p:spPr>
          <a:xfrm>
            <a:off x="0" y="6097996"/>
            <a:ext cx="4046104" cy="760003"/>
          </a:xfrm>
          <a:prstGeom prst="rect">
            <a:avLst/>
          </a:prstGeom>
          <a:solidFill>
            <a:srgbClr val="F68B1F"/>
          </a:solidFill>
          <a:ln w="12700" cap="flat" cmpd="sng">
            <a:solidFill>
              <a:srgbClr val="F68B1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Self Assess</a:t>
            </a:r>
          </a:p>
        </p:txBody>
      </p:sp>
      <p:sp>
        <p:nvSpPr>
          <p:cNvPr id="160" name="Shape 160"/>
          <p:cNvSpPr/>
          <p:nvPr/>
        </p:nvSpPr>
        <p:spPr>
          <a:xfrm rot="-1051546">
            <a:off x="907075" y="2767950"/>
            <a:ext cx="10545359" cy="12195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Sample Answers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hape 166" descr="Thumbs Up, Thumbs Down, Right, Wrong, Good, B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0455" y="1595703"/>
            <a:ext cx="5253000" cy="51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/>
          <p:nvPr/>
        </p:nvSpPr>
        <p:spPr>
          <a:xfrm>
            <a:off x="934950" y="137075"/>
            <a:ext cx="10322100" cy="1505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You are going to be given one of Luther’s ideas.</a:t>
            </a:r>
            <a:b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Decide in pairs whether you both agree or disagree.</a:t>
            </a:r>
          </a:p>
        </p:txBody>
      </p:sp>
      <p:pic>
        <p:nvPicPr>
          <p:cNvPr id="168" name="Shape 16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3297" y="6242080"/>
            <a:ext cx="1483200" cy="43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716025" y="662875"/>
            <a:ext cx="10471500" cy="1570800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A list of arguments condemning indulgences and other abuses in the Church</a:t>
            </a:r>
            <a:r>
              <a:rPr lang="en-IE" sz="3600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75" name="Shape 175"/>
          <p:cNvSpPr/>
          <p:nvPr/>
        </p:nvSpPr>
        <p:spPr>
          <a:xfrm>
            <a:off x="716022" y="35901"/>
            <a:ext cx="10471381" cy="92555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 Ninety – Five Theses </a:t>
            </a:r>
          </a:p>
        </p:txBody>
      </p:sp>
      <p:pic>
        <p:nvPicPr>
          <p:cNvPr id="176" name="Shape 176" descr="Thumbs Up, Thumbs Down, Right, Wrong, Good, B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967" y="3575444"/>
            <a:ext cx="3199125" cy="314668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/>
          <p:nvPr/>
        </p:nvSpPr>
        <p:spPr>
          <a:xfrm>
            <a:off x="3311092" y="2486026"/>
            <a:ext cx="7763068" cy="3666930"/>
          </a:xfrm>
          <a:prstGeom prst="rect">
            <a:avLst/>
          </a:prstGeom>
          <a:solidFill>
            <a:srgbClr val="E5F5FF"/>
          </a:solidFill>
          <a:ln w="762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Christians should be taught that they purchase indulgences voluntarily, and are not under obligation to do so.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111967" y="2327360"/>
            <a:ext cx="3116423" cy="1339569"/>
          </a:xfrm>
          <a:prstGeom prst="rect">
            <a:avLst/>
          </a:prstGeom>
          <a:solidFill>
            <a:srgbClr val="F68B1F"/>
          </a:solidFill>
          <a:ln w="12700" cap="flat" cmpd="sng">
            <a:solidFill>
              <a:srgbClr val="F68B1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– Pair – Share</a:t>
            </a:r>
            <a:r>
              <a:rPr lang="en-IE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then </a:t>
            </a:r>
          </a:p>
        </p:txBody>
      </p:sp>
      <p:pic>
        <p:nvPicPr>
          <p:cNvPr id="179" name="Shape 17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3297" y="6242080"/>
            <a:ext cx="1483179" cy="43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716022" y="662872"/>
            <a:ext cx="10471381" cy="1511161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A list of arguments condemning indulgences and other abuses in the Church</a:t>
            </a:r>
            <a:r>
              <a:rPr lang="en-IE" sz="3600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86" name="Shape 186"/>
          <p:cNvSpPr/>
          <p:nvPr/>
        </p:nvSpPr>
        <p:spPr>
          <a:xfrm>
            <a:off x="716022" y="35901"/>
            <a:ext cx="10471381" cy="92555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 Ninety – Five Theses </a:t>
            </a:r>
          </a:p>
        </p:txBody>
      </p:sp>
      <p:pic>
        <p:nvPicPr>
          <p:cNvPr id="187" name="Shape 187" descr="Thumbs Up, Thumbs Down, Right, Wrong, Good, B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967" y="3575444"/>
            <a:ext cx="3199125" cy="314668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/>
          <p:nvPr/>
        </p:nvSpPr>
        <p:spPr>
          <a:xfrm>
            <a:off x="3311092" y="2528557"/>
            <a:ext cx="7763068" cy="3666930"/>
          </a:xfrm>
          <a:prstGeom prst="rect">
            <a:avLst/>
          </a:prstGeom>
          <a:solidFill>
            <a:srgbClr val="E5F5FF"/>
          </a:solidFill>
          <a:ln w="762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Christians should be taught that one who gives to the poor, or lends to the needy, does a better action than if he purchases indulgences.</a:t>
            </a:r>
          </a:p>
        </p:txBody>
      </p:sp>
      <p:sp>
        <p:nvSpPr>
          <p:cNvPr id="189" name="Shape 189"/>
          <p:cNvSpPr/>
          <p:nvPr/>
        </p:nvSpPr>
        <p:spPr>
          <a:xfrm>
            <a:off x="111967" y="2327360"/>
            <a:ext cx="3116423" cy="1339569"/>
          </a:xfrm>
          <a:prstGeom prst="rect">
            <a:avLst/>
          </a:prstGeom>
          <a:solidFill>
            <a:srgbClr val="F68B1F"/>
          </a:solidFill>
          <a:ln w="12700" cap="flat" cmpd="sng">
            <a:solidFill>
              <a:srgbClr val="F68B1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Think – Pair – Share</a:t>
            </a:r>
            <a:r>
              <a:rPr lang="en-IE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then </a:t>
            </a:r>
          </a:p>
        </p:txBody>
      </p:sp>
      <p:pic>
        <p:nvPicPr>
          <p:cNvPr id="190" name="Shape 19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45814" y="6284601"/>
            <a:ext cx="1483179" cy="43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/>
        </p:nvSpPr>
        <p:spPr>
          <a:xfrm>
            <a:off x="716022" y="662872"/>
            <a:ext cx="10471381" cy="1511161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A list of arguments condemning indulgences and other abuses in the Church</a:t>
            </a:r>
            <a:r>
              <a:rPr lang="en-IE" sz="3600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97" name="Shape 197"/>
          <p:cNvSpPr/>
          <p:nvPr/>
        </p:nvSpPr>
        <p:spPr>
          <a:xfrm>
            <a:off x="716022" y="35901"/>
            <a:ext cx="10471381" cy="92555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 Ninety – Five Theses </a:t>
            </a:r>
          </a:p>
        </p:txBody>
      </p:sp>
      <p:pic>
        <p:nvPicPr>
          <p:cNvPr id="198" name="Shape 198" descr="Thumbs Up, Thumbs Down, Right, Wrong, Good, B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967" y="3575444"/>
            <a:ext cx="3199125" cy="314668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Shape 199"/>
          <p:cNvSpPr/>
          <p:nvPr/>
        </p:nvSpPr>
        <p:spPr>
          <a:xfrm>
            <a:off x="3311092" y="2486026"/>
            <a:ext cx="7763068" cy="3666930"/>
          </a:xfrm>
          <a:prstGeom prst="rect">
            <a:avLst/>
          </a:prstGeom>
          <a:solidFill>
            <a:srgbClr val="E5F5FF"/>
          </a:solidFill>
          <a:ln w="762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Because by works of love, love grows and a man becomes a better man; whereas, by indulgences, he does not become a better man, but only escapes certain penalties.</a:t>
            </a:r>
          </a:p>
        </p:txBody>
      </p:sp>
      <p:sp>
        <p:nvSpPr>
          <p:cNvPr id="200" name="Shape 200"/>
          <p:cNvSpPr/>
          <p:nvPr/>
        </p:nvSpPr>
        <p:spPr>
          <a:xfrm>
            <a:off x="111967" y="2327360"/>
            <a:ext cx="3116423" cy="1339569"/>
          </a:xfrm>
          <a:prstGeom prst="rect">
            <a:avLst/>
          </a:prstGeom>
          <a:solidFill>
            <a:srgbClr val="F68B1F"/>
          </a:solidFill>
          <a:ln w="12700" cap="flat" cmpd="sng">
            <a:solidFill>
              <a:srgbClr val="F68B1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Think – Pair – Share</a:t>
            </a:r>
            <a:r>
              <a:rPr lang="en-IE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then </a:t>
            </a:r>
          </a:p>
        </p:txBody>
      </p:sp>
      <p:pic>
        <p:nvPicPr>
          <p:cNvPr id="201" name="Shape 20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3297" y="6242080"/>
            <a:ext cx="1483179" cy="43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716022" y="662872"/>
            <a:ext cx="10471381" cy="1511161"/>
          </a:xfrm>
          <a:prstGeom prst="roundRect">
            <a:avLst>
              <a:gd name="adj" fmla="val 16667"/>
            </a:avLst>
          </a:prstGeom>
          <a:solidFill>
            <a:srgbClr val="006C9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3600" i="1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A list of arguments condemning indulgences and other abuses in the Church</a:t>
            </a:r>
            <a:r>
              <a:rPr lang="en-IE" sz="3600">
                <a:solidFill>
                  <a:srgbClr val="E5F5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208" name="Shape 208"/>
          <p:cNvSpPr/>
          <p:nvPr/>
        </p:nvSpPr>
        <p:spPr>
          <a:xfrm>
            <a:off x="716022" y="35901"/>
            <a:ext cx="10471381" cy="92555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 Ninety – Five Theses </a:t>
            </a:r>
          </a:p>
        </p:txBody>
      </p:sp>
      <p:pic>
        <p:nvPicPr>
          <p:cNvPr id="209" name="Shape 209" descr="Thumbs Up, Thumbs Down, Right, Wrong, Good, B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967" y="3575444"/>
            <a:ext cx="3199125" cy="314668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/>
          <p:nvPr/>
        </p:nvSpPr>
        <p:spPr>
          <a:xfrm>
            <a:off x="3311092" y="2486026"/>
            <a:ext cx="7763068" cy="3666930"/>
          </a:xfrm>
          <a:prstGeom prst="rect">
            <a:avLst/>
          </a:prstGeom>
          <a:solidFill>
            <a:srgbClr val="E5F5FF"/>
          </a:solidFill>
          <a:ln w="76200" cap="flat" cmpd="sng">
            <a:solidFill>
              <a:srgbClr val="006C9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All those who believe themselves certain of their own salvation by means of letters of indulgence, will be eternally damned, together with their teachers. </a:t>
            </a:r>
          </a:p>
        </p:txBody>
      </p:sp>
      <p:sp>
        <p:nvSpPr>
          <p:cNvPr id="211" name="Shape 211"/>
          <p:cNvSpPr/>
          <p:nvPr/>
        </p:nvSpPr>
        <p:spPr>
          <a:xfrm>
            <a:off x="111967" y="2327360"/>
            <a:ext cx="3116423" cy="1339569"/>
          </a:xfrm>
          <a:prstGeom prst="rect">
            <a:avLst/>
          </a:prstGeom>
          <a:solidFill>
            <a:srgbClr val="F68B1F"/>
          </a:solidFill>
          <a:ln w="12700" cap="flat" cmpd="sng">
            <a:solidFill>
              <a:srgbClr val="F68B1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Think – Pair – Share</a:t>
            </a:r>
            <a:r>
              <a:rPr lang="en-IE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then </a:t>
            </a:r>
          </a:p>
        </p:txBody>
      </p:sp>
      <p:pic>
        <p:nvPicPr>
          <p:cNvPr id="212" name="Shape 21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3297" y="6242080"/>
            <a:ext cx="1483179" cy="43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Shape 218" descr="group instant messaging avatar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2500" y="2404600"/>
            <a:ext cx="6127200" cy="421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/>
          <p:nvPr/>
        </p:nvSpPr>
        <p:spPr>
          <a:xfrm>
            <a:off x="462000" y="395625"/>
            <a:ext cx="11615700" cy="179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In groups, discuss the speech bubbles. </a:t>
            </a:r>
            <a:b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4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Then, decide on a character that represents your opinion on Martin Luther actions.</a:t>
            </a:r>
          </a:p>
        </p:txBody>
      </p:sp>
      <p:pic>
        <p:nvPicPr>
          <p:cNvPr id="220" name="Shape 22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07351" y="5951321"/>
            <a:ext cx="2469000" cy="72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110524" y="258925"/>
            <a:ext cx="11919600" cy="9255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Which opinion do you think people had? </a:t>
            </a:r>
            <a:r>
              <a:rPr lang="en-IE" sz="24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Group discussion</a:t>
            </a:r>
          </a:p>
        </p:txBody>
      </p:sp>
      <p:pic>
        <p:nvPicPr>
          <p:cNvPr id="227" name="Shape 2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029" y="1763750"/>
            <a:ext cx="2961700" cy="509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7921" y="1028720"/>
            <a:ext cx="3910584" cy="509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78506" y="1146216"/>
            <a:ext cx="4259765" cy="485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0046" y="3182775"/>
            <a:ext cx="2781300" cy="351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46997" y="6378271"/>
            <a:ext cx="1483179" cy="43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17632" y="3066757"/>
            <a:ext cx="2679574" cy="3630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 descr="luther7.gif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110071" y="3526275"/>
            <a:ext cx="1991049" cy="241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/>
          <p:nvPr/>
        </p:nvSpPr>
        <p:spPr>
          <a:xfrm>
            <a:off x="4458587" y="1268337"/>
            <a:ext cx="3274800" cy="171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9EFF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Luther is a heretic! He must recant his teachings or else be excommunicated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/>
        </p:nvSpPr>
        <p:spPr>
          <a:xfrm>
            <a:off x="934950" y="137075"/>
            <a:ext cx="10322100" cy="1505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Look at who agreed and disagreed with Martin Luther.</a:t>
            </a:r>
          </a:p>
        </p:txBody>
      </p:sp>
      <p:pic>
        <p:nvPicPr>
          <p:cNvPr id="241" name="Shape 241" descr="Meeting, Opinion, Peopl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512" y="1990375"/>
            <a:ext cx="5486974" cy="447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Shape 24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57626" y="5915495"/>
            <a:ext cx="2499600" cy="7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91275" y="0"/>
            <a:ext cx="1600723" cy="152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1266" y="3178600"/>
            <a:ext cx="1600733" cy="160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25" y="4747425"/>
            <a:ext cx="1941382" cy="211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315625"/>
            <a:ext cx="1941374" cy="211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Shape 252"/>
          <p:cNvSpPr/>
          <p:nvPr/>
        </p:nvSpPr>
        <p:spPr>
          <a:xfrm>
            <a:off x="16225" y="-5600"/>
            <a:ext cx="10575000" cy="15297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1957600" y="1524150"/>
            <a:ext cx="10234500" cy="1693500"/>
          </a:xfrm>
          <a:prstGeom prst="rect">
            <a:avLst/>
          </a:prstGeom>
          <a:solidFill>
            <a:srgbClr val="E5F5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16225" y="3217725"/>
            <a:ext cx="10575000" cy="15297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 txBox="1"/>
          <p:nvPr/>
        </p:nvSpPr>
        <p:spPr>
          <a:xfrm>
            <a:off x="778400" y="101675"/>
            <a:ext cx="9558300" cy="12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2400" i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In July 1520, Pope Leo X issued a papal letter (bull) called Exsurge Domine. This gave Martin Luther 60 days to recant his teachings or else he would be excommunicated.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2292350" y="1770037"/>
            <a:ext cx="8349000" cy="10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2400" i="1">
                <a:solidFill>
                  <a:srgbClr val="006C91"/>
                </a:solidFill>
              </a:rPr>
              <a:t>10th December 1920, Luther burnt the pope’s letter along with some Catholic books. He would not change his beliefs unless he was proved wrong by the Bible.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697775" y="3335550"/>
            <a:ext cx="9379200" cy="123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2400" i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The parliament (known as Diet) in Worms, meet to negotiate what to do with Luther’s Ideas. Emperor Charles V spoke out against Luther. Luther was condemned by the Diet. Luther was now a heretic.</a:t>
            </a:r>
            <a:r>
              <a:rPr lang="en-IE" sz="240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2292350" y="5296612"/>
            <a:ext cx="8447400" cy="10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2400" i="1">
                <a:solidFill>
                  <a:srgbClr val="006C91"/>
                </a:solidFill>
                <a:latin typeface="Calibri"/>
                <a:ea typeface="Calibri"/>
                <a:cs typeface="Calibri"/>
                <a:sym typeface="Calibri"/>
              </a:rPr>
              <a:t>Frederick of Saxony protected Luther by letting him stay in his castle in Wartburg. </a:t>
            </a:r>
          </a:p>
        </p:txBody>
      </p:sp>
      <p:pic>
        <p:nvPicPr>
          <p:cNvPr id="259" name="Shape 25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493297" y="6242080"/>
            <a:ext cx="1483200" cy="43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716022" y="35902"/>
            <a:ext cx="10471500" cy="9255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Exit Task </a:t>
            </a:r>
          </a:p>
        </p:txBody>
      </p:sp>
      <p:sp>
        <p:nvSpPr>
          <p:cNvPr id="266" name="Shape 266"/>
          <p:cNvSpPr/>
          <p:nvPr/>
        </p:nvSpPr>
        <p:spPr>
          <a:xfrm>
            <a:off x="716025" y="898700"/>
            <a:ext cx="10471500" cy="7707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IE" sz="240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Write a Tweet on what you learnt today about Martin Luther.</a:t>
            </a:r>
          </a:p>
        </p:txBody>
      </p:sp>
      <p:pic>
        <p:nvPicPr>
          <p:cNvPr id="267" name="Shape 267" descr="luther7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62" y="1732087"/>
            <a:ext cx="1781175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Shape 268"/>
          <p:cNvSpPr/>
          <p:nvPr/>
        </p:nvSpPr>
        <p:spPr>
          <a:xfrm>
            <a:off x="702522" y="3690926"/>
            <a:ext cx="10471500" cy="9255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Homework Task </a:t>
            </a:r>
          </a:p>
        </p:txBody>
      </p:sp>
      <p:sp>
        <p:nvSpPr>
          <p:cNvPr id="269" name="Shape 269"/>
          <p:cNvSpPr/>
          <p:nvPr/>
        </p:nvSpPr>
        <p:spPr>
          <a:xfrm>
            <a:off x="2435650" y="1964975"/>
            <a:ext cx="8626800" cy="1200300"/>
          </a:xfrm>
          <a:prstGeom prst="wedgeRectCallout">
            <a:avLst>
              <a:gd name="adj1" fmla="val -52492"/>
              <a:gd name="adj2" fmla="val -3728"/>
            </a:avLst>
          </a:prstGeom>
          <a:solidFill>
            <a:srgbClr val="E5F5FF"/>
          </a:solidFill>
          <a:ln w="76200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/>
          <p:nvPr/>
        </p:nvSpPr>
        <p:spPr>
          <a:xfrm>
            <a:off x="702525" y="4511375"/>
            <a:ext cx="10471500" cy="7707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IE" sz="240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Complete the exam questions on the following slides.</a:t>
            </a:r>
          </a:p>
        </p:txBody>
      </p:sp>
      <p:pic>
        <p:nvPicPr>
          <p:cNvPr id="271" name="Shape 27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3297" y="6242080"/>
            <a:ext cx="1483200" cy="43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Shape 2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825" y="520925"/>
            <a:ext cx="9715325" cy="147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Shape 278"/>
          <p:cNvSpPr txBox="1"/>
          <p:nvPr/>
        </p:nvSpPr>
        <p:spPr>
          <a:xfrm>
            <a:off x="778400" y="38950"/>
            <a:ext cx="7722000" cy="63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2400" b="1">
                <a:solidFill>
                  <a:srgbClr val="006C91"/>
                </a:solidFill>
              </a:rPr>
              <a:t>2015 &gt; Higher Level &gt; Junior Certificate </a:t>
            </a:r>
          </a:p>
        </p:txBody>
      </p:sp>
      <p:sp>
        <p:nvSpPr>
          <p:cNvPr id="279" name="Shape 279"/>
          <p:cNvSpPr/>
          <p:nvPr/>
        </p:nvSpPr>
        <p:spPr>
          <a:xfrm>
            <a:off x="196225" y="834450"/>
            <a:ext cx="690600" cy="6987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IE" sz="360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pic>
        <p:nvPicPr>
          <p:cNvPr id="280" name="Shape 2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6825" y="1897925"/>
            <a:ext cx="9715324" cy="16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Shape 2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5324" y="4107100"/>
            <a:ext cx="9715324" cy="2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 txBox="1"/>
          <p:nvPr/>
        </p:nvSpPr>
        <p:spPr>
          <a:xfrm>
            <a:off x="778400" y="3472900"/>
            <a:ext cx="7722000" cy="63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 b="1">
                <a:solidFill>
                  <a:srgbClr val="006C91"/>
                </a:solidFill>
              </a:rPr>
              <a:t>2014 &gt; Higher Level &gt; Junior Certificate </a:t>
            </a:r>
          </a:p>
        </p:txBody>
      </p:sp>
      <p:sp>
        <p:nvSpPr>
          <p:cNvPr id="283" name="Shape 283"/>
          <p:cNvSpPr/>
          <p:nvPr/>
        </p:nvSpPr>
        <p:spPr>
          <a:xfrm>
            <a:off x="196225" y="4107100"/>
            <a:ext cx="690600" cy="698700"/>
          </a:xfrm>
          <a:prstGeom prst="rect">
            <a:avLst/>
          </a:prstGeom>
          <a:solidFill>
            <a:srgbClr val="006C9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IE" sz="3600">
                <a:solidFill>
                  <a:srgbClr val="E5F5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90" name="Shape 2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625" y="501375"/>
            <a:ext cx="11136750" cy="623119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/>
          <p:nvPr/>
        </p:nvSpPr>
        <p:spPr>
          <a:xfrm>
            <a:off x="778400" y="38950"/>
            <a:ext cx="7722000" cy="63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 b="1">
                <a:solidFill>
                  <a:srgbClr val="006C91"/>
                </a:solidFill>
              </a:rPr>
              <a:t>2016 &gt; Higher Level &gt; Junior Certificate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C9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/>
          <p:nvPr/>
        </p:nvSpPr>
        <p:spPr>
          <a:xfrm>
            <a:off x="1056100" y="594375"/>
            <a:ext cx="10427400" cy="5589900"/>
          </a:xfrm>
          <a:prstGeom prst="snip1Rect">
            <a:avLst>
              <a:gd name="adj" fmla="val 16667"/>
            </a:avLst>
          </a:prstGeom>
          <a:solidFill>
            <a:srgbClr val="E5F5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98" name="Shape 29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1434" y="2605275"/>
            <a:ext cx="7761600" cy="228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Shape 299"/>
          <p:cNvSpPr txBox="1"/>
          <p:nvPr/>
        </p:nvSpPr>
        <p:spPr>
          <a:xfrm>
            <a:off x="1835450" y="934775"/>
            <a:ext cx="6763500" cy="134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4800" b="1">
                <a:solidFill>
                  <a:srgbClr val="006C91"/>
                </a:solidFill>
                <a:latin typeface="Varela Round"/>
                <a:ea typeface="Varela Round"/>
                <a:cs typeface="Varela Round"/>
                <a:sym typeface="Varela Round"/>
              </a:rPr>
              <a:t>For more resources, visit...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6C91"/>
              </a:buClr>
              <a:buSzPct val="25000"/>
              <a:buFont typeface="Calibri"/>
              <a:buNone/>
            </a:pPr>
            <a:r>
              <a:rPr lang="en-IE" sz="4400" b="1" i="0" u="none" strike="noStrike" cap="none">
                <a:solidFill>
                  <a:srgbClr val="006C91"/>
                </a:solidFill>
                <a:latin typeface="Calibri"/>
                <a:ea typeface="Calibri"/>
                <a:cs typeface="Calibri"/>
                <a:sym typeface="Calibri"/>
              </a:rPr>
              <a:t>Bibliography</a:t>
            </a:r>
          </a:p>
        </p:txBody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784450" y="13329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File: Lucas Cranach d.Ä. - Martin Luther, 1528 (Veste Coburg) (cropped).jpg - Wikimedia commons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(1472) Available at: https://commons.wikimedia.org/wiki/File:Lucas_Cranach_d.%C3%84._-_Martin_Luther,_1528_(Veste_Coburg)_(cropped).jpg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 maps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(no date) Available at: https://maps.google.ie/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 (2017)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image on Pixabay - thumbs up, thumbs down, right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Available at: https://pixabay.com/en/thumbs-up-thumbs-down-right-wrong-1172213/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Jambav, T. (2012)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Login - register at ToonDoo - world’s fastest way to create cartoons!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Available at: http://www.toondoo.com/createToon.jsp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95 theses - Luther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(no date) Available at: http://www.iclnet.org/pub/resources/text/wittenberg/luther/web/ninetyfive.html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Editors of Encyclopædia Britannica (2017) ‘Martin Luther | biography, reformation, &amp; facts’, in </a:t>
            </a:r>
            <a:r>
              <a:rPr lang="en-IE"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Encyclopædia Britannica</a:t>
            </a:r>
            <a:r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Available at: https://www.britannica.com/biography/Martin-Luther (Accessed: 1 March 2017).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9090"/>
              <a:buFont typeface="Arial"/>
              <a:buChar char="•"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(No Date) Available at: https://commons.wikimedia.org/wiki/File:Lucas_Cranach_I_-_Johann_Friedrich_I.,_Kurf%C3%BCrst_von_Sachsen_(Gem%C3%A4ldegalerie,_Berlin).jpg (Accessed: 1 March 2017).</a:t>
            </a:r>
          </a:p>
          <a:p>
            <a:pPr marL="228600" marR="0" lvl="0" indent="-222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(No Date) Available at: https://en.wikipedia.org/wiki/Charles_V,_Holy_Roman_Emperor (Accessed: 1 March 2017).</a:t>
            </a:r>
          </a:p>
          <a:p>
            <a:pPr marL="228600" marR="0" lvl="0" indent="-222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(No Date) Available at: https://commons.wikimedia.org/wiki/File:Raffael_040.jpg (Accessed: 1 March 2017).</a:t>
            </a:r>
          </a:p>
          <a:p>
            <a:pPr marL="228600" marR="0" lvl="0" indent="-222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Ireland, E. (no date) </a:t>
            </a:r>
            <a:r>
              <a:rPr lang="en-IE" sz="1100" i="1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State examination commission - exam material archive</a:t>
            </a:r>
            <a:r>
              <a:rPr lang="en-IE" sz="1100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. Available at: http://www.examinations.ie/exammaterialarchive/?i=109.111.92.100.95.93.110.104 (Accessed: 1 March 2017).</a:t>
            </a:r>
          </a:p>
          <a:p>
            <a:pPr marL="2286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/>
              <a:buChar char="•"/>
            </a:pPr>
            <a:r>
              <a:rPr lang="en-IE" sz="2400"/>
              <a:t>Solutions to exam papers are available on the State Examination website:</a:t>
            </a:r>
            <a:br>
              <a:rPr lang="en-IE" sz="2400"/>
            </a:br>
            <a:r>
              <a:rPr lang="en-IE" sz="2400" u="sng">
                <a:solidFill>
                  <a:schemeClr val="hlink"/>
                </a:solidFill>
                <a:hlinkClick r:id="rId3"/>
              </a:rPr>
              <a:t>https://www.examinations.ie/tmp/1488384825_5509391.pdf</a:t>
            </a:r>
          </a:p>
          <a:p>
            <a:pPr marL="762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933</Words>
  <Application>Microsoft Office PowerPoint</Application>
  <PresentationFormat>Widescreen</PresentationFormat>
  <Paragraphs>137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Comic Sans MS</vt:lpstr>
      <vt:lpstr>Calibri</vt:lpstr>
      <vt:lpstr>EB Garamond</vt:lpstr>
      <vt:lpstr>Varela Round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Bibliography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4</cp:revision>
  <dcterms:modified xsi:type="dcterms:W3CDTF">2017-03-06T10:12:19Z</dcterms:modified>
</cp:coreProperties>
</file>