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9428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 can be alternatively viewed on youtube at https://www.youtube.com/embed/ijjbtcAEOnY</a:t>
            </a:r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620074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5914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Shape 12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IE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6042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9131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8342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8365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505050"/>
              </a:buClr>
              <a:buSzPct val="25000"/>
              <a:buFont typeface="Arial"/>
              <a:buNone/>
            </a:pPr>
            <a:r>
              <a:rPr lang="en-IE" sz="1100" b="0" i="0" u="none" strike="noStrike" cap="none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Ireland, E. (no date) </a:t>
            </a:r>
            <a:r>
              <a:rPr lang="en-IE" sz="1100" b="0" i="1" u="none" strike="noStrike" cap="none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State examination commission - exam material archive</a:t>
            </a:r>
            <a:r>
              <a:rPr lang="en-IE" sz="1100" b="0" i="0" u="none" strike="noStrike" cap="none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. Available at: http://www.examinations.ie/exammaterialarchive/?i=109.111.92.100.95.93.110.104 (Accessed: 1 March 2017).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en-IE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8820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-IE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886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792455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6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6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4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0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0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scoilnet.ie/" TargetMode="External"/><Relationship Id="rId7" Type="http://schemas.openxmlformats.org/officeDocument/2006/relationships/hyperlink" Target="https://edpuzzle.com/media/58beae39ec1e4458c1b74ca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coilnet.ie/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padle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3.gif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kahoot.it/#/k/258adf75-352c-4da4-96a0-fb7be72c1f80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inations.ie/tmp/1488384825_5509391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hape 8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975" y="5649553"/>
            <a:ext cx="2546614" cy="751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71900" y="1531620"/>
            <a:ext cx="7778742" cy="4983478"/>
          </a:xfrm>
          <a:prstGeom prst="rect">
            <a:avLst/>
          </a:prstGeom>
          <a:solidFill>
            <a:srgbClr val="000000"/>
          </a:solidFill>
          <a:ln w="444500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90" name="Shape 90"/>
          <p:cNvSpPr/>
          <p:nvPr/>
        </p:nvSpPr>
        <p:spPr>
          <a:xfrm>
            <a:off x="346677" y="388618"/>
            <a:ext cx="2823210" cy="3348990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IE" sz="3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 start…</a:t>
            </a:r>
            <a:br>
              <a:rPr lang="en-IE" sz="3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r>
              <a:rPr lang="en-IE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on last lesson using the Edpuzzle video</a:t>
            </a:r>
          </a:p>
        </p:txBody>
      </p:sp>
      <p:pic>
        <p:nvPicPr>
          <p:cNvPr id="91" name="Shape 9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589" y="3335932"/>
            <a:ext cx="1897042" cy="231362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/>
          <p:nvPr/>
        </p:nvSpPr>
        <p:spPr>
          <a:xfrm>
            <a:off x="3326130" y="0"/>
            <a:ext cx="8663939" cy="1108708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Arial"/>
              <a:buNone/>
            </a:pPr>
            <a:r>
              <a:rPr lang="en-IE" sz="5400" b="1" i="0" u="none" strike="noStrike" cap="none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Title:  Luther’s Beliefs</a:t>
            </a:r>
          </a:p>
        </p:txBody>
      </p:sp>
      <p:pic>
        <p:nvPicPr>
          <p:cNvPr id="93" name="Shape 9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9404" y="102594"/>
            <a:ext cx="2438085" cy="83357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/>
        </p:nvSpPr>
        <p:spPr>
          <a:xfrm>
            <a:off x="490606" y="1223008"/>
            <a:ext cx="2823210" cy="3348990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Task 1: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If you were Martin Luther, would you recant your teachings? </a:t>
            </a:r>
            <a:b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(Give five reasons to support your opinion.)</a:t>
            </a:r>
          </a:p>
        </p:txBody>
      </p:sp>
      <p:sp>
        <p:nvSpPr>
          <p:cNvPr id="100" name="Shape 100"/>
          <p:cNvSpPr/>
          <p:nvPr/>
        </p:nvSpPr>
        <p:spPr>
          <a:xfrm>
            <a:off x="480735" y="1223008"/>
            <a:ext cx="2823210" cy="3348990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Points to consider:</a:t>
            </a:r>
            <a: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Document the five points on a Padlet discussion board with your name.</a:t>
            </a:r>
            <a:b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Shape 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436" y="4310269"/>
            <a:ext cx="1295140" cy="1597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89" y="331490"/>
            <a:ext cx="2446019" cy="104067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03" name="Shape 103"/>
          <p:cNvSpPr/>
          <p:nvPr/>
        </p:nvSpPr>
        <p:spPr>
          <a:xfrm rot="-1030795">
            <a:off x="4042118" y="2407545"/>
            <a:ext cx="2079063" cy="1123798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Justification by Faith Alone</a:t>
            </a:r>
          </a:p>
        </p:txBody>
      </p:sp>
      <p:sp>
        <p:nvSpPr>
          <p:cNvPr id="104" name="Shape 104"/>
          <p:cNvSpPr/>
          <p:nvPr/>
        </p:nvSpPr>
        <p:spPr>
          <a:xfrm rot="667408">
            <a:off x="6527608" y="2450630"/>
            <a:ext cx="2079057" cy="1123633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Exsurge Domine</a:t>
            </a:r>
          </a:p>
        </p:txBody>
      </p:sp>
      <p:sp>
        <p:nvSpPr>
          <p:cNvPr id="105" name="Shape 105"/>
          <p:cNvSpPr/>
          <p:nvPr/>
        </p:nvSpPr>
        <p:spPr>
          <a:xfrm rot="-560563">
            <a:off x="8971023" y="2407608"/>
            <a:ext cx="2078976" cy="1123702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Indulgences</a:t>
            </a:r>
          </a:p>
        </p:txBody>
      </p:sp>
      <p:sp>
        <p:nvSpPr>
          <p:cNvPr id="106" name="Shape 106"/>
          <p:cNvSpPr/>
          <p:nvPr/>
        </p:nvSpPr>
        <p:spPr>
          <a:xfrm rot="-986218">
            <a:off x="4042583" y="940197"/>
            <a:ext cx="1902033" cy="1123744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Pope Leo X</a:t>
            </a:r>
          </a:p>
        </p:txBody>
      </p:sp>
      <p:sp>
        <p:nvSpPr>
          <p:cNvPr id="107" name="Shape 107"/>
          <p:cNvSpPr/>
          <p:nvPr/>
        </p:nvSpPr>
        <p:spPr>
          <a:xfrm rot="379068">
            <a:off x="6212993" y="816469"/>
            <a:ext cx="1611185" cy="1025057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Federick</a:t>
            </a:r>
          </a:p>
        </p:txBody>
      </p:sp>
      <p:sp>
        <p:nvSpPr>
          <p:cNvPr id="108" name="Shape 108"/>
          <p:cNvSpPr/>
          <p:nvPr/>
        </p:nvSpPr>
        <p:spPr>
          <a:xfrm rot="752846">
            <a:off x="8019197" y="1072297"/>
            <a:ext cx="1601857" cy="112372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EmperorCharles V</a:t>
            </a:r>
          </a:p>
        </p:txBody>
      </p:sp>
      <p:sp>
        <p:nvSpPr>
          <p:cNvPr id="109" name="Shape 109"/>
          <p:cNvSpPr/>
          <p:nvPr/>
        </p:nvSpPr>
        <p:spPr>
          <a:xfrm rot="-283267">
            <a:off x="9900352" y="1121743"/>
            <a:ext cx="1611065" cy="1024947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John Tetzel</a:t>
            </a:r>
          </a:p>
        </p:txBody>
      </p:sp>
      <p:pic>
        <p:nvPicPr>
          <p:cNvPr id="110" name="Shape 110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4050" y="5935966"/>
            <a:ext cx="2546700" cy="7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 rot="-1030795">
            <a:off x="3991179" y="3843745"/>
            <a:ext cx="2079063" cy="1123798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Printing Press</a:t>
            </a:r>
          </a:p>
        </p:txBody>
      </p:sp>
      <p:sp>
        <p:nvSpPr>
          <p:cNvPr id="112" name="Shape 112"/>
          <p:cNvSpPr/>
          <p:nvPr/>
        </p:nvSpPr>
        <p:spPr>
          <a:xfrm rot="340391">
            <a:off x="6289184" y="3843997"/>
            <a:ext cx="2925528" cy="1123327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Excommunication</a:t>
            </a:r>
          </a:p>
        </p:txBody>
      </p:sp>
      <p:sp>
        <p:nvSpPr>
          <p:cNvPr id="113" name="Shape 113"/>
          <p:cNvSpPr/>
          <p:nvPr/>
        </p:nvSpPr>
        <p:spPr>
          <a:xfrm rot="-1030795">
            <a:off x="9433630" y="3720120"/>
            <a:ext cx="2079063" cy="1123798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Confession of Augsburg</a:t>
            </a:r>
          </a:p>
        </p:txBody>
      </p:sp>
      <p:sp>
        <p:nvSpPr>
          <p:cNvPr id="114" name="Shape 114"/>
          <p:cNvSpPr/>
          <p:nvPr/>
        </p:nvSpPr>
        <p:spPr>
          <a:xfrm rot="-353297">
            <a:off x="4109422" y="5333088"/>
            <a:ext cx="2079169" cy="1123719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Lutheranism</a:t>
            </a:r>
          </a:p>
        </p:txBody>
      </p:sp>
      <p:sp>
        <p:nvSpPr>
          <p:cNvPr id="115" name="Shape 115"/>
          <p:cNvSpPr/>
          <p:nvPr/>
        </p:nvSpPr>
        <p:spPr>
          <a:xfrm rot="340391">
            <a:off x="6400371" y="5497908"/>
            <a:ext cx="2925528" cy="1123327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Edit of Worms</a:t>
            </a:r>
          </a:p>
        </p:txBody>
      </p:sp>
      <p:sp>
        <p:nvSpPr>
          <p:cNvPr id="116" name="Shape 116"/>
          <p:cNvSpPr/>
          <p:nvPr/>
        </p:nvSpPr>
        <p:spPr>
          <a:xfrm rot="-353297">
            <a:off x="9537697" y="5459763"/>
            <a:ext cx="2079169" cy="1123719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Reformation</a:t>
            </a:r>
          </a:p>
        </p:txBody>
      </p:sp>
      <p:sp>
        <p:nvSpPr>
          <p:cNvPr id="117" name="Shape 117"/>
          <p:cNvSpPr/>
          <p:nvPr/>
        </p:nvSpPr>
        <p:spPr>
          <a:xfrm>
            <a:off x="8974475" y="2975"/>
            <a:ext cx="3217499" cy="751200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Shape 118"/>
          <p:cNvSpPr/>
          <p:nvPr/>
        </p:nvSpPr>
        <p:spPr>
          <a:xfrm>
            <a:off x="9054353" y="171450"/>
            <a:ext cx="319905" cy="303678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517E3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9429107" y="1121"/>
            <a:ext cx="987507" cy="738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Arial"/>
              <a:buNone/>
            </a:pPr>
            <a:r>
              <a:rPr lang="en-IE" sz="1400" b="1" i="0" u="none" strike="noStrike" cap="none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Reasons to not support </a:t>
            </a:r>
          </a:p>
        </p:txBody>
      </p:sp>
      <p:sp>
        <p:nvSpPr>
          <p:cNvPr id="120" name="Shape 120"/>
          <p:cNvSpPr/>
          <p:nvPr/>
        </p:nvSpPr>
        <p:spPr>
          <a:xfrm>
            <a:off x="10456553" y="212732"/>
            <a:ext cx="319905" cy="303678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rgbClr val="AC5B2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10871246" y="1121"/>
            <a:ext cx="1210157" cy="738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Arial"/>
              <a:buNone/>
            </a:pPr>
            <a:r>
              <a:rPr lang="en-IE" sz="1400" b="1" i="0" u="none" strike="noStrike" cap="none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Reasons </a:t>
            </a:r>
            <a:br>
              <a:rPr lang="en-IE" sz="1400" b="1" i="0" u="none" strike="noStrike" cap="none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1400" b="1" i="0" u="none" strike="noStrike" cap="none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to </a:t>
            </a:r>
            <a:br>
              <a:rPr lang="en-IE" sz="1400" b="1" i="0" u="none" strike="noStrike" cap="none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1400" b="1" i="0" u="none" strike="noStrike" cap="none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support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hape 12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762" y="5801467"/>
            <a:ext cx="2546614" cy="75124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/>
          <p:nvPr/>
        </p:nvSpPr>
        <p:spPr>
          <a:xfrm>
            <a:off x="188446" y="403410"/>
            <a:ext cx="3065929" cy="3693457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Calibri"/>
              <a:buNone/>
            </a:pPr>
            <a:r>
              <a:rPr lang="en-IE" sz="3200" b="1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The Confession of Augsburg </a:t>
            </a:r>
            <a:r>
              <a:rPr lang="en-IE" sz="2800" b="0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is a statement containing the customs and beliefs of the Lutheran Church</a:t>
            </a:r>
          </a:p>
        </p:txBody>
      </p:sp>
      <p:sp>
        <p:nvSpPr>
          <p:cNvPr id="129" name="Shape 129"/>
          <p:cNvSpPr/>
          <p:nvPr/>
        </p:nvSpPr>
        <p:spPr>
          <a:xfrm>
            <a:off x="160641" y="403410"/>
            <a:ext cx="3093734" cy="3693457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Calibri"/>
              <a:buNone/>
            </a:pPr>
            <a:r>
              <a:rPr lang="en-IE" sz="2400" b="1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Diamond ranking Activity:</a:t>
            </a:r>
            <a:br>
              <a:rPr lang="en-IE" sz="2400" b="1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000" b="0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000" b="0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000" b="0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Sort the statements into a diamond shape with the Lutheran belief of highest importance at the top.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Font typeface="Calibri"/>
              <a:buNone/>
            </a:pPr>
            <a:endParaRPr sz="2000" b="0" i="0" u="none" strike="noStrike" cap="none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Font typeface="Calibri"/>
              <a:buNone/>
            </a:pPr>
            <a:endParaRPr sz="2000" b="0" i="0" u="none" strike="noStrike" cap="none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Calibri"/>
              <a:buNone/>
            </a:pPr>
            <a:r>
              <a:rPr lang="en-IE" sz="1800" b="1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 b="1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 b="1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 b="1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800" b="1" i="0" u="none" strike="noStrike" cap="none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Shape 1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3265" y="3882367"/>
            <a:ext cx="1573498" cy="191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Shape 1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9878" y="0"/>
            <a:ext cx="881212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08777" y="323097"/>
            <a:ext cx="2329913" cy="1278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4787153" y="103095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3576919" y="1452282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6015319" y="1452282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2554942" y="2931458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4894730" y="2931458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7189696" y="2918009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3576919" y="4329948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6019803" y="4334430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4787153" y="5638794"/>
            <a:ext cx="1855693" cy="1120588"/>
          </a:xfrm>
          <a:prstGeom prst="rect">
            <a:avLst/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1999127" y="134469"/>
            <a:ext cx="8525437" cy="806822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Arial"/>
              <a:buNone/>
            </a:pPr>
            <a:r>
              <a:rPr lang="en-IE" sz="2000" b="0" i="0" u="none" strike="noStrike" cap="none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Printable statements for the diamond activity. Label the part of each statement for easy reference. </a:t>
            </a:r>
          </a:p>
        </p:txBody>
      </p:sp>
      <p:sp>
        <p:nvSpPr>
          <p:cNvPr id="151" name="Shape 151"/>
          <p:cNvSpPr/>
          <p:nvPr/>
        </p:nvSpPr>
        <p:spPr>
          <a:xfrm>
            <a:off x="1539045" y="1295400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Bible should be read. Own meaning should be taken from bible.</a:t>
            </a:r>
          </a:p>
        </p:txBody>
      </p:sp>
      <p:sp>
        <p:nvSpPr>
          <p:cNvPr id="152" name="Shape 152"/>
          <p:cNvSpPr/>
          <p:nvPr/>
        </p:nvSpPr>
        <p:spPr>
          <a:xfrm>
            <a:off x="1539045" y="3140850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Justification by faith alone: Only faith in God will decide who will be saved.</a:t>
            </a:r>
          </a:p>
        </p:txBody>
      </p:sp>
      <p:sp>
        <p:nvSpPr>
          <p:cNvPr id="153" name="Shape 153"/>
          <p:cNvSpPr/>
          <p:nvPr/>
        </p:nvSpPr>
        <p:spPr>
          <a:xfrm>
            <a:off x="1539045" y="5084271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sacraments:</a:t>
            </a:r>
            <a:b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Baptism and Eucharist.</a:t>
            </a:r>
          </a:p>
        </p:txBody>
      </p:sp>
      <p:sp>
        <p:nvSpPr>
          <p:cNvPr id="154" name="Shape 154"/>
          <p:cNvSpPr/>
          <p:nvPr/>
        </p:nvSpPr>
        <p:spPr>
          <a:xfrm>
            <a:off x="5538267" y="1257300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Consubstantiation: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Communion, the bread coexist with the body and blood of Christ</a:t>
            </a:r>
          </a:p>
        </p:txBody>
      </p:sp>
      <p:sp>
        <p:nvSpPr>
          <p:cNvPr id="155" name="Shape 155"/>
          <p:cNvSpPr/>
          <p:nvPr/>
        </p:nvSpPr>
        <p:spPr>
          <a:xfrm>
            <a:off x="5538267" y="3135406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Bible in your own language.</a:t>
            </a:r>
          </a:p>
        </p:txBody>
      </p:sp>
      <p:sp>
        <p:nvSpPr>
          <p:cNvPr id="156" name="Shape 156"/>
          <p:cNvSpPr/>
          <p:nvPr/>
        </p:nvSpPr>
        <p:spPr>
          <a:xfrm>
            <a:off x="5538267" y="5019275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do not need priests, bishops or cardinals to find God.</a:t>
            </a:r>
          </a:p>
        </p:txBody>
      </p:sp>
      <p:sp>
        <p:nvSpPr>
          <p:cNvPr id="157" name="Shape 157"/>
          <p:cNvSpPr/>
          <p:nvPr/>
        </p:nvSpPr>
        <p:spPr>
          <a:xfrm>
            <a:off x="9065238" y="1257300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Believing in Christ is more important than elaborate services.</a:t>
            </a:r>
          </a:p>
        </p:txBody>
      </p:sp>
      <p:sp>
        <p:nvSpPr>
          <p:cNvPr id="158" name="Shape 158"/>
          <p:cNvSpPr/>
          <p:nvPr/>
        </p:nvSpPr>
        <p:spPr>
          <a:xfrm>
            <a:off x="9065238" y="3140848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cannot be saved from sin by buying indulgences. </a:t>
            </a:r>
          </a:p>
        </p:txBody>
      </p:sp>
      <p:sp>
        <p:nvSpPr>
          <p:cNvPr id="159" name="Shape 159"/>
          <p:cNvSpPr/>
          <p:nvPr/>
        </p:nvSpPr>
        <p:spPr>
          <a:xfrm>
            <a:off x="9065236" y="5019273"/>
            <a:ext cx="2342988" cy="15675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42719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I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Mass in your own language.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346676" y="916653"/>
            <a:ext cx="2823210" cy="2959887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IE" sz="30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Click on the </a:t>
            </a:r>
            <a:r>
              <a:rPr lang="en-IE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Kahoot logo to enter the Kahoot Quiz.</a:t>
            </a:r>
          </a:p>
        </p:txBody>
      </p:sp>
      <p:pic>
        <p:nvPicPr>
          <p:cNvPr id="165" name="Shape 16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0983" y="446379"/>
            <a:ext cx="2394591" cy="80241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66" name="Shape 1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5766" y="3712576"/>
            <a:ext cx="1572904" cy="1920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4106" y="5771114"/>
            <a:ext cx="2548349" cy="749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9880" y="607675"/>
            <a:ext cx="8291625" cy="554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Shape 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6825" y="520925"/>
            <a:ext cx="9715325" cy="147554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/>
        </p:nvSpPr>
        <p:spPr>
          <a:xfrm>
            <a:off x="778400" y="38950"/>
            <a:ext cx="7721999" cy="63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91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6C91"/>
                </a:solidFill>
                <a:latin typeface="Arial"/>
                <a:ea typeface="Arial"/>
                <a:cs typeface="Arial"/>
                <a:sym typeface="Arial"/>
              </a:rPr>
              <a:t>2015 &gt; Higher Level &gt; Junior Certificate </a:t>
            </a:r>
          </a:p>
        </p:txBody>
      </p:sp>
      <p:sp>
        <p:nvSpPr>
          <p:cNvPr id="176" name="Shape 176"/>
          <p:cNvSpPr/>
          <p:nvPr/>
        </p:nvSpPr>
        <p:spPr>
          <a:xfrm>
            <a:off x="196225" y="834450"/>
            <a:ext cx="690599" cy="698699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Calibri"/>
              <a:buNone/>
            </a:pPr>
            <a:r>
              <a:rPr lang="en-IE" sz="3600" b="0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6825" y="1897925"/>
            <a:ext cx="9715323" cy="16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5324" y="4107100"/>
            <a:ext cx="9715323" cy="265734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Shape 179"/>
          <p:cNvSpPr txBox="1"/>
          <p:nvPr/>
        </p:nvSpPr>
        <p:spPr>
          <a:xfrm>
            <a:off x="778400" y="3472900"/>
            <a:ext cx="7721999" cy="63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91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6C91"/>
                </a:solidFill>
                <a:latin typeface="Arial"/>
                <a:ea typeface="Arial"/>
                <a:cs typeface="Arial"/>
                <a:sym typeface="Arial"/>
              </a:rPr>
              <a:t>2014 &gt; Higher Level &gt; Junior Certificate </a:t>
            </a:r>
          </a:p>
        </p:txBody>
      </p:sp>
      <p:sp>
        <p:nvSpPr>
          <p:cNvPr id="180" name="Shape 180"/>
          <p:cNvSpPr/>
          <p:nvPr/>
        </p:nvSpPr>
        <p:spPr>
          <a:xfrm>
            <a:off x="196225" y="4107100"/>
            <a:ext cx="690599" cy="698699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SzPct val="25000"/>
              <a:buFont typeface="Calibri"/>
              <a:buNone/>
            </a:pPr>
            <a:r>
              <a:rPr lang="en-IE" sz="3600" b="0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625" y="501375"/>
            <a:ext cx="11136749" cy="62311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 txBox="1"/>
          <p:nvPr/>
        </p:nvSpPr>
        <p:spPr>
          <a:xfrm>
            <a:off x="778400" y="38950"/>
            <a:ext cx="7721999" cy="63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91"/>
              </a:buClr>
              <a:buSzPct val="25000"/>
              <a:buFont typeface="Arial"/>
              <a:buNone/>
            </a:pPr>
            <a:r>
              <a:rPr lang="en-IE" sz="2400" b="1" i="0" u="none" strike="noStrike" cap="none">
                <a:solidFill>
                  <a:srgbClr val="006C91"/>
                </a:solidFill>
                <a:latin typeface="Arial"/>
                <a:ea typeface="Arial"/>
                <a:cs typeface="Arial"/>
                <a:sym typeface="Arial"/>
              </a:rPr>
              <a:t>2016 &gt; Higher Level &gt; Junior Certificate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C91"/>
              </a:buClr>
              <a:buSzPct val="25000"/>
              <a:buFont typeface="Calibri"/>
              <a:buNone/>
            </a:pPr>
            <a:r>
              <a:rPr lang="en-IE" sz="4400" b="1" i="0" u="none" strike="noStrike" cap="none">
                <a:solidFill>
                  <a:srgbClr val="006C91"/>
                </a:solidFill>
                <a:latin typeface="Calibri"/>
                <a:ea typeface="Calibri"/>
                <a:cs typeface="Calibri"/>
                <a:sym typeface="Calibri"/>
              </a:rPr>
              <a:t>Bibliography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784450" y="13329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/>
              <a:buNone/>
            </a:pPr>
            <a:endParaRPr sz="1100" b="0" i="0" u="none" strike="noStrike" cap="none">
              <a:solidFill>
                <a:srgbClr val="505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/>
              <a:buNone/>
            </a:pPr>
            <a:endParaRPr sz="1100" b="0" i="0" u="none" strike="noStrike" cap="none">
              <a:solidFill>
                <a:srgbClr val="50505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0" rtl="0">
              <a:spcBef>
                <a:spcPts val="0"/>
              </a:spcBef>
              <a:buClr>
                <a:srgbClr val="505050"/>
              </a:buClr>
              <a:buSzPct val="110000"/>
              <a:buFont typeface="Arial"/>
              <a:buChar char="•"/>
            </a:pPr>
            <a:r>
              <a:rPr lang="en-IE" sz="1000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"Edpuzzle Assignment". </a:t>
            </a:r>
            <a:r>
              <a:rPr lang="en-IE" sz="1000" i="1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EDpuzzle</a:t>
            </a:r>
            <a:r>
              <a:rPr lang="en-IE" sz="1000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. N.p., 2017. Web. 7 Mar. 2017.</a:t>
            </a:r>
          </a:p>
          <a:p>
            <a:pPr lvl="0" indent="0" rtl="0">
              <a:spcBef>
                <a:spcPts val="0"/>
              </a:spcBef>
              <a:buClr>
                <a:srgbClr val="505050"/>
              </a:buClr>
              <a:buSzPct val="100000"/>
              <a:buFont typeface="Arial"/>
              <a:buChar char="•"/>
            </a:pPr>
            <a:r>
              <a:rPr lang="en-IE" sz="1100"/>
              <a:t>“Scoilnet – Martin Luther". </a:t>
            </a:r>
            <a:r>
              <a:rPr lang="en-IE" sz="1100" i="1"/>
              <a:t>kahoot.com</a:t>
            </a:r>
            <a:r>
              <a:rPr lang="en-IE" sz="1100"/>
              <a:t>. 2017. Web. 7 Mar. 2017.</a:t>
            </a:r>
          </a:p>
          <a:p>
            <a:pPr lvl="0" indent="0" rtl="0">
              <a:spcBef>
                <a:spcPts val="0"/>
              </a:spcBef>
              <a:buClr>
                <a:srgbClr val="505050"/>
              </a:buClr>
              <a:buSzPct val="100000"/>
              <a:buFont typeface="Arial"/>
              <a:buChar char="•"/>
            </a:pPr>
            <a:r>
              <a:rPr lang="en-IE" sz="1100"/>
              <a:t>"Free Image On Pixabay - Question, Quiz, Think, Thinking". </a:t>
            </a:r>
            <a:r>
              <a:rPr lang="en-IE" sz="1100" i="1"/>
              <a:t>Pixabay.com</a:t>
            </a:r>
            <a:r>
              <a:rPr lang="en-IE" sz="1100"/>
              <a:t>. N.p., 2017. Web. 7 Mar. 2017.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10000"/>
              <a:buFont typeface="Arial"/>
              <a:buChar char="•"/>
            </a:pPr>
            <a:r>
              <a:rPr lang="en-IE" sz="1000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"The Candlelight Program At Gettysburg’S Christ Lutheran Church: The Music | Gettysburg Daily". </a:t>
            </a:r>
            <a:r>
              <a:rPr lang="en-IE" sz="1000" i="1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Gettysburg Daily</a:t>
            </a:r>
            <a:r>
              <a:rPr lang="en-IE" sz="1000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. N.p., 2017. Web. 7 Mar. 2017.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10000"/>
              <a:buFont typeface="Arial"/>
              <a:buChar char="•"/>
            </a:pPr>
            <a:r>
              <a:rPr lang="en-IE" sz="1000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"Padlet Is The Easiest Way To Create And Collaborate In The World". </a:t>
            </a:r>
            <a:r>
              <a:rPr lang="en-IE" sz="1000" i="1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Padlet</a:t>
            </a:r>
            <a:r>
              <a:rPr lang="en-IE" sz="1000">
                <a:solidFill>
                  <a:srgbClr val="666666"/>
                </a:solidFill>
                <a:highlight>
                  <a:srgbClr val="E5F5FF"/>
                </a:highlight>
                <a:latin typeface="Arial"/>
                <a:ea typeface="Arial"/>
                <a:cs typeface="Arial"/>
                <a:sym typeface="Arial"/>
              </a:rPr>
              <a:t>. N.p., 2017. Web. 7 Mar. 2017.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/>
              <a:buChar char="•"/>
            </a:pPr>
            <a:r>
              <a:rPr lang="en-IE" sz="1100" b="0" i="0" u="none" strike="noStrike" cap="none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Ireland, E. (no date) </a:t>
            </a:r>
            <a:r>
              <a:rPr lang="en-IE" sz="1100" b="0" i="1" u="none" strike="noStrike" cap="none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State examination commission - exam material archive</a:t>
            </a:r>
            <a:r>
              <a:rPr lang="en-IE" sz="1100" b="0" i="0" u="none" strike="noStrike" cap="none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. Available at: http://www.examinations.ie/exammaterialarchive/?i=109.111.92.100.95.93.110.104 (Accessed: 1 March 2017).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/>
              <a:buChar char="•"/>
            </a:pPr>
            <a:r>
              <a:rPr lang="en-I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Solutions to exam papers are available on the State Examination website:</a:t>
            </a:r>
            <a:br>
              <a:rPr lang="en-I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https://www.examinations.ie/tmp/1488384825_5509391.pdf</a:t>
            </a:r>
          </a:p>
          <a:p>
            <a:pPr marL="762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</Words>
  <Application>Microsoft Office PowerPoint</Application>
  <PresentationFormat>Widescreen</PresentationFormat>
  <Paragraphs>64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Bibliography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2017-03-07T17:05:46Z</dcterms:modified>
</cp:coreProperties>
</file>