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880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779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33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7694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252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670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9844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554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53107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4127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547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28AAB-4E51-4E6C-8B13-B4CF25F5C4CB}" type="datetimeFigureOut">
              <a:rPr lang="en-IE" smtClean="0"/>
              <a:t>11/04/2017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F8FEB-55EC-42C1-ABB3-EFD1E3009C7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698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dmorepatternfestival.ie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4087" y="2135238"/>
            <a:ext cx="7207348" cy="2387600"/>
          </a:xfrm>
        </p:spPr>
        <p:txBody>
          <a:bodyPr>
            <a:noAutofit/>
          </a:bodyPr>
          <a:lstStyle/>
          <a:p>
            <a:r>
              <a:rPr lang="en-IE" sz="9000" dirty="0" smtClean="0">
                <a:latin typeface="Comic Sans MS" panose="030F0702030302020204" pitchFamily="66" charset="0"/>
              </a:rPr>
              <a:t>Saint Declan of Ardmore</a:t>
            </a:r>
            <a:endParaRPr lang="en-IE" sz="90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Image result for cross fra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10" y="1116894"/>
            <a:ext cx="3062477" cy="442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40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3200" dirty="0" smtClean="0">
                <a:latin typeface="Comic Sans MS" panose="030F0702030302020204" pitchFamily="66" charset="0"/>
              </a:rPr>
              <a:t>What do you already know about Saint Declan or the village of Ardmore?</a:t>
            </a:r>
            <a:endParaRPr lang="en-IE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54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Ardmore (Árd Mór)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19445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dirty="0" smtClean="0">
                <a:latin typeface="Comic Sans MS" panose="030F0702030302020204" pitchFamily="66" charset="0"/>
              </a:rPr>
              <a:t>Ardmore is a seaside village in County Waterford. The original Irish name is Árd Mór which means ‘great height’.</a:t>
            </a:r>
          </a:p>
          <a:p>
            <a:endParaRPr lang="en-IE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dirty="0" smtClean="0">
                <a:latin typeface="Comic Sans MS" panose="030F0702030302020204" pitchFamily="66" charset="0"/>
              </a:rPr>
              <a:t>It </a:t>
            </a:r>
            <a:r>
              <a:rPr lang="en-IE" dirty="0">
                <a:latin typeface="Comic Sans MS" panose="030F0702030302020204" pitchFamily="66" charset="0"/>
              </a:rPr>
              <a:t>was to this part </a:t>
            </a:r>
            <a:r>
              <a:rPr lang="en-IE" dirty="0" smtClean="0">
                <a:latin typeface="Comic Sans MS" panose="030F0702030302020204" pitchFamily="66" charset="0"/>
              </a:rPr>
              <a:t>of County Waterford </a:t>
            </a:r>
            <a:r>
              <a:rPr lang="en-IE" dirty="0">
                <a:latin typeface="Comic Sans MS" panose="030F0702030302020204" pitchFamily="66" charset="0"/>
              </a:rPr>
              <a:t>that St Declan </a:t>
            </a:r>
            <a:r>
              <a:rPr lang="en-IE" dirty="0" smtClean="0">
                <a:latin typeface="Comic Sans MS" panose="030F0702030302020204" pitchFamily="66" charset="0"/>
              </a:rPr>
              <a:t>arrived </a:t>
            </a:r>
            <a:r>
              <a:rPr lang="en-IE" dirty="0">
                <a:latin typeface="Comic Sans MS" panose="030F0702030302020204" pitchFamily="66" charset="0"/>
              </a:rPr>
              <a:t>from Wales some time during the 5th century</a:t>
            </a:r>
            <a:r>
              <a:rPr lang="en-IE" dirty="0" smtClean="0">
                <a:latin typeface="Comic Sans MS" panose="030F0702030302020204" pitchFamily="66" charset="0"/>
              </a:rPr>
              <a:t>.</a:t>
            </a:r>
          </a:p>
          <a:p>
            <a:endParaRPr lang="en-IE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dirty="0" smtClean="0">
                <a:latin typeface="Comic Sans MS" panose="030F0702030302020204" pitchFamily="66" charset="0"/>
              </a:rPr>
              <a:t>Several monuments and ruins from Saint Declan’s time can </a:t>
            </a:r>
            <a:r>
              <a:rPr lang="en-IE" dirty="0">
                <a:latin typeface="Comic Sans MS" panose="030F0702030302020204" pitchFamily="66" charset="0"/>
              </a:rPr>
              <a:t>be found at </a:t>
            </a:r>
            <a:r>
              <a:rPr lang="en-IE" dirty="0" smtClean="0">
                <a:latin typeface="Comic Sans MS" panose="030F0702030302020204" pitchFamily="66" charset="0"/>
              </a:rPr>
              <a:t>Ardmore. </a:t>
            </a:r>
            <a:r>
              <a:rPr lang="en-IE" dirty="0">
                <a:latin typeface="Comic Sans MS" panose="030F0702030302020204" pitchFamily="66" charset="0"/>
              </a:rPr>
              <a:t>So what is the story of this place?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9074" y="1825625"/>
            <a:ext cx="3510146" cy="43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3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322"/>
            <a:ext cx="10515600" cy="13255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St. Declan’s Stone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39617"/>
            <a:ext cx="10823712" cy="43801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2400" dirty="0">
                <a:latin typeface="Comic Sans MS" panose="030F0702030302020204" pitchFamily="66" charset="0"/>
              </a:rPr>
              <a:t>The legend goes as follows: </a:t>
            </a:r>
            <a:endParaRPr lang="en-IE" sz="24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IE" sz="24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St. </a:t>
            </a:r>
            <a:r>
              <a:rPr lang="en-IE" sz="2400" dirty="0">
                <a:latin typeface="Comic Sans MS" panose="030F0702030302020204" pitchFamily="66" charset="0"/>
              </a:rPr>
              <a:t>Declan </a:t>
            </a:r>
            <a:r>
              <a:rPr lang="en-IE" sz="2400" dirty="0" smtClean="0">
                <a:latin typeface="Comic Sans MS" panose="030F0702030302020204" pitchFamily="66" charset="0"/>
              </a:rPr>
              <a:t>was returning to Ireland but his bell was left in Wales when his servant forgot to pack it. St. Declan’s prayers </a:t>
            </a:r>
            <a:r>
              <a:rPr lang="en-IE" sz="2400" dirty="0">
                <a:latin typeface="Comic Sans MS" panose="030F0702030302020204" pitchFamily="66" charset="0"/>
              </a:rPr>
              <a:t>for the bell's safe return </a:t>
            </a:r>
            <a:r>
              <a:rPr lang="en-IE" sz="2400" dirty="0" smtClean="0">
                <a:latin typeface="Comic Sans MS" panose="030F0702030302020204" pitchFamily="66" charset="0"/>
              </a:rPr>
              <a:t>were answered when </a:t>
            </a:r>
            <a:r>
              <a:rPr lang="en-IE" sz="2400" dirty="0">
                <a:latin typeface="Comic Sans MS" panose="030F0702030302020204" pitchFamily="66" charset="0"/>
              </a:rPr>
              <a:t>a boulder carrying the bell came sailing over the water to his boat! From there, it sailed before the </a:t>
            </a:r>
            <a:r>
              <a:rPr lang="en-IE" sz="2400" dirty="0" smtClean="0">
                <a:latin typeface="Comic Sans MS" panose="030F0702030302020204" pitchFamily="66" charset="0"/>
              </a:rPr>
              <a:t>boat, guiding </a:t>
            </a:r>
            <a:r>
              <a:rPr lang="en-IE" sz="2400" dirty="0">
                <a:latin typeface="Comic Sans MS" panose="030F0702030302020204" pitchFamily="66" charset="0"/>
              </a:rPr>
              <a:t>the way across the channel</a:t>
            </a:r>
            <a:r>
              <a:rPr lang="en-IE" sz="2400" dirty="0" smtClean="0">
                <a:latin typeface="Comic Sans MS" panose="030F0702030302020204" pitchFamily="66" charset="0"/>
              </a:rPr>
              <a:t>. St. Declan decreed that wherever the stone came to rest was where he would set up his monastery and that is how Ardmore became Ireland’s first Christian settlement in the early 5</a:t>
            </a:r>
            <a:r>
              <a:rPr lang="en-IE" sz="2400" baseline="30000" dirty="0" smtClean="0">
                <a:latin typeface="Comic Sans MS" panose="030F0702030302020204" pitchFamily="66" charset="0"/>
              </a:rPr>
              <a:t>th</a:t>
            </a:r>
            <a:r>
              <a:rPr lang="en-IE" sz="2400" dirty="0" smtClean="0">
                <a:latin typeface="Comic Sans MS" panose="030F0702030302020204" pitchFamily="66" charset="0"/>
              </a:rPr>
              <a:t> Century.</a:t>
            </a:r>
          </a:p>
          <a:p>
            <a:pPr marL="0" indent="0">
              <a:buNone/>
            </a:pPr>
            <a:endParaRPr lang="en-IE" sz="24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St. Declan’s Stone can still be seen on the beach in Ardmore today.</a:t>
            </a:r>
            <a:endParaRPr lang="en-IE" sz="2400" dirty="0"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303" y="338621"/>
            <a:ext cx="4041914" cy="26946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2971" y="1685926"/>
            <a:ext cx="1086057" cy="13321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08303" y="338621"/>
            <a:ext cx="4041914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St Declan’s Stone in Ardmore</a:t>
            </a:r>
            <a:endParaRPr lang="en-IE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81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322"/>
            <a:ext cx="10515600" cy="13255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St. Declan’s Well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634885"/>
            <a:ext cx="6412606" cy="49848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Another site in Ardmore is St. Declan’s Well. </a:t>
            </a:r>
          </a:p>
          <a:p>
            <a:pPr marL="0" indent="0">
              <a:buNone/>
            </a:pPr>
            <a:endParaRPr lang="en-IE" sz="24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The well can be found in a small area on the cliffs that overlook the village of Ardmore. It sits beside the ruins of a church and it was thought </a:t>
            </a:r>
            <a:r>
              <a:rPr lang="en-IE" sz="2400" dirty="0">
                <a:latin typeface="Comic Sans MS" panose="030F0702030302020204" pitchFamily="66" charset="0"/>
              </a:rPr>
              <a:t>that this area was somewhere that Declan liked to </a:t>
            </a:r>
            <a:r>
              <a:rPr lang="en-IE" sz="2400" dirty="0" smtClean="0">
                <a:latin typeface="Comic Sans MS" panose="030F0702030302020204" pitchFamily="66" charset="0"/>
              </a:rPr>
              <a:t>sit, </a:t>
            </a:r>
            <a:r>
              <a:rPr lang="en-IE" sz="2400" dirty="0">
                <a:latin typeface="Comic Sans MS" panose="030F0702030302020204" pitchFamily="66" charset="0"/>
              </a:rPr>
              <a:t>pray and </a:t>
            </a:r>
            <a:r>
              <a:rPr lang="en-IE" sz="2400" dirty="0" smtClean="0">
                <a:latin typeface="Comic Sans MS" panose="030F0702030302020204" pitchFamily="66" charset="0"/>
              </a:rPr>
              <a:t>think.</a:t>
            </a:r>
          </a:p>
          <a:p>
            <a:pPr marL="0" indent="0">
              <a:buNone/>
            </a:pPr>
            <a:endParaRPr lang="en-IE" sz="24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It is believed that the water in the well has healing properties and many people go there to bathe their hands and feet.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8" y="3918397"/>
            <a:ext cx="3601792" cy="2701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329" y="309322"/>
            <a:ext cx="4401355" cy="33010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34329" y="3179592"/>
            <a:ext cx="4401355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St Declan’s Church with the well in the background.</a:t>
            </a:r>
            <a:endParaRPr lang="en-IE" sz="1600" dirty="0"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52008" y="6423553"/>
            <a:ext cx="3601792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St Declan’s Well</a:t>
            </a:r>
            <a:endParaRPr lang="en-IE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2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322"/>
            <a:ext cx="10515600" cy="13255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St. Declan’s Monastery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6175"/>
            <a:ext cx="5665631" cy="46435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Saint Declan’s Monastery was later founded at another site in Ardmore and it contains several monuments.</a:t>
            </a:r>
          </a:p>
          <a:p>
            <a:pPr marL="0" indent="0">
              <a:buNone/>
            </a:pPr>
            <a:endParaRPr lang="en-IE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These include a round tower, an oratory (a small chapel or place to pray), a ruined 12th century cathedral and two ogham stones from around the 6</a:t>
            </a:r>
            <a:r>
              <a:rPr lang="en-IE" sz="2400" baseline="30000" dirty="0" smtClean="0">
                <a:latin typeface="Comic Sans MS" panose="030F0702030302020204" pitchFamily="66" charset="0"/>
              </a:rPr>
              <a:t>th</a:t>
            </a:r>
            <a:r>
              <a:rPr lang="en-IE" sz="2400" dirty="0" smtClean="0">
                <a:latin typeface="Comic Sans MS" panose="030F0702030302020204" pitchFamily="66" charset="0"/>
              </a:rPr>
              <a:t> century. </a:t>
            </a:r>
          </a:p>
          <a:p>
            <a:pPr marL="0" indent="0">
              <a:buNone/>
            </a:pPr>
            <a:endParaRPr lang="en-IE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Saint Declan is also believed to be buried on the site.</a:t>
            </a:r>
            <a:endParaRPr lang="en-IE" sz="24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3831" y="5178514"/>
            <a:ext cx="5447383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The round tower overlooking the sea in Ardmore.</a:t>
            </a:r>
            <a:endParaRPr lang="en-IE" sz="1600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831" y="2072757"/>
            <a:ext cx="5447383" cy="310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322"/>
            <a:ext cx="10515600" cy="13255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The Round Tower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3797"/>
            <a:ext cx="6335332" cy="51515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2400" dirty="0">
                <a:latin typeface="Comic Sans MS" panose="030F0702030302020204" pitchFamily="66" charset="0"/>
              </a:rPr>
              <a:t>Possibly the most </a:t>
            </a:r>
            <a:r>
              <a:rPr lang="en-IE" sz="2400" dirty="0" smtClean="0">
                <a:latin typeface="Comic Sans MS" panose="030F0702030302020204" pitchFamily="66" charset="0"/>
              </a:rPr>
              <a:t>impressive </a:t>
            </a:r>
            <a:r>
              <a:rPr lang="en-IE" sz="2400" dirty="0">
                <a:latin typeface="Comic Sans MS" panose="030F0702030302020204" pitchFamily="66" charset="0"/>
              </a:rPr>
              <a:t>building at the site is the </a:t>
            </a:r>
            <a:r>
              <a:rPr lang="en-IE" sz="2400" dirty="0" smtClean="0">
                <a:latin typeface="Comic Sans MS" panose="030F0702030302020204" pitchFamily="66" charset="0"/>
              </a:rPr>
              <a:t>round tower</a:t>
            </a:r>
            <a:r>
              <a:rPr lang="en-IE" sz="2400" dirty="0">
                <a:latin typeface="Comic Sans MS" panose="030F0702030302020204" pitchFamily="66" charset="0"/>
              </a:rPr>
              <a:t>. </a:t>
            </a:r>
            <a:r>
              <a:rPr lang="en-IE" sz="2400" dirty="0" smtClean="0">
                <a:latin typeface="Comic Sans MS" panose="030F0702030302020204" pitchFamily="66" charset="0"/>
              </a:rPr>
              <a:t>Around </a:t>
            </a:r>
            <a:r>
              <a:rPr lang="en-IE" sz="2400" dirty="0">
                <a:latin typeface="Comic Sans MS" panose="030F0702030302020204" pitchFamily="66" charset="0"/>
              </a:rPr>
              <a:t>30m </a:t>
            </a:r>
            <a:r>
              <a:rPr lang="en-IE" sz="2400" dirty="0" smtClean="0">
                <a:latin typeface="Comic Sans MS" panose="030F0702030302020204" pitchFamily="66" charset="0"/>
              </a:rPr>
              <a:t>tall, it was originally </a:t>
            </a:r>
            <a:r>
              <a:rPr lang="en-IE" sz="2400" dirty="0">
                <a:latin typeface="Comic Sans MS" panose="030F0702030302020204" pitchFamily="66" charset="0"/>
              </a:rPr>
              <a:t>a bell tower, as well as being a place of </a:t>
            </a:r>
            <a:r>
              <a:rPr lang="en-IE" sz="2400" dirty="0" smtClean="0">
                <a:latin typeface="Comic Sans MS" panose="030F0702030302020204" pitchFamily="66" charset="0"/>
              </a:rPr>
              <a:t>refuge </a:t>
            </a:r>
            <a:r>
              <a:rPr lang="en-IE" sz="2400" dirty="0">
                <a:latin typeface="Comic Sans MS" panose="030F0702030302020204" pitchFamily="66" charset="0"/>
              </a:rPr>
              <a:t>during times of trouble. For extra security the doorway was positioned 4m above ground level and was probably </a:t>
            </a:r>
            <a:r>
              <a:rPr lang="en-IE" sz="2400" dirty="0" smtClean="0">
                <a:latin typeface="Comic Sans MS" panose="030F0702030302020204" pitchFamily="66" charset="0"/>
              </a:rPr>
              <a:t>accessed </a:t>
            </a:r>
            <a:r>
              <a:rPr lang="en-IE" sz="2400" dirty="0">
                <a:latin typeface="Comic Sans MS" panose="030F0702030302020204" pitchFamily="66" charset="0"/>
              </a:rPr>
              <a:t>via a wooden ladder that could be withdrawn inside when needed. </a:t>
            </a:r>
            <a:endParaRPr lang="en-IE" sz="24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IE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The </a:t>
            </a:r>
            <a:r>
              <a:rPr lang="en-IE" sz="2400" dirty="0">
                <a:latin typeface="Comic Sans MS" panose="030F0702030302020204" pitchFamily="66" charset="0"/>
              </a:rPr>
              <a:t>tower has four floors and three small windows along its body, with four more windows located at the very top, one at each of the cardinal points of the </a:t>
            </a:r>
            <a:r>
              <a:rPr lang="en-IE" sz="2400" dirty="0" smtClean="0">
                <a:latin typeface="Comic Sans MS" panose="030F0702030302020204" pitchFamily="66" charset="0"/>
              </a:rPr>
              <a:t>compass (N, S, E and W).</a:t>
            </a:r>
            <a:endParaRPr lang="en-IE" sz="24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92092" y="1106173"/>
            <a:ext cx="5241473" cy="39311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703346" y="3979571"/>
            <a:ext cx="3618964" cy="2730321"/>
            <a:chOff x="5138670" y="3683357"/>
            <a:chExt cx="3618964" cy="2730321"/>
          </a:xfrm>
        </p:grpSpPr>
        <p:sp>
          <p:nvSpPr>
            <p:cNvPr id="7" name="Cloud Callout 6"/>
            <p:cNvSpPr/>
            <p:nvPr/>
          </p:nvSpPr>
          <p:spPr>
            <a:xfrm>
              <a:off x="5138670" y="3683357"/>
              <a:ext cx="3618964" cy="2730321"/>
            </a:xfrm>
            <a:prstGeom prst="cloud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660704" y="4340180"/>
              <a:ext cx="2491623" cy="13234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IE" sz="2000" dirty="0" smtClean="0">
                  <a:latin typeface="Comic Sans MS" panose="030F0702030302020204" pitchFamily="66" charset="0"/>
                </a:rPr>
                <a:t>What do you think the four windows at the top of the tower were for?</a:t>
              </a:r>
              <a:endParaRPr lang="en-IE" sz="2000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0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322"/>
            <a:ext cx="10515600" cy="13255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The Cathedral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4885"/>
            <a:ext cx="5639873" cy="46750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The ruined cathedral was built around the 12</a:t>
            </a:r>
            <a:r>
              <a:rPr lang="en-IE" sz="2400" baseline="30000" dirty="0" smtClean="0">
                <a:latin typeface="Comic Sans MS" panose="030F0702030302020204" pitchFamily="66" charset="0"/>
              </a:rPr>
              <a:t>th</a:t>
            </a:r>
            <a:r>
              <a:rPr lang="en-IE" sz="2400" dirty="0" smtClean="0">
                <a:latin typeface="Comic Sans MS" panose="030F0702030302020204" pitchFamily="66" charset="0"/>
              </a:rPr>
              <a:t> century.</a:t>
            </a:r>
          </a:p>
          <a:p>
            <a:pPr marL="0" indent="0">
              <a:buNone/>
            </a:pPr>
            <a:endParaRPr lang="en-IE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Inside the cathedral you can find two ogham stones. </a:t>
            </a:r>
            <a:r>
              <a:rPr lang="en-IE" sz="2400" dirty="0">
                <a:latin typeface="Comic Sans MS" panose="030F0702030302020204" pitchFamily="66" charset="0"/>
              </a:rPr>
              <a:t>These contain inscriptions that are written in ogham script, an early Irish style of writing that </a:t>
            </a:r>
            <a:r>
              <a:rPr lang="en-IE" sz="2400" dirty="0" smtClean="0">
                <a:latin typeface="Comic Sans MS" panose="030F0702030302020204" pitchFamily="66" charset="0"/>
              </a:rPr>
              <a:t>used </a:t>
            </a:r>
            <a:r>
              <a:rPr lang="en-IE" sz="2400" dirty="0">
                <a:latin typeface="Comic Sans MS" panose="030F0702030302020204" pitchFamily="66" charset="0"/>
              </a:rPr>
              <a:t>lines </a:t>
            </a:r>
            <a:r>
              <a:rPr lang="en-IE" sz="2400" dirty="0" smtClean="0">
                <a:latin typeface="Comic Sans MS" panose="030F0702030302020204" pitchFamily="66" charset="0"/>
              </a:rPr>
              <a:t>instead of</a:t>
            </a:r>
            <a:r>
              <a:rPr lang="en-IE" sz="2400" dirty="0" smtClean="0">
                <a:latin typeface="Comic Sans MS" panose="030F0702030302020204" pitchFamily="66" charset="0"/>
              </a:rPr>
              <a:t> </a:t>
            </a:r>
            <a:r>
              <a:rPr lang="en-IE" sz="2400" dirty="0">
                <a:latin typeface="Comic Sans MS" panose="030F0702030302020204" pitchFamily="66" charset="0"/>
              </a:rPr>
              <a:t>letters</a:t>
            </a:r>
            <a:r>
              <a:rPr lang="en-IE" sz="2400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en-IE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At one end of the cathedral there are stone carvings on the wall which show stories from the bible.</a:t>
            </a:r>
            <a:endParaRPr lang="en-IE" sz="2400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206" y="3680013"/>
            <a:ext cx="3726594" cy="27949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341" y="309322"/>
            <a:ext cx="3743459" cy="28075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10341" y="3095238"/>
            <a:ext cx="3743459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Outside the cathedral (above) and inside the cathedral (below).</a:t>
            </a:r>
            <a:endParaRPr lang="en-IE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37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322"/>
            <a:ext cx="10515600" cy="13255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The Cathedral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4737" y="2333732"/>
            <a:ext cx="4299037" cy="32242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665" y="2064177"/>
            <a:ext cx="5017849" cy="37633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2116" y="6087579"/>
            <a:ext cx="3224279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One of the ogham stones</a:t>
            </a:r>
            <a:endParaRPr lang="en-IE" sz="1600" dirty="0"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01665" y="5827564"/>
            <a:ext cx="5017849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The stone carvings on the wall of the cathedral.</a:t>
            </a:r>
            <a:endParaRPr lang="en-IE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322"/>
            <a:ext cx="10515600" cy="13255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The Oratory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4885"/>
            <a:ext cx="5639873" cy="46750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The last building you will find here is a small </a:t>
            </a:r>
            <a:r>
              <a:rPr lang="en-IE" sz="2400" dirty="0">
                <a:latin typeface="Comic Sans MS" panose="030F0702030302020204" pitchFamily="66" charset="0"/>
              </a:rPr>
              <a:t>stone building or oratory that is said to contain the grave of Saint Declan. </a:t>
            </a:r>
            <a:r>
              <a:rPr lang="en-IE" sz="2400" dirty="0" smtClean="0">
                <a:latin typeface="Comic Sans MS" panose="030F0702030302020204" pitchFamily="66" charset="0"/>
              </a:rPr>
              <a:t>It is older than the cathedral and tower, possibly dating from 9th or 10th centuries AD. </a:t>
            </a:r>
          </a:p>
          <a:p>
            <a:pPr marL="0" indent="0">
              <a:buNone/>
            </a:pPr>
            <a:endParaRPr lang="en-IE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An </a:t>
            </a:r>
            <a:r>
              <a:rPr lang="en-IE" sz="2400" dirty="0">
                <a:latin typeface="Comic Sans MS" panose="030F0702030302020204" pitchFamily="66" charset="0"/>
              </a:rPr>
              <a:t>important site of pilgrimage, it was traditionally visited </a:t>
            </a:r>
            <a:r>
              <a:rPr lang="en-IE" sz="2400" dirty="0" smtClean="0">
                <a:latin typeface="Comic Sans MS" panose="030F0702030302020204" pitchFamily="66" charset="0"/>
              </a:rPr>
              <a:t>on St. Declan’s </a:t>
            </a:r>
            <a:r>
              <a:rPr lang="en-IE" sz="2400" dirty="0">
                <a:latin typeface="Comic Sans MS" panose="030F0702030302020204" pitchFamily="66" charset="0"/>
              </a:rPr>
              <a:t>feast day, the 24th of July. </a:t>
            </a:r>
            <a:r>
              <a:rPr lang="en-IE" sz="2400" dirty="0" smtClean="0">
                <a:latin typeface="Comic Sans MS" panose="030F0702030302020204" pitchFamily="66" charset="0"/>
              </a:rPr>
              <a:t>Inside the oratory is what </a:t>
            </a:r>
            <a:r>
              <a:rPr lang="en-IE" sz="2400" dirty="0">
                <a:latin typeface="Comic Sans MS" panose="030F0702030302020204" pitchFamily="66" charset="0"/>
              </a:rPr>
              <a:t>appears to be a empty </a:t>
            </a:r>
            <a:r>
              <a:rPr lang="en-IE" sz="2400" dirty="0" smtClean="0">
                <a:latin typeface="Comic Sans MS" panose="030F0702030302020204" pitchFamily="66" charset="0"/>
              </a:rPr>
              <a:t>grave. This </a:t>
            </a:r>
            <a:r>
              <a:rPr lang="en-IE" sz="2400" dirty="0">
                <a:latin typeface="Comic Sans MS" panose="030F0702030302020204" pitchFamily="66" charset="0"/>
              </a:rPr>
              <a:t>is meant to </a:t>
            </a:r>
            <a:r>
              <a:rPr lang="en-IE" sz="2400" dirty="0" smtClean="0">
                <a:latin typeface="Comic Sans MS" panose="030F0702030302020204" pitchFamily="66" charset="0"/>
              </a:rPr>
              <a:t>have been </a:t>
            </a:r>
            <a:r>
              <a:rPr lang="en-IE" sz="2400" dirty="0">
                <a:latin typeface="Comic Sans MS" panose="030F0702030302020204" pitchFamily="66" charset="0"/>
              </a:rPr>
              <a:t>the final resting place of </a:t>
            </a:r>
            <a:r>
              <a:rPr lang="en-IE" sz="2400" dirty="0" smtClean="0">
                <a:latin typeface="Comic Sans MS" panose="030F0702030302020204" pitchFamily="66" charset="0"/>
              </a:rPr>
              <a:t>Declan.</a:t>
            </a:r>
            <a:endParaRPr lang="en-IE" sz="24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804" y="1634885"/>
            <a:ext cx="4911142" cy="36833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25804" y="5318241"/>
            <a:ext cx="4911142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The oratory in Ardmore.</a:t>
            </a:r>
            <a:endParaRPr lang="en-IE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2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322"/>
            <a:ext cx="10515600" cy="1325563"/>
          </a:xfrm>
        </p:spPr>
        <p:txBody>
          <a:bodyPr/>
          <a:lstStyle/>
          <a:p>
            <a:r>
              <a:rPr lang="en-IE" dirty="0" smtClean="0">
                <a:latin typeface="Comic Sans MS" panose="030F0702030302020204" pitchFamily="66" charset="0"/>
              </a:rPr>
              <a:t>The Pattern Festival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34885"/>
            <a:ext cx="6169517" cy="46750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St </a:t>
            </a:r>
            <a:r>
              <a:rPr lang="en-IE" sz="2400" dirty="0">
                <a:latin typeface="Comic Sans MS" panose="030F0702030302020204" pitchFamily="66" charset="0"/>
              </a:rPr>
              <a:t>Declan’s Well is </a:t>
            </a:r>
            <a:r>
              <a:rPr lang="en-IE" sz="2400" dirty="0" smtClean="0">
                <a:latin typeface="Comic Sans MS" panose="030F0702030302020204" pitchFamily="66" charset="0"/>
              </a:rPr>
              <a:t>the oldest </a:t>
            </a:r>
            <a:r>
              <a:rPr lang="en-IE" sz="2400" dirty="0">
                <a:latin typeface="Comic Sans MS" panose="030F0702030302020204" pitchFamily="66" charset="0"/>
              </a:rPr>
              <a:t>Christian settlement in </a:t>
            </a:r>
            <a:r>
              <a:rPr lang="en-IE" sz="2400" dirty="0" smtClean="0">
                <a:latin typeface="Comic Sans MS" panose="030F0702030302020204" pitchFamily="66" charset="0"/>
              </a:rPr>
              <a:t>Ireland. Did you know St Declan arrived </a:t>
            </a:r>
            <a:r>
              <a:rPr lang="en-IE" sz="2400" dirty="0">
                <a:latin typeface="Comic Sans MS" panose="030F0702030302020204" pitchFamily="66" charset="0"/>
              </a:rPr>
              <a:t>in Ireland </a:t>
            </a:r>
            <a:r>
              <a:rPr lang="en-IE" sz="2400" dirty="0" smtClean="0">
                <a:latin typeface="Comic Sans MS" panose="030F0702030302020204" pitchFamily="66" charset="0"/>
              </a:rPr>
              <a:t>even before </a:t>
            </a:r>
            <a:r>
              <a:rPr lang="en-IE" sz="2400" dirty="0">
                <a:latin typeface="Comic Sans MS" panose="030F0702030302020204" pitchFamily="66" charset="0"/>
              </a:rPr>
              <a:t>St </a:t>
            </a:r>
            <a:r>
              <a:rPr lang="en-IE" sz="2400" dirty="0" smtClean="0">
                <a:latin typeface="Comic Sans MS" panose="030F0702030302020204" pitchFamily="66" charset="0"/>
              </a:rPr>
              <a:t>Patrick!</a:t>
            </a:r>
          </a:p>
          <a:p>
            <a:pPr marL="0" indent="0">
              <a:buNone/>
            </a:pPr>
            <a:endParaRPr lang="en-IE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People have been visiting the holy well in Ardmore for many years, especially around St Declan’s feast day on 24</a:t>
            </a:r>
            <a:r>
              <a:rPr lang="en-IE" sz="2400" baseline="30000" dirty="0" smtClean="0">
                <a:latin typeface="Comic Sans MS" panose="030F0702030302020204" pitchFamily="66" charset="0"/>
              </a:rPr>
              <a:t>th</a:t>
            </a:r>
            <a:r>
              <a:rPr lang="en-IE" sz="2400" dirty="0" smtClean="0">
                <a:latin typeface="Comic Sans MS" panose="030F0702030302020204" pitchFamily="66" charset="0"/>
              </a:rPr>
              <a:t> July.</a:t>
            </a:r>
          </a:p>
          <a:p>
            <a:pPr marL="0" indent="0">
              <a:buNone/>
            </a:pPr>
            <a:endParaRPr lang="en-IE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IE" sz="2400" dirty="0" smtClean="0">
                <a:latin typeface="Comic Sans MS" panose="030F0702030302020204" pitchFamily="66" charset="0"/>
              </a:rPr>
              <a:t>This continues today and a big festival happens in the village every year with lots of fun activities for adults and children! </a:t>
            </a:r>
            <a:endParaRPr lang="en-IE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634" y="1531854"/>
            <a:ext cx="4328277" cy="32462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85656" y="5506835"/>
            <a:ext cx="3884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hlinkClick r:id="rId3"/>
              </a:rPr>
              <a:t>http://www.ardmorepatternfestival.ie</a:t>
            </a:r>
            <a:r>
              <a:rPr lang="en-IE" dirty="0" smtClean="0">
                <a:hlinkClick r:id="rId3"/>
              </a:rPr>
              <a:t>/</a:t>
            </a:r>
            <a:r>
              <a:rPr lang="en-IE" dirty="0" smtClean="0"/>
              <a:t> </a:t>
            </a:r>
            <a:endParaRPr lang="en-IE" dirty="0"/>
          </a:p>
        </p:txBody>
      </p:sp>
      <p:sp>
        <p:nvSpPr>
          <p:cNvPr id="7" name="TextBox 6"/>
          <p:cNvSpPr txBox="1"/>
          <p:nvPr/>
        </p:nvSpPr>
        <p:spPr>
          <a:xfrm>
            <a:off x="7247634" y="4712219"/>
            <a:ext cx="4328277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latin typeface="Comic Sans MS" panose="030F0702030302020204" pitchFamily="66" charset="0"/>
              </a:rPr>
              <a:t>Ardmore beach</a:t>
            </a:r>
            <a:endParaRPr lang="en-IE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35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730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Saint Declan of Ardmore</vt:lpstr>
      <vt:lpstr>What do you already know about Saint Declan or the village of Ardmore?</vt:lpstr>
      <vt:lpstr>Ardmore (Árd Mór)</vt:lpstr>
      <vt:lpstr>St. Declan’s Stone</vt:lpstr>
      <vt:lpstr>St. Declan’s Well</vt:lpstr>
      <vt:lpstr>St. Declan’s Monastery</vt:lpstr>
      <vt:lpstr>The Round Tower</vt:lpstr>
      <vt:lpstr>The Cathedral</vt:lpstr>
      <vt:lpstr>The Cathedral</vt:lpstr>
      <vt:lpstr>The Oratory</vt:lpstr>
      <vt:lpstr>The Pattern Festival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Saint Declan of Ardmore</dc:title>
  <dc:creator>Clare Quigley</dc:creator>
  <cp:lastModifiedBy>Clare Quigley</cp:lastModifiedBy>
  <cp:revision>21</cp:revision>
  <dcterms:created xsi:type="dcterms:W3CDTF">2017-04-11T15:36:45Z</dcterms:created>
  <dcterms:modified xsi:type="dcterms:W3CDTF">2017-04-11T22:56:12Z</dcterms:modified>
</cp:coreProperties>
</file>