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EE4B83F3-8E22-416A-A938-A2B69AA94FE6}" type="datetimeFigureOut">
              <a:rPr lang="en-IE" smtClean="0"/>
              <a:t>12/04/2017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91312BC-023F-41A2-980E-3C31B151661A}" type="slidenum">
              <a:rPr lang="en-IE" smtClean="0"/>
              <a:t>‹#›</a:t>
            </a:fld>
            <a:endParaRPr lang="en-IE"/>
          </a:p>
        </p:txBody>
      </p:sp>
    </p:spTree>
    <p:extLst>
      <p:ext uri="{BB962C8B-B14F-4D97-AF65-F5344CB8AC3E}">
        <p14:creationId xmlns:p14="http://schemas.microsoft.com/office/powerpoint/2010/main" val="1149294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EE4B83F3-8E22-416A-A938-A2B69AA94FE6}" type="datetimeFigureOut">
              <a:rPr lang="en-IE" smtClean="0"/>
              <a:t>12/04/2017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91312BC-023F-41A2-980E-3C31B151661A}" type="slidenum">
              <a:rPr lang="en-IE" smtClean="0"/>
              <a:t>‹#›</a:t>
            </a:fld>
            <a:endParaRPr lang="en-IE"/>
          </a:p>
        </p:txBody>
      </p:sp>
    </p:spTree>
    <p:extLst>
      <p:ext uri="{BB962C8B-B14F-4D97-AF65-F5344CB8AC3E}">
        <p14:creationId xmlns:p14="http://schemas.microsoft.com/office/powerpoint/2010/main" val="3352328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4B83F3-8E22-416A-A938-A2B69AA94FE6}" type="datetimeFigureOut">
              <a:rPr lang="en-IE" smtClean="0"/>
              <a:t>12/04/2017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91312BC-023F-41A2-980E-3C31B151661A}" type="slidenum">
              <a:rPr lang="en-IE" smtClean="0"/>
              <a:t>‹#›</a:t>
            </a:fld>
            <a:endParaRPr lang="en-IE"/>
          </a:p>
        </p:txBody>
      </p:sp>
    </p:spTree>
    <p:extLst>
      <p:ext uri="{BB962C8B-B14F-4D97-AF65-F5344CB8AC3E}">
        <p14:creationId xmlns:p14="http://schemas.microsoft.com/office/powerpoint/2010/main" val="560058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EE4B83F3-8E22-416A-A938-A2B69AA94FE6}" type="datetimeFigureOut">
              <a:rPr lang="en-IE" smtClean="0"/>
              <a:t>12/04/2017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91312BC-023F-41A2-980E-3C31B151661A}" type="slidenum">
              <a:rPr lang="en-IE" smtClean="0"/>
              <a:t>‹#›</a:t>
            </a:fld>
            <a:endParaRPr lang="en-IE"/>
          </a:p>
        </p:txBody>
      </p:sp>
    </p:spTree>
    <p:extLst>
      <p:ext uri="{BB962C8B-B14F-4D97-AF65-F5344CB8AC3E}">
        <p14:creationId xmlns:p14="http://schemas.microsoft.com/office/powerpoint/2010/main" val="3247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EE4B83F3-8E22-416A-A938-A2B69AA94FE6}" type="datetimeFigureOut">
              <a:rPr lang="en-IE" smtClean="0"/>
              <a:t>12/04/2017</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091312BC-023F-41A2-980E-3C31B151661A}" type="slidenum">
              <a:rPr lang="en-IE" smtClean="0"/>
              <a:t>‹#›</a:t>
            </a:fld>
            <a:endParaRPr lang="en-IE"/>
          </a:p>
        </p:txBody>
      </p:sp>
    </p:spTree>
    <p:extLst>
      <p:ext uri="{BB962C8B-B14F-4D97-AF65-F5344CB8AC3E}">
        <p14:creationId xmlns:p14="http://schemas.microsoft.com/office/powerpoint/2010/main" val="1377465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EE4B83F3-8E22-416A-A938-A2B69AA94FE6}" type="datetimeFigureOut">
              <a:rPr lang="en-IE" smtClean="0"/>
              <a:t>12/04/2017</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091312BC-023F-41A2-980E-3C31B151661A}" type="slidenum">
              <a:rPr lang="en-IE" smtClean="0"/>
              <a:t>‹#›</a:t>
            </a:fld>
            <a:endParaRPr lang="en-IE"/>
          </a:p>
        </p:txBody>
      </p:sp>
    </p:spTree>
    <p:extLst>
      <p:ext uri="{BB962C8B-B14F-4D97-AF65-F5344CB8AC3E}">
        <p14:creationId xmlns:p14="http://schemas.microsoft.com/office/powerpoint/2010/main" val="457486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4B83F3-8E22-416A-A938-A2B69AA94FE6}" type="datetimeFigureOut">
              <a:rPr lang="en-IE" smtClean="0"/>
              <a:t>12/04/2017</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091312BC-023F-41A2-980E-3C31B151661A}" type="slidenum">
              <a:rPr lang="en-IE" smtClean="0"/>
              <a:t>‹#›</a:t>
            </a:fld>
            <a:endParaRPr lang="en-IE"/>
          </a:p>
        </p:txBody>
      </p:sp>
    </p:spTree>
    <p:extLst>
      <p:ext uri="{BB962C8B-B14F-4D97-AF65-F5344CB8AC3E}">
        <p14:creationId xmlns:p14="http://schemas.microsoft.com/office/powerpoint/2010/main" val="1904615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4B83F3-8E22-416A-A938-A2B69AA94FE6}" type="datetimeFigureOut">
              <a:rPr lang="en-IE" smtClean="0"/>
              <a:t>12/04/2017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91312BC-023F-41A2-980E-3C31B151661A}" type="slidenum">
              <a:rPr lang="en-IE" smtClean="0"/>
              <a:t>‹#›</a:t>
            </a:fld>
            <a:endParaRPr lang="en-IE"/>
          </a:p>
        </p:txBody>
      </p:sp>
    </p:spTree>
    <p:extLst>
      <p:ext uri="{BB962C8B-B14F-4D97-AF65-F5344CB8AC3E}">
        <p14:creationId xmlns:p14="http://schemas.microsoft.com/office/powerpoint/2010/main" val="3384464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4B83F3-8E22-416A-A938-A2B69AA94FE6}" type="datetimeFigureOut">
              <a:rPr lang="en-IE" smtClean="0"/>
              <a:t>12/04/2017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91312BC-023F-41A2-980E-3C31B151661A}" type="slidenum">
              <a:rPr lang="en-IE" smtClean="0"/>
              <a:t>‹#›</a:t>
            </a:fld>
            <a:endParaRPr lang="en-IE"/>
          </a:p>
        </p:txBody>
      </p:sp>
    </p:spTree>
    <p:extLst>
      <p:ext uri="{BB962C8B-B14F-4D97-AF65-F5344CB8AC3E}">
        <p14:creationId xmlns:p14="http://schemas.microsoft.com/office/powerpoint/2010/main" val="345714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EE4B83F3-8E22-416A-A938-A2B69AA94FE6}" type="datetimeFigureOut">
              <a:rPr lang="en-IE" smtClean="0"/>
              <a:t>12/04/2017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91312BC-023F-41A2-980E-3C31B151661A}" type="slidenum">
              <a:rPr lang="en-IE" smtClean="0"/>
              <a:t>‹#›</a:t>
            </a:fld>
            <a:endParaRPr lang="en-IE"/>
          </a:p>
        </p:txBody>
      </p:sp>
    </p:spTree>
    <p:extLst>
      <p:ext uri="{BB962C8B-B14F-4D97-AF65-F5344CB8AC3E}">
        <p14:creationId xmlns:p14="http://schemas.microsoft.com/office/powerpoint/2010/main" val="1322318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EE4B83F3-8E22-416A-A938-A2B69AA94FE6}" type="datetimeFigureOut">
              <a:rPr lang="en-IE" smtClean="0"/>
              <a:t>12/04/2017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91312BC-023F-41A2-980E-3C31B151661A}" type="slidenum">
              <a:rPr lang="en-IE" smtClean="0"/>
              <a:t>‹#›</a:t>
            </a:fld>
            <a:endParaRPr lang="en-IE"/>
          </a:p>
        </p:txBody>
      </p:sp>
    </p:spTree>
    <p:extLst>
      <p:ext uri="{BB962C8B-B14F-4D97-AF65-F5344CB8AC3E}">
        <p14:creationId xmlns:p14="http://schemas.microsoft.com/office/powerpoint/2010/main" val="131220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4B83F3-8E22-416A-A938-A2B69AA94FE6}" type="datetimeFigureOut">
              <a:rPr lang="en-IE" smtClean="0"/>
              <a:t>12/04/2017</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1312BC-023F-41A2-980E-3C31B151661A}" type="slidenum">
              <a:rPr lang="en-IE" smtClean="0"/>
              <a:t>‹#›</a:t>
            </a:fld>
            <a:endParaRPr lang="en-IE"/>
          </a:p>
        </p:txBody>
      </p:sp>
    </p:spTree>
    <p:extLst>
      <p:ext uri="{BB962C8B-B14F-4D97-AF65-F5344CB8AC3E}">
        <p14:creationId xmlns:p14="http://schemas.microsoft.com/office/powerpoint/2010/main" val="885795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592428"/>
            <a:ext cx="12195432" cy="6946947"/>
          </a:xfrm>
          <a:prstGeom prst="rect">
            <a:avLst/>
          </a:prstGeom>
        </p:spPr>
      </p:pic>
      <p:sp>
        <p:nvSpPr>
          <p:cNvPr id="5" name="Title 1"/>
          <p:cNvSpPr txBox="1">
            <a:spLocks/>
          </p:cNvSpPr>
          <p:nvPr/>
        </p:nvSpPr>
        <p:spPr>
          <a:xfrm>
            <a:off x="0" y="0"/>
            <a:ext cx="12192000" cy="1184856"/>
          </a:xfrm>
          <a:prstGeom prst="rect">
            <a:avLst/>
          </a:prstGeom>
          <a:solidFill>
            <a:schemeClr val="accent1">
              <a:lumMod val="20000"/>
              <a:lumOff val="80000"/>
            </a:scheme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E" dirty="0" smtClean="0">
                <a:latin typeface="Comic Sans MS" panose="030F0702030302020204" pitchFamily="66" charset="0"/>
              </a:rPr>
              <a:t>Ardmore, Co. Waterford</a:t>
            </a:r>
            <a:endParaRPr lang="en-IE" dirty="0">
              <a:latin typeface="Comic Sans MS" panose="030F0702030302020204" pitchFamily="66" charset="0"/>
            </a:endParaRPr>
          </a:p>
        </p:txBody>
      </p:sp>
    </p:spTree>
    <p:extLst>
      <p:ext uri="{BB962C8B-B14F-4D97-AF65-F5344CB8AC3E}">
        <p14:creationId xmlns:p14="http://schemas.microsoft.com/office/powerpoint/2010/main" val="37530483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a:solidFill>
            <a:schemeClr val="accent1">
              <a:lumMod val="20000"/>
              <a:lumOff val="80000"/>
            </a:schemeClr>
          </a:solidFill>
        </p:spPr>
        <p:txBody>
          <a:bodyPr/>
          <a:lstStyle/>
          <a:p>
            <a:r>
              <a:rPr lang="en-IE" dirty="0" smtClean="0">
                <a:latin typeface="Comic Sans MS" panose="030F0702030302020204" pitchFamily="66" charset="0"/>
              </a:rPr>
              <a:t>	Ardmore, Co. Waterford</a:t>
            </a:r>
            <a:endParaRPr lang="en-IE" dirty="0">
              <a:latin typeface="Comic Sans MS" panose="030F0702030302020204" pitchFamily="66" charset="0"/>
            </a:endParaRPr>
          </a:p>
        </p:txBody>
      </p:sp>
      <p:sp>
        <p:nvSpPr>
          <p:cNvPr id="3" name="Content Placeholder 2"/>
          <p:cNvSpPr>
            <a:spLocks noGrp="1"/>
          </p:cNvSpPr>
          <p:nvPr>
            <p:ph idx="1"/>
          </p:nvPr>
        </p:nvSpPr>
        <p:spPr>
          <a:xfrm>
            <a:off x="838200" y="1571224"/>
            <a:ext cx="10515600" cy="5061396"/>
          </a:xfrm>
        </p:spPr>
        <p:txBody>
          <a:bodyPr>
            <a:normAutofit fontScale="92500"/>
          </a:bodyPr>
          <a:lstStyle/>
          <a:p>
            <a:pPr marL="0" indent="0">
              <a:buNone/>
            </a:pPr>
            <a:r>
              <a:rPr lang="en-IE" dirty="0" smtClean="0">
                <a:latin typeface="Comic Sans MS" panose="030F0702030302020204" pitchFamily="66" charset="0"/>
              </a:rPr>
              <a:t>Ardmore is a historic village in Co. Waterford with many interesting sites, stories and ruins. These include:</a:t>
            </a:r>
          </a:p>
          <a:p>
            <a:pPr marL="0" indent="0">
              <a:buNone/>
            </a:pPr>
            <a:endParaRPr lang="en-IE" dirty="0" smtClean="0">
              <a:latin typeface="Comic Sans MS" panose="030F0702030302020204" pitchFamily="66" charset="0"/>
            </a:endParaRPr>
          </a:p>
          <a:p>
            <a:pPr>
              <a:buFontTx/>
              <a:buChar char="-"/>
            </a:pPr>
            <a:r>
              <a:rPr lang="en-IE" dirty="0" smtClean="0">
                <a:latin typeface="Comic Sans MS" panose="030F0702030302020204" pitchFamily="66" charset="0"/>
              </a:rPr>
              <a:t>A round tower</a:t>
            </a:r>
          </a:p>
          <a:p>
            <a:pPr>
              <a:buFontTx/>
              <a:buChar char="-"/>
            </a:pPr>
            <a:r>
              <a:rPr lang="en-IE" dirty="0" smtClean="0">
                <a:latin typeface="Comic Sans MS" panose="030F0702030302020204" pitchFamily="66" charset="0"/>
              </a:rPr>
              <a:t>St. Declan’s Stone</a:t>
            </a:r>
          </a:p>
          <a:p>
            <a:pPr>
              <a:buFontTx/>
              <a:buChar char="-"/>
            </a:pPr>
            <a:r>
              <a:rPr lang="en-IE" dirty="0" smtClean="0">
                <a:latin typeface="Comic Sans MS" panose="030F0702030302020204" pitchFamily="66" charset="0"/>
              </a:rPr>
              <a:t>St. Declan’s Well</a:t>
            </a:r>
          </a:p>
          <a:p>
            <a:pPr>
              <a:buFontTx/>
              <a:buChar char="-"/>
            </a:pPr>
            <a:r>
              <a:rPr lang="en-IE" dirty="0" smtClean="0">
                <a:latin typeface="Comic Sans MS" panose="030F0702030302020204" pitchFamily="66" charset="0"/>
              </a:rPr>
              <a:t>A shipwreck</a:t>
            </a:r>
          </a:p>
          <a:p>
            <a:pPr>
              <a:buFontTx/>
              <a:buChar char="-"/>
            </a:pPr>
            <a:endParaRPr lang="en-IE" dirty="0">
              <a:latin typeface="Comic Sans MS" panose="030F0702030302020204" pitchFamily="66" charset="0"/>
            </a:endParaRPr>
          </a:p>
          <a:p>
            <a:pPr marL="0" indent="0">
              <a:buNone/>
            </a:pPr>
            <a:r>
              <a:rPr lang="en-IE" dirty="0" smtClean="0">
                <a:latin typeface="Comic Sans MS" panose="030F0702030302020204" pitchFamily="66" charset="0"/>
              </a:rPr>
              <a:t>There is a marked walking trail around Ardmore to see all these ancient sites. Look at the map of the walk on the next page and see if you can answer the questions on your worksheet.</a:t>
            </a:r>
            <a:endParaRPr lang="en-IE" dirty="0">
              <a:latin typeface="Comic Sans MS" panose="030F0702030302020204" pitchFamily="66" charset="0"/>
            </a:endParaRPr>
          </a:p>
        </p:txBody>
      </p:sp>
      <p:pic>
        <p:nvPicPr>
          <p:cNvPr id="4" name="Picture 3"/>
          <p:cNvPicPr>
            <a:picLocks noChangeAspect="1"/>
          </p:cNvPicPr>
          <p:nvPr/>
        </p:nvPicPr>
        <p:blipFill>
          <a:blip r:embed="rId2"/>
          <a:stretch>
            <a:fillRect/>
          </a:stretch>
        </p:blipFill>
        <p:spPr>
          <a:xfrm>
            <a:off x="8967105" y="2047742"/>
            <a:ext cx="2590177" cy="1475456"/>
          </a:xfrm>
          <a:prstGeom prst="rect">
            <a:avLst/>
          </a:prstGeom>
        </p:spPr>
      </p:pic>
      <p:pic>
        <p:nvPicPr>
          <p:cNvPr id="5" name="Picture 4"/>
          <p:cNvPicPr>
            <a:picLocks noChangeAspect="1"/>
          </p:cNvPicPr>
          <p:nvPr/>
        </p:nvPicPr>
        <p:blipFill>
          <a:blip r:embed="rId3"/>
          <a:stretch>
            <a:fillRect/>
          </a:stretch>
        </p:blipFill>
        <p:spPr>
          <a:xfrm>
            <a:off x="4411956" y="3103204"/>
            <a:ext cx="2118341" cy="1412228"/>
          </a:xfrm>
          <a:prstGeom prst="rect">
            <a:avLst/>
          </a:prstGeom>
        </p:spPr>
      </p:pic>
      <p:pic>
        <p:nvPicPr>
          <p:cNvPr id="6" name="Picture 5"/>
          <p:cNvPicPr>
            <a:picLocks noChangeAspect="1"/>
          </p:cNvPicPr>
          <p:nvPr/>
        </p:nvPicPr>
        <p:blipFill>
          <a:blip r:embed="rId4"/>
          <a:stretch>
            <a:fillRect/>
          </a:stretch>
        </p:blipFill>
        <p:spPr>
          <a:xfrm>
            <a:off x="9114268" y="3732651"/>
            <a:ext cx="2038836" cy="1529128"/>
          </a:xfrm>
          <a:prstGeom prst="rect">
            <a:avLst/>
          </a:prstGeom>
        </p:spPr>
      </p:pic>
      <p:pic>
        <p:nvPicPr>
          <p:cNvPr id="8" name="Picture 2" descr="Image result for shipwreck ardmor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71307" y="2733823"/>
            <a:ext cx="1498242" cy="1997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66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9578063" y="3581850"/>
            <a:ext cx="2613937" cy="327615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4" name="Picture 3"/>
          <p:cNvPicPr>
            <a:picLocks noChangeAspect="1"/>
          </p:cNvPicPr>
          <p:nvPr/>
        </p:nvPicPr>
        <p:blipFill>
          <a:blip r:embed="rId2"/>
          <a:stretch>
            <a:fillRect/>
          </a:stretch>
        </p:blipFill>
        <p:spPr>
          <a:xfrm>
            <a:off x="0" y="-27435"/>
            <a:ext cx="9578063" cy="6885435"/>
          </a:xfrm>
          <a:prstGeom prst="rect">
            <a:avLst/>
          </a:prstGeom>
        </p:spPr>
      </p:pic>
      <p:pic>
        <p:nvPicPr>
          <p:cNvPr id="5" name="Picture 4"/>
          <p:cNvPicPr>
            <a:picLocks noChangeAspect="1"/>
          </p:cNvPicPr>
          <p:nvPr/>
        </p:nvPicPr>
        <p:blipFill>
          <a:blip r:embed="rId3"/>
          <a:stretch>
            <a:fillRect/>
          </a:stretch>
        </p:blipFill>
        <p:spPr>
          <a:xfrm>
            <a:off x="2464560" y="489766"/>
            <a:ext cx="171450" cy="171450"/>
          </a:xfrm>
          <a:prstGeom prst="rect">
            <a:avLst/>
          </a:prstGeom>
        </p:spPr>
      </p:pic>
      <p:pic>
        <p:nvPicPr>
          <p:cNvPr id="6" name="Picture 5"/>
          <p:cNvPicPr>
            <a:picLocks noChangeAspect="1"/>
          </p:cNvPicPr>
          <p:nvPr/>
        </p:nvPicPr>
        <p:blipFill>
          <a:blip r:embed="rId4"/>
          <a:stretch>
            <a:fillRect/>
          </a:stretch>
        </p:blipFill>
        <p:spPr>
          <a:xfrm>
            <a:off x="2464560" y="302217"/>
            <a:ext cx="171450" cy="171450"/>
          </a:xfrm>
          <a:prstGeom prst="rect">
            <a:avLst/>
          </a:prstGeom>
        </p:spPr>
      </p:pic>
      <p:pic>
        <p:nvPicPr>
          <p:cNvPr id="7" name="Picture 6"/>
          <p:cNvPicPr>
            <a:picLocks noChangeAspect="1"/>
          </p:cNvPicPr>
          <p:nvPr/>
        </p:nvPicPr>
        <p:blipFill>
          <a:blip r:embed="rId5"/>
          <a:stretch>
            <a:fillRect/>
          </a:stretch>
        </p:blipFill>
        <p:spPr>
          <a:xfrm>
            <a:off x="2464560" y="107390"/>
            <a:ext cx="161925" cy="171450"/>
          </a:xfrm>
          <a:prstGeom prst="rect">
            <a:avLst/>
          </a:prstGeom>
        </p:spPr>
      </p:pic>
      <p:pic>
        <p:nvPicPr>
          <p:cNvPr id="9" name="Picture 8"/>
          <p:cNvPicPr>
            <a:picLocks noChangeAspect="1"/>
          </p:cNvPicPr>
          <p:nvPr/>
        </p:nvPicPr>
        <p:blipFill>
          <a:blip r:embed="rId6"/>
          <a:stretch>
            <a:fillRect/>
          </a:stretch>
        </p:blipFill>
        <p:spPr>
          <a:xfrm>
            <a:off x="2937523" y="208374"/>
            <a:ext cx="238125" cy="238125"/>
          </a:xfrm>
          <a:prstGeom prst="rect">
            <a:avLst/>
          </a:prstGeom>
        </p:spPr>
      </p:pic>
      <p:pic>
        <p:nvPicPr>
          <p:cNvPr id="10" name="Picture 9"/>
          <p:cNvPicPr>
            <a:picLocks noChangeAspect="1"/>
          </p:cNvPicPr>
          <p:nvPr/>
        </p:nvPicPr>
        <p:blipFill>
          <a:blip r:embed="rId7"/>
          <a:stretch>
            <a:fillRect/>
          </a:stretch>
        </p:blipFill>
        <p:spPr>
          <a:xfrm>
            <a:off x="6387921" y="661216"/>
            <a:ext cx="204152" cy="213432"/>
          </a:xfrm>
          <a:prstGeom prst="rect">
            <a:avLst/>
          </a:prstGeom>
        </p:spPr>
      </p:pic>
      <p:pic>
        <p:nvPicPr>
          <p:cNvPr id="11" name="Picture 10"/>
          <p:cNvPicPr>
            <a:picLocks noChangeAspect="1"/>
          </p:cNvPicPr>
          <p:nvPr/>
        </p:nvPicPr>
        <p:blipFill>
          <a:blip r:embed="rId8"/>
          <a:stretch>
            <a:fillRect/>
          </a:stretch>
        </p:blipFill>
        <p:spPr>
          <a:xfrm>
            <a:off x="1619915" y="1659478"/>
            <a:ext cx="221557" cy="230078"/>
          </a:xfrm>
          <a:prstGeom prst="rect">
            <a:avLst/>
          </a:prstGeom>
        </p:spPr>
      </p:pic>
      <p:sp>
        <p:nvSpPr>
          <p:cNvPr id="12" name="Oval 11"/>
          <p:cNvSpPr/>
          <p:nvPr/>
        </p:nvSpPr>
        <p:spPr>
          <a:xfrm>
            <a:off x="1378039" y="1676216"/>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a:t>1</a:t>
            </a:r>
          </a:p>
        </p:txBody>
      </p:sp>
      <p:sp>
        <p:nvSpPr>
          <p:cNvPr id="13" name="Oval 12"/>
          <p:cNvSpPr/>
          <p:nvPr/>
        </p:nvSpPr>
        <p:spPr>
          <a:xfrm>
            <a:off x="1519604" y="1889556"/>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smtClean="0"/>
              <a:t>2</a:t>
            </a:r>
            <a:endParaRPr lang="en-IE" sz="1000" dirty="0"/>
          </a:p>
        </p:txBody>
      </p:sp>
      <p:sp>
        <p:nvSpPr>
          <p:cNvPr id="14" name="Oval 13"/>
          <p:cNvSpPr/>
          <p:nvPr/>
        </p:nvSpPr>
        <p:spPr>
          <a:xfrm>
            <a:off x="3306647" y="874648"/>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a:t>3</a:t>
            </a:r>
          </a:p>
        </p:txBody>
      </p:sp>
      <p:sp>
        <p:nvSpPr>
          <p:cNvPr id="15" name="Oval 14"/>
          <p:cNvSpPr/>
          <p:nvPr/>
        </p:nvSpPr>
        <p:spPr>
          <a:xfrm>
            <a:off x="5170265" y="2102896"/>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smtClean="0"/>
              <a:t>4</a:t>
            </a:r>
            <a:endParaRPr lang="en-IE" sz="1000" dirty="0"/>
          </a:p>
        </p:txBody>
      </p:sp>
      <p:sp>
        <p:nvSpPr>
          <p:cNvPr id="16" name="Oval 15"/>
          <p:cNvSpPr/>
          <p:nvPr/>
        </p:nvSpPr>
        <p:spPr>
          <a:xfrm>
            <a:off x="6489997" y="4161369"/>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smtClean="0"/>
              <a:t>5</a:t>
            </a:r>
            <a:endParaRPr lang="en-IE" sz="1000" dirty="0"/>
          </a:p>
        </p:txBody>
      </p:sp>
      <p:sp>
        <p:nvSpPr>
          <p:cNvPr id="17" name="Oval 16"/>
          <p:cNvSpPr/>
          <p:nvPr/>
        </p:nvSpPr>
        <p:spPr>
          <a:xfrm>
            <a:off x="6142267" y="4893319"/>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a:t>6</a:t>
            </a:r>
          </a:p>
        </p:txBody>
      </p:sp>
      <p:sp>
        <p:nvSpPr>
          <p:cNvPr id="18" name="Oval 17"/>
          <p:cNvSpPr/>
          <p:nvPr/>
        </p:nvSpPr>
        <p:spPr>
          <a:xfrm>
            <a:off x="5702239" y="4543443"/>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a:t>7</a:t>
            </a:r>
          </a:p>
        </p:txBody>
      </p:sp>
      <p:pic>
        <p:nvPicPr>
          <p:cNvPr id="21" name="Picture 20"/>
          <p:cNvPicPr>
            <a:picLocks noChangeAspect="1"/>
          </p:cNvPicPr>
          <p:nvPr/>
        </p:nvPicPr>
        <p:blipFill>
          <a:blip r:embed="rId3"/>
          <a:stretch>
            <a:fillRect/>
          </a:stretch>
        </p:blipFill>
        <p:spPr>
          <a:xfrm>
            <a:off x="9779867" y="1036137"/>
            <a:ext cx="171450" cy="171450"/>
          </a:xfrm>
          <a:prstGeom prst="rect">
            <a:avLst/>
          </a:prstGeom>
        </p:spPr>
      </p:pic>
      <p:sp>
        <p:nvSpPr>
          <p:cNvPr id="22" name="TextBox 21"/>
          <p:cNvSpPr txBox="1"/>
          <p:nvPr/>
        </p:nvSpPr>
        <p:spPr>
          <a:xfrm>
            <a:off x="9951317" y="978459"/>
            <a:ext cx="2144199" cy="2462213"/>
          </a:xfrm>
          <a:prstGeom prst="rect">
            <a:avLst/>
          </a:prstGeom>
          <a:noFill/>
        </p:spPr>
        <p:txBody>
          <a:bodyPr wrap="square" rtlCol="0">
            <a:spAutoFit/>
          </a:bodyPr>
          <a:lstStyle/>
          <a:p>
            <a:r>
              <a:rPr lang="en-IE" sz="1400" dirty="0" smtClean="0">
                <a:latin typeface="Comic Sans MS" panose="030F0702030302020204" pitchFamily="66" charset="0"/>
              </a:rPr>
              <a:t>Parking</a:t>
            </a:r>
          </a:p>
          <a:p>
            <a:endParaRPr lang="en-IE" sz="1400" dirty="0">
              <a:latin typeface="Comic Sans MS" panose="030F0702030302020204" pitchFamily="66" charset="0"/>
            </a:endParaRPr>
          </a:p>
          <a:p>
            <a:r>
              <a:rPr lang="en-IE" sz="1400" dirty="0" smtClean="0">
                <a:latin typeface="Comic Sans MS" panose="030F0702030302020204" pitchFamily="66" charset="0"/>
              </a:rPr>
              <a:t>Tourist Information</a:t>
            </a:r>
          </a:p>
          <a:p>
            <a:endParaRPr lang="en-IE" sz="1400" dirty="0">
              <a:latin typeface="Comic Sans MS" panose="030F0702030302020204" pitchFamily="66" charset="0"/>
            </a:endParaRPr>
          </a:p>
          <a:p>
            <a:r>
              <a:rPr lang="en-IE" sz="1400" dirty="0" smtClean="0">
                <a:latin typeface="Comic Sans MS" panose="030F0702030302020204" pitchFamily="66" charset="0"/>
              </a:rPr>
              <a:t>Picnic spot</a:t>
            </a:r>
          </a:p>
          <a:p>
            <a:endParaRPr lang="en-IE" sz="1400" dirty="0">
              <a:latin typeface="Comic Sans MS" panose="030F0702030302020204" pitchFamily="66" charset="0"/>
            </a:endParaRPr>
          </a:p>
          <a:p>
            <a:r>
              <a:rPr lang="en-IE" sz="1400" dirty="0" err="1" smtClean="0">
                <a:latin typeface="Comic Sans MS" panose="030F0702030302020204" pitchFamily="66" charset="0"/>
              </a:rPr>
              <a:t>Watersports</a:t>
            </a:r>
            <a:endParaRPr lang="en-IE" sz="1400" dirty="0" smtClean="0">
              <a:latin typeface="Comic Sans MS" panose="030F0702030302020204" pitchFamily="66" charset="0"/>
            </a:endParaRPr>
          </a:p>
          <a:p>
            <a:endParaRPr lang="en-IE" sz="1400" dirty="0">
              <a:latin typeface="Comic Sans MS" panose="030F0702030302020204" pitchFamily="66" charset="0"/>
            </a:endParaRPr>
          </a:p>
          <a:p>
            <a:r>
              <a:rPr lang="en-IE" sz="1400" dirty="0" smtClean="0">
                <a:latin typeface="Comic Sans MS" panose="030F0702030302020204" pitchFamily="66" charset="0"/>
              </a:rPr>
              <a:t>Ruin/Historic Building</a:t>
            </a:r>
          </a:p>
          <a:p>
            <a:endParaRPr lang="en-IE" sz="1400" dirty="0">
              <a:latin typeface="Comic Sans MS" panose="030F0702030302020204" pitchFamily="66" charset="0"/>
            </a:endParaRPr>
          </a:p>
          <a:p>
            <a:r>
              <a:rPr lang="en-IE" sz="1400" dirty="0" smtClean="0">
                <a:latin typeface="Comic Sans MS" panose="030F0702030302020204" pitchFamily="66" charset="0"/>
              </a:rPr>
              <a:t>Fishing spot</a:t>
            </a:r>
          </a:p>
        </p:txBody>
      </p:sp>
      <p:pic>
        <p:nvPicPr>
          <p:cNvPr id="23" name="Picture 22"/>
          <p:cNvPicPr>
            <a:picLocks noChangeAspect="1"/>
          </p:cNvPicPr>
          <p:nvPr/>
        </p:nvPicPr>
        <p:blipFill>
          <a:blip r:embed="rId4"/>
          <a:stretch>
            <a:fillRect/>
          </a:stretch>
        </p:blipFill>
        <p:spPr>
          <a:xfrm>
            <a:off x="9778006" y="1462270"/>
            <a:ext cx="171450" cy="171450"/>
          </a:xfrm>
          <a:prstGeom prst="rect">
            <a:avLst/>
          </a:prstGeom>
        </p:spPr>
      </p:pic>
      <p:pic>
        <p:nvPicPr>
          <p:cNvPr id="24" name="Picture 23"/>
          <p:cNvPicPr>
            <a:picLocks noChangeAspect="1"/>
          </p:cNvPicPr>
          <p:nvPr/>
        </p:nvPicPr>
        <p:blipFill>
          <a:blip r:embed="rId5"/>
          <a:stretch>
            <a:fillRect/>
          </a:stretch>
        </p:blipFill>
        <p:spPr>
          <a:xfrm>
            <a:off x="9787531" y="1888097"/>
            <a:ext cx="161925" cy="171450"/>
          </a:xfrm>
          <a:prstGeom prst="rect">
            <a:avLst/>
          </a:prstGeom>
        </p:spPr>
      </p:pic>
      <p:pic>
        <p:nvPicPr>
          <p:cNvPr id="25" name="Picture 24"/>
          <p:cNvPicPr>
            <a:picLocks noChangeAspect="1"/>
          </p:cNvPicPr>
          <p:nvPr/>
        </p:nvPicPr>
        <p:blipFill>
          <a:blip r:embed="rId6"/>
          <a:stretch>
            <a:fillRect/>
          </a:stretch>
        </p:blipFill>
        <p:spPr>
          <a:xfrm>
            <a:off x="9759693" y="2275656"/>
            <a:ext cx="238125" cy="238125"/>
          </a:xfrm>
          <a:prstGeom prst="rect">
            <a:avLst/>
          </a:prstGeom>
        </p:spPr>
      </p:pic>
      <p:pic>
        <p:nvPicPr>
          <p:cNvPr id="26" name="Picture 25"/>
          <p:cNvPicPr>
            <a:picLocks noChangeAspect="1"/>
          </p:cNvPicPr>
          <p:nvPr/>
        </p:nvPicPr>
        <p:blipFill>
          <a:blip r:embed="rId8"/>
          <a:stretch>
            <a:fillRect/>
          </a:stretch>
        </p:blipFill>
        <p:spPr>
          <a:xfrm>
            <a:off x="9779312" y="2729890"/>
            <a:ext cx="221557" cy="230078"/>
          </a:xfrm>
          <a:prstGeom prst="rect">
            <a:avLst/>
          </a:prstGeom>
        </p:spPr>
      </p:pic>
      <p:pic>
        <p:nvPicPr>
          <p:cNvPr id="27" name="Picture 26"/>
          <p:cNvPicPr>
            <a:picLocks noChangeAspect="1"/>
          </p:cNvPicPr>
          <p:nvPr/>
        </p:nvPicPr>
        <p:blipFill>
          <a:blip r:embed="rId7"/>
          <a:stretch>
            <a:fillRect/>
          </a:stretch>
        </p:blipFill>
        <p:spPr>
          <a:xfrm>
            <a:off x="9759693" y="3155717"/>
            <a:ext cx="204152" cy="213432"/>
          </a:xfrm>
          <a:prstGeom prst="rect">
            <a:avLst/>
          </a:prstGeom>
        </p:spPr>
      </p:pic>
      <p:sp>
        <p:nvSpPr>
          <p:cNvPr id="28" name="TextBox 27"/>
          <p:cNvSpPr txBox="1"/>
          <p:nvPr/>
        </p:nvSpPr>
        <p:spPr>
          <a:xfrm>
            <a:off x="9759693" y="186048"/>
            <a:ext cx="2011597" cy="646331"/>
          </a:xfrm>
          <a:prstGeom prst="rect">
            <a:avLst/>
          </a:prstGeom>
          <a:noFill/>
        </p:spPr>
        <p:txBody>
          <a:bodyPr wrap="square" rtlCol="0">
            <a:spAutoFit/>
          </a:bodyPr>
          <a:lstStyle/>
          <a:p>
            <a:r>
              <a:rPr lang="en-IE" b="1" dirty="0" smtClean="0">
                <a:latin typeface="Comic Sans MS" panose="030F0702030302020204" pitchFamily="66" charset="0"/>
              </a:rPr>
              <a:t>Ardmore</a:t>
            </a:r>
          </a:p>
          <a:p>
            <a:r>
              <a:rPr lang="en-IE" b="1" dirty="0" smtClean="0">
                <a:latin typeface="Comic Sans MS" panose="030F0702030302020204" pitchFamily="66" charset="0"/>
              </a:rPr>
              <a:t>Co. Waterford</a:t>
            </a:r>
          </a:p>
        </p:txBody>
      </p:sp>
      <p:sp>
        <p:nvSpPr>
          <p:cNvPr id="30" name="TextBox 29"/>
          <p:cNvSpPr txBox="1"/>
          <p:nvPr/>
        </p:nvSpPr>
        <p:spPr>
          <a:xfrm>
            <a:off x="9963845" y="3917253"/>
            <a:ext cx="2144199" cy="2893100"/>
          </a:xfrm>
          <a:prstGeom prst="rect">
            <a:avLst/>
          </a:prstGeom>
          <a:noFill/>
        </p:spPr>
        <p:txBody>
          <a:bodyPr wrap="square" rtlCol="0">
            <a:spAutoFit/>
          </a:bodyPr>
          <a:lstStyle/>
          <a:p>
            <a:r>
              <a:rPr lang="en-IE" sz="1300" dirty="0" smtClean="0">
                <a:latin typeface="Comic Sans MS" panose="030F0702030302020204" pitchFamily="66" charset="0"/>
              </a:rPr>
              <a:t>Round Tower and Cathedral</a:t>
            </a:r>
          </a:p>
          <a:p>
            <a:endParaRPr lang="en-IE" sz="1300" dirty="0">
              <a:latin typeface="Comic Sans MS" panose="030F0702030302020204" pitchFamily="66" charset="0"/>
            </a:endParaRPr>
          </a:p>
          <a:p>
            <a:r>
              <a:rPr lang="en-IE" sz="1300" dirty="0" smtClean="0">
                <a:latin typeface="Comic Sans MS" panose="030F0702030302020204" pitchFamily="66" charset="0"/>
              </a:rPr>
              <a:t>St Declan’s Oratory</a:t>
            </a:r>
          </a:p>
          <a:p>
            <a:endParaRPr lang="en-IE" sz="1300" dirty="0">
              <a:latin typeface="Comic Sans MS" panose="030F0702030302020204" pitchFamily="66" charset="0"/>
            </a:endParaRPr>
          </a:p>
          <a:p>
            <a:r>
              <a:rPr lang="en-IE" sz="1300" dirty="0" smtClean="0">
                <a:latin typeface="Comic Sans MS" panose="030F0702030302020204" pitchFamily="66" charset="0"/>
              </a:rPr>
              <a:t>St Declan’s Stone</a:t>
            </a:r>
          </a:p>
          <a:p>
            <a:endParaRPr lang="en-IE" sz="1300" dirty="0">
              <a:latin typeface="Comic Sans MS" panose="030F0702030302020204" pitchFamily="66" charset="0"/>
            </a:endParaRPr>
          </a:p>
          <a:p>
            <a:r>
              <a:rPr lang="en-IE" sz="1300" dirty="0" smtClean="0">
                <a:latin typeface="Comic Sans MS" panose="030F0702030302020204" pitchFamily="66" charset="0"/>
              </a:rPr>
              <a:t>St Declan’s Well</a:t>
            </a:r>
          </a:p>
          <a:p>
            <a:endParaRPr lang="en-IE" sz="1300" dirty="0">
              <a:latin typeface="Comic Sans MS" panose="030F0702030302020204" pitchFamily="66" charset="0"/>
            </a:endParaRPr>
          </a:p>
          <a:p>
            <a:r>
              <a:rPr lang="en-IE" sz="1300" dirty="0" smtClean="0">
                <a:latin typeface="Comic Sans MS" panose="030F0702030302020204" pitchFamily="66" charset="0"/>
              </a:rPr>
              <a:t>Shipwreck</a:t>
            </a:r>
          </a:p>
          <a:p>
            <a:endParaRPr lang="en-IE" sz="1300" dirty="0">
              <a:latin typeface="Comic Sans MS" panose="030F0702030302020204" pitchFamily="66" charset="0"/>
            </a:endParaRPr>
          </a:p>
          <a:p>
            <a:r>
              <a:rPr lang="en-IE" sz="1300" dirty="0" smtClean="0">
                <a:latin typeface="Comic Sans MS" panose="030F0702030302020204" pitchFamily="66" charset="0"/>
              </a:rPr>
              <a:t>The Lookout Post</a:t>
            </a:r>
          </a:p>
          <a:p>
            <a:endParaRPr lang="en-IE" sz="1300" dirty="0">
              <a:latin typeface="Comic Sans MS" panose="030F0702030302020204" pitchFamily="66" charset="0"/>
            </a:endParaRPr>
          </a:p>
          <a:p>
            <a:r>
              <a:rPr lang="en-IE" sz="1300" dirty="0" smtClean="0">
                <a:latin typeface="Comic Sans MS" panose="030F0702030302020204" pitchFamily="66" charset="0"/>
              </a:rPr>
              <a:t>The Watchtower</a:t>
            </a:r>
          </a:p>
        </p:txBody>
      </p:sp>
      <p:sp>
        <p:nvSpPr>
          <p:cNvPr id="31" name="Oval 30"/>
          <p:cNvSpPr/>
          <p:nvPr/>
        </p:nvSpPr>
        <p:spPr>
          <a:xfrm>
            <a:off x="9750297" y="4059343"/>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a:t>1</a:t>
            </a:r>
          </a:p>
        </p:txBody>
      </p:sp>
      <p:sp>
        <p:nvSpPr>
          <p:cNvPr id="32" name="Oval 31"/>
          <p:cNvSpPr/>
          <p:nvPr/>
        </p:nvSpPr>
        <p:spPr>
          <a:xfrm>
            <a:off x="9752070" y="4537842"/>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smtClean="0"/>
              <a:t>2</a:t>
            </a:r>
            <a:endParaRPr lang="en-IE" sz="1000" dirty="0"/>
          </a:p>
        </p:txBody>
      </p:sp>
      <p:sp>
        <p:nvSpPr>
          <p:cNvPr id="33" name="Oval 32"/>
          <p:cNvSpPr/>
          <p:nvPr/>
        </p:nvSpPr>
        <p:spPr>
          <a:xfrm>
            <a:off x="9751185" y="4941526"/>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a:t>3</a:t>
            </a:r>
          </a:p>
        </p:txBody>
      </p:sp>
      <p:sp>
        <p:nvSpPr>
          <p:cNvPr id="34" name="Oval 33"/>
          <p:cNvSpPr/>
          <p:nvPr/>
        </p:nvSpPr>
        <p:spPr>
          <a:xfrm>
            <a:off x="9751184" y="5333048"/>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smtClean="0"/>
              <a:t>4</a:t>
            </a:r>
            <a:endParaRPr lang="en-IE" sz="1000" dirty="0"/>
          </a:p>
        </p:txBody>
      </p:sp>
      <p:sp>
        <p:nvSpPr>
          <p:cNvPr id="35" name="Oval 34"/>
          <p:cNvSpPr/>
          <p:nvPr/>
        </p:nvSpPr>
        <p:spPr>
          <a:xfrm>
            <a:off x="9751183" y="5748893"/>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smtClean="0"/>
              <a:t>5</a:t>
            </a:r>
            <a:endParaRPr lang="en-IE" sz="1000" dirty="0"/>
          </a:p>
        </p:txBody>
      </p:sp>
      <p:sp>
        <p:nvSpPr>
          <p:cNvPr id="36" name="Oval 35"/>
          <p:cNvSpPr/>
          <p:nvPr/>
        </p:nvSpPr>
        <p:spPr>
          <a:xfrm>
            <a:off x="9751182" y="6152577"/>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a:t>6</a:t>
            </a:r>
          </a:p>
        </p:txBody>
      </p:sp>
      <p:sp>
        <p:nvSpPr>
          <p:cNvPr id="37" name="Oval 36"/>
          <p:cNvSpPr/>
          <p:nvPr/>
        </p:nvSpPr>
        <p:spPr>
          <a:xfrm>
            <a:off x="9750296" y="6524406"/>
            <a:ext cx="190567" cy="2133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1000" dirty="0"/>
              <a:t>7</a:t>
            </a:r>
          </a:p>
        </p:txBody>
      </p:sp>
      <p:sp>
        <p:nvSpPr>
          <p:cNvPr id="38" name="TextBox 37"/>
          <p:cNvSpPr txBox="1"/>
          <p:nvPr/>
        </p:nvSpPr>
        <p:spPr>
          <a:xfrm>
            <a:off x="9750296" y="3581850"/>
            <a:ext cx="2011597" cy="369332"/>
          </a:xfrm>
          <a:prstGeom prst="rect">
            <a:avLst/>
          </a:prstGeom>
          <a:noFill/>
        </p:spPr>
        <p:txBody>
          <a:bodyPr wrap="square" rtlCol="0">
            <a:spAutoFit/>
          </a:bodyPr>
          <a:lstStyle/>
          <a:p>
            <a:r>
              <a:rPr lang="en-IE" b="1" dirty="0" smtClean="0">
                <a:latin typeface="Comic Sans MS" panose="030F0702030302020204" pitchFamily="66" charset="0"/>
              </a:rPr>
              <a:t>The Cliff Walk</a:t>
            </a:r>
          </a:p>
        </p:txBody>
      </p:sp>
      <p:cxnSp>
        <p:nvCxnSpPr>
          <p:cNvPr id="42" name="Straight Connector 41"/>
          <p:cNvCxnSpPr/>
          <p:nvPr/>
        </p:nvCxnSpPr>
        <p:spPr>
          <a:xfrm>
            <a:off x="11578106" y="3776075"/>
            <a:ext cx="529938" cy="12879"/>
          </a:xfrm>
          <a:prstGeom prst="line">
            <a:avLst/>
          </a:prstGeom>
          <a:ln w="57150">
            <a:solidFill>
              <a:srgbClr val="FFFF00"/>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6192228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127</Words>
  <Application>Microsoft Office PowerPoint</Application>
  <PresentationFormat>Widescreen</PresentationFormat>
  <Paragraphs>51</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Comic Sans MS</vt:lpstr>
      <vt:lpstr>Office Theme</vt:lpstr>
      <vt:lpstr>PowerPoint Presentation</vt:lpstr>
      <vt:lpstr> Ardmore, Co. Waterford</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Clare Quigley</dc:creator>
  <cp:lastModifiedBy>Clare Quigley</cp:lastModifiedBy>
  <cp:revision>9</cp:revision>
  <dcterms:created xsi:type="dcterms:W3CDTF">2017-04-12T15:48:35Z</dcterms:created>
  <dcterms:modified xsi:type="dcterms:W3CDTF">2017-04-12T17:05:02Z</dcterms:modified>
</cp:coreProperties>
</file>