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notesMasterIdLst>
    <p:notesMasterId r:id="rId9"/>
  </p:notesMasterIdLst>
  <p:sldIdLst>
    <p:sldId id="256" r:id="rId2"/>
    <p:sldId id="257" r:id="rId3"/>
    <p:sldId id="258" r:id="rId4"/>
    <p:sldId id="259" r:id="rId5"/>
    <p:sldId id="261" r:id="rId6"/>
    <p:sldId id="260"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13A265-E86E-4042-AA75-A08DDBD67966}" type="datetimeFigureOut">
              <a:rPr lang="en-IE" smtClean="0"/>
              <a:t>13/04/2017</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1C98B1-DD47-4D46-B044-2D4836FDA82B}" type="slidenum">
              <a:rPr lang="en-IE" smtClean="0"/>
              <a:t>‹#›</a:t>
            </a:fld>
            <a:endParaRPr lang="en-IE"/>
          </a:p>
        </p:txBody>
      </p:sp>
    </p:spTree>
    <p:extLst>
      <p:ext uri="{BB962C8B-B14F-4D97-AF65-F5344CB8AC3E}">
        <p14:creationId xmlns:p14="http://schemas.microsoft.com/office/powerpoint/2010/main" val="2395821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A81C98B1-DD47-4D46-B044-2D4836FDA82B}" type="slidenum">
              <a:rPr lang="en-IE" smtClean="0"/>
              <a:t>1</a:t>
            </a:fld>
            <a:endParaRPr lang="en-IE"/>
          </a:p>
        </p:txBody>
      </p:sp>
    </p:spTree>
    <p:extLst>
      <p:ext uri="{BB962C8B-B14F-4D97-AF65-F5344CB8AC3E}">
        <p14:creationId xmlns:p14="http://schemas.microsoft.com/office/powerpoint/2010/main" val="159759583"/>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smtClean="0"/>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E7DE6F-AB58-4DA7-BEA6-D7193CB92456}" type="datetime1">
              <a:rPr lang="en-US" smtClean="0"/>
              <a:t>4/13/2017</a:t>
            </a:fld>
            <a:endParaRPr lang="en-US" dirty="0"/>
          </a:p>
        </p:txBody>
      </p:sp>
      <p:sp>
        <p:nvSpPr>
          <p:cNvPr id="5" name="Footer Placeholder 4"/>
          <p:cNvSpPr>
            <a:spLocks noGrp="1"/>
          </p:cNvSpPr>
          <p:nvPr>
            <p:ph type="ftr" sz="quarter" idx="11"/>
          </p:nvPr>
        </p:nvSpPr>
        <p:spPr/>
        <p:txBody>
          <a:bodyPr/>
          <a:lstStyle/>
          <a:p>
            <a:r>
              <a:rPr lang="en-US" smtClean="0"/>
              <a:t>Clare Quigley 2017</a:t>
            </a:r>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3915AAB-9329-41B5-9CC9-31D4E562C00D}" type="datetime1">
              <a:rPr lang="en-US" smtClean="0"/>
              <a:t>4/13/2017</a:t>
            </a:fld>
            <a:endParaRPr lang="en-US" dirty="0"/>
          </a:p>
        </p:txBody>
      </p:sp>
      <p:sp>
        <p:nvSpPr>
          <p:cNvPr id="5" name="Footer Placeholder 4"/>
          <p:cNvSpPr>
            <a:spLocks noGrp="1"/>
          </p:cNvSpPr>
          <p:nvPr>
            <p:ph type="ftr" sz="quarter" idx="11"/>
          </p:nvPr>
        </p:nvSpPr>
        <p:spPr/>
        <p:txBody>
          <a:bodyPr/>
          <a:lstStyle/>
          <a:p>
            <a:r>
              <a:rPr lang="en-US" smtClean="0"/>
              <a:t>Clare Quigley 2017</a:t>
            </a:r>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smtClean="0"/>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41084BBE-F51E-4253-8567-D416F119EFFE}" type="datetime1">
              <a:rPr lang="en-US" smtClean="0"/>
              <a:t>4/13/2017</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r>
              <a:rPr lang="en-US" smtClean="0"/>
              <a:t>Clare Quigley 2017</a:t>
            </a:r>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316D2D5-2A96-468B-A987-CE243D93345F}" type="datetime1">
              <a:rPr lang="en-US" smtClean="0"/>
              <a:t>4/13/2017</a:t>
            </a:fld>
            <a:endParaRPr lang="en-US" dirty="0"/>
          </a:p>
        </p:txBody>
      </p:sp>
      <p:sp>
        <p:nvSpPr>
          <p:cNvPr id="6" name="Footer Placeholder 5"/>
          <p:cNvSpPr>
            <a:spLocks noGrp="1"/>
          </p:cNvSpPr>
          <p:nvPr>
            <p:ph type="ftr" sz="quarter" idx="11"/>
          </p:nvPr>
        </p:nvSpPr>
        <p:spPr/>
        <p:txBody>
          <a:bodyPr/>
          <a:lstStyle/>
          <a:p>
            <a:r>
              <a:rPr lang="en-US" smtClean="0"/>
              <a:t>Clare Quigley 2017</a:t>
            </a:r>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C4A6733-ABCB-4BB5-A043-AD628A028198}" type="datetime1">
              <a:rPr lang="en-US" smtClean="0"/>
              <a:t>4/13/2017</a:t>
            </a:fld>
            <a:endParaRPr lang="en-US" dirty="0"/>
          </a:p>
        </p:txBody>
      </p:sp>
      <p:sp>
        <p:nvSpPr>
          <p:cNvPr id="8" name="Footer Placeholder 7"/>
          <p:cNvSpPr>
            <a:spLocks noGrp="1"/>
          </p:cNvSpPr>
          <p:nvPr>
            <p:ph type="ftr" sz="quarter" idx="11"/>
          </p:nvPr>
        </p:nvSpPr>
        <p:spPr/>
        <p:txBody>
          <a:bodyPr/>
          <a:lstStyle/>
          <a:p>
            <a:r>
              <a:rPr lang="en-US" smtClean="0"/>
              <a:t>Clare Quigley 2017</a:t>
            </a:r>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9ED5367-61CB-4E19-AC0B-5E4DFFE0E5F8}" type="datetime1">
              <a:rPr lang="en-US" smtClean="0"/>
              <a:t>4/13/2017</a:t>
            </a:fld>
            <a:endParaRPr lang="en-US" dirty="0"/>
          </a:p>
        </p:txBody>
      </p:sp>
      <p:sp>
        <p:nvSpPr>
          <p:cNvPr id="4" name="Footer Placeholder 3"/>
          <p:cNvSpPr>
            <a:spLocks noGrp="1"/>
          </p:cNvSpPr>
          <p:nvPr>
            <p:ph type="ftr" sz="quarter" idx="11"/>
          </p:nvPr>
        </p:nvSpPr>
        <p:spPr/>
        <p:txBody>
          <a:bodyPr/>
          <a:lstStyle/>
          <a:p>
            <a:r>
              <a:rPr lang="en-US" smtClean="0"/>
              <a:t>Clare Quigley 2017</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3EC9C2-AFEC-4AA5-99C2-C775A55EAD3D}" type="datetime1">
              <a:rPr lang="en-US" smtClean="0"/>
              <a:t>4/13/2017</a:t>
            </a:fld>
            <a:endParaRPr lang="en-US" dirty="0"/>
          </a:p>
        </p:txBody>
      </p:sp>
      <p:sp>
        <p:nvSpPr>
          <p:cNvPr id="3" name="Footer Placeholder 2"/>
          <p:cNvSpPr>
            <a:spLocks noGrp="1"/>
          </p:cNvSpPr>
          <p:nvPr>
            <p:ph type="ftr" sz="quarter" idx="11"/>
          </p:nvPr>
        </p:nvSpPr>
        <p:spPr/>
        <p:txBody>
          <a:bodyPr/>
          <a:lstStyle/>
          <a:p>
            <a:r>
              <a:rPr lang="en-US" smtClean="0"/>
              <a:t>Clare Quigley 2017</a:t>
            </a:r>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smtClean="0"/>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7D0C09-A3CF-4DA3-B685-9A5CC26C1FA4}" type="datetime1">
              <a:rPr lang="en-US" smtClean="0"/>
              <a:t>4/13/2017</a:t>
            </a:fld>
            <a:endParaRPr lang="en-US" dirty="0"/>
          </a:p>
        </p:txBody>
      </p:sp>
      <p:sp>
        <p:nvSpPr>
          <p:cNvPr id="6" name="Footer Placeholder 5"/>
          <p:cNvSpPr>
            <a:spLocks noGrp="1"/>
          </p:cNvSpPr>
          <p:nvPr>
            <p:ph type="ftr" sz="quarter" idx="11"/>
          </p:nvPr>
        </p:nvSpPr>
        <p:spPr/>
        <p:txBody>
          <a:bodyPr/>
          <a:lstStyle/>
          <a:p>
            <a:r>
              <a:rPr lang="en-US" smtClean="0"/>
              <a:t>Clare Quigley 2017</a:t>
            </a:r>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62838BA-4B9E-4A55-BFA4-32195421043E}" type="datetime1">
              <a:rPr lang="en-US" smtClean="0"/>
              <a:t>4/13/2017</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442A575-918D-4085-A6C9-757576CB2C94}" type="datetime1">
              <a:rPr lang="en-US" smtClean="0"/>
              <a:t>4/13/2017</a:t>
            </a:fld>
            <a:endParaRPr lang="en-US" dirty="0"/>
          </a:p>
        </p:txBody>
      </p:sp>
      <p:sp>
        <p:nvSpPr>
          <p:cNvPr id="5" name="Footer Placeholder 4"/>
          <p:cNvSpPr>
            <a:spLocks noGrp="1"/>
          </p:cNvSpPr>
          <p:nvPr>
            <p:ph type="ftr" sz="quarter" idx="11"/>
          </p:nvPr>
        </p:nvSpPr>
        <p:spPr/>
        <p:txBody>
          <a:bodyPr/>
          <a:lstStyle/>
          <a:p>
            <a:r>
              <a:rPr lang="en-US" smtClean="0"/>
              <a:t>Clare Quigley 2017</a:t>
            </a:r>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282C60A-DDCF-4C43-84C4-A0A42D5B1FC7}" type="datetime1">
              <a:rPr lang="en-US" smtClean="0"/>
              <a:t>4/13/2017</a:t>
            </a:fld>
            <a:endParaRPr lang="en-US" dirty="0"/>
          </a:p>
        </p:txBody>
      </p:sp>
      <p:sp>
        <p:nvSpPr>
          <p:cNvPr id="5" name="Footer Placeholder 4"/>
          <p:cNvSpPr>
            <a:spLocks noGrp="1"/>
          </p:cNvSpPr>
          <p:nvPr>
            <p:ph type="ftr" sz="quarter" idx="11"/>
          </p:nvPr>
        </p:nvSpPr>
        <p:spPr/>
        <p:txBody>
          <a:bodyPr/>
          <a:lstStyle/>
          <a:p>
            <a:r>
              <a:rPr lang="en-US" smtClean="0"/>
              <a:t>Clare Quigley 2017</a:t>
            </a:r>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10075571-09C4-4782-A1E9-E7C9E4455ECA}" type="datetime1">
              <a:rPr lang="en-US" smtClean="0"/>
              <a:t>4/13/2017</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r>
              <a:rPr lang="en-US" smtClean="0"/>
              <a:t>Clare Quigley 2017</a:t>
            </a:r>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 Id="rId5" Type="http://schemas.openxmlformats.org/officeDocument/2006/relationships/image" Target="../media/image15.JPG"/><Relationship Id="rId4" Type="http://schemas.openxmlformats.org/officeDocument/2006/relationships/image" Target="../media/image14.JPG"/></Relationships>
</file>

<file path=ppt/slides/_rels/slide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2.xml"/><Relationship Id="rId4" Type="http://schemas.openxmlformats.org/officeDocument/2006/relationships/image" Target="../media/image1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E" dirty="0" smtClean="0"/>
              <a:t>The rock of </a:t>
            </a:r>
            <a:r>
              <a:rPr lang="en-IE" dirty="0" err="1" smtClean="0"/>
              <a:t>cashel</a:t>
            </a:r>
            <a:endParaRPr lang="en-IE" dirty="0"/>
          </a:p>
        </p:txBody>
      </p:sp>
      <p:sp>
        <p:nvSpPr>
          <p:cNvPr id="3" name="Subtitle 2"/>
          <p:cNvSpPr>
            <a:spLocks noGrp="1"/>
          </p:cNvSpPr>
          <p:nvPr>
            <p:ph type="subTitle" idx="1"/>
          </p:nvPr>
        </p:nvSpPr>
        <p:spPr/>
        <p:txBody>
          <a:bodyPr/>
          <a:lstStyle/>
          <a:p>
            <a:r>
              <a:rPr lang="en-IE" dirty="0" smtClean="0"/>
              <a:t>Home to the High Kings of Ireland</a:t>
            </a:r>
            <a:endParaRPr lang="en-IE" dirty="0"/>
          </a:p>
        </p:txBody>
      </p:sp>
      <p:pic>
        <p:nvPicPr>
          <p:cNvPr id="1026" name="Picture 2" descr="Image result for rock of cashe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43223" y="3596549"/>
            <a:ext cx="4713668" cy="31669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21130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History of the rock</a:t>
            </a:r>
            <a:endParaRPr lang="en-IE" dirty="0"/>
          </a:p>
        </p:txBody>
      </p:sp>
      <p:sp>
        <p:nvSpPr>
          <p:cNvPr id="3" name="Content Placeholder 2"/>
          <p:cNvSpPr>
            <a:spLocks noGrp="1"/>
          </p:cNvSpPr>
          <p:nvPr>
            <p:ph idx="1"/>
          </p:nvPr>
        </p:nvSpPr>
        <p:spPr>
          <a:xfrm>
            <a:off x="1069848" y="1975194"/>
            <a:ext cx="7958242" cy="4644548"/>
          </a:xfrm>
        </p:spPr>
        <p:txBody>
          <a:bodyPr>
            <a:noAutofit/>
          </a:bodyPr>
          <a:lstStyle/>
          <a:p>
            <a:r>
              <a:rPr lang="en-IE" sz="2200" dirty="0"/>
              <a:t>The </a:t>
            </a:r>
            <a:r>
              <a:rPr lang="en-IE" sz="2200" b="1" dirty="0"/>
              <a:t>Rock of Cashel</a:t>
            </a:r>
            <a:r>
              <a:rPr lang="en-IE" sz="2200" dirty="0"/>
              <a:t> (also known as </a:t>
            </a:r>
            <a:r>
              <a:rPr lang="en-IE" sz="2200" b="1" dirty="0"/>
              <a:t>Cashel of the Kings</a:t>
            </a:r>
            <a:r>
              <a:rPr lang="en-IE" sz="2200" dirty="0"/>
              <a:t>) in County Tipperary </a:t>
            </a:r>
            <a:r>
              <a:rPr lang="en-IE" sz="2200" dirty="0" smtClean="0"/>
              <a:t>is a very famous historic site in Ireland.</a:t>
            </a:r>
          </a:p>
          <a:p>
            <a:r>
              <a:rPr lang="en-IE" sz="2200" dirty="0" smtClean="0"/>
              <a:t>The word ‘Cashel’ is an English version of the Irish word ‘</a:t>
            </a:r>
            <a:r>
              <a:rPr lang="en-IE" sz="2200" dirty="0" err="1" smtClean="0"/>
              <a:t>Caiseal</a:t>
            </a:r>
            <a:r>
              <a:rPr lang="en-IE" sz="2200" dirty="0" smtClean="0"/>
              <a:t>’ which means ‘stone fort’ and the Rock of Cashel was originally the home of the High Kings of Munster.</a:t>
            </a:r>
          </a:p>
          <a:p>
            <a:r>
              <a:rPr lang="en-IE" sz="2200" dirty="0" smtClean="0"/>
              <a:t>The Rock of Cashel is also known as ‘</a:t>
            </a:r>
            <a:r>
              <a:rPr lang="en-IE" sz="2200" dirty="0" err="1" smtClean="0"/>
              <a:t>Carraig</a:t>
            </a:r>
            <a:r>
              <a:rPr lang="en-IE" sz="2200" dirty="0" smtClean="0"/>
              <a:t> </a:t>
            </a:r>
            <a:r>
              <a:rPr lang="en-IE" sz="2200" dirty="0" err="1" smtClean="0"/>
              <a:t>Phádraig</a:t>
            </a:r>
            <a:r>
              <a:rPr lang="en-IE" sz="2200" dirty="0" smtClean="0"/>
              <a:t>’ or ‘St. Patrick’s Rock’. According to stories St. Patrick converted </a:t>
            </a:r>
            <a:r>
              <a:rPr lang="en-IE" sz="2200" dirty="0" err="1" smtClean="0"/>
              <a:t>Aenghus</a:t>
            </a:r>
            <a:r>
              <a:rPr lang="en-IE" sz="2200" dirty="0" smtClean="0"/>
              <a:t> the King of Munster to Christianity here in the 5th century AD. </a:t>
            </a:r>
          </a:p>
          <a:p>
            <a:r>
              <a:rPr lang="en-IE" sz="2200" dirty="0" smtClean="0"/>
              <a:t>Brian </a:t>
            </a:r>
            <a:r>
              <a:rPr lang="en-IE" sz="2200" dirty="0" err="1" smtClean="0"/>
              <a:t>Boru</a:t>
            </a:r>
            <a:r>
              <a:rPr lang="en-IE" sz="2200" dirty="0" smtClean="0"/>
              <a:t> was also crowned King of Ireland (or King of Tara) at the Rock of Cashel in the early 11</a:t>
            </a:r>
            <a:r>
              <a:rPr lang="en-IE" sz="2200" baseline="30000" dirty="0" smtClean="0"/>
              <a:t>th</a:t>
            </a:r>
            <a:r>
              <a:rPr lang="en-IE" sz="2200" dirty="0" smtClean="0"/>
              <a:t> century.</a:t>
            </a:r>
          </a:p>
        </p:txBody>
      </p:sp>
      <p:pic>
        <p:nvPicPr>
          <p:cNvPr id="2050" name="Picture 2" descr="Image result for crown clip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75316" y="694493"/>
            <a:ext cx="1917923" cy="107084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brian bor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19271" y="1289304"/>
            <a:ext cx="2533650" cy="384810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9119271" y="5137405"/>
            <a:ext cx="2533650" cy="1077218"/>
          </a:xfrm>
          <a:prstGeom prst="rect">
            <a:avLst/>
          </a:prstGeom>
          <a:solidFill>
            <a:schemeClr val="accent2">
              <a:lumMod val="20000"/>
              <a:lumOff val="80000"/>
            </a:schemeClr>
          </a:solidFill>
          <a:ln>
            <a:solidFill>
              <a:schemeClr val="accent2"/>
            </a:solidFill>
          </a:ln>
        </p:spPr>
        <p:txBody>
          <a:bodyPr wrap="square" rtlCol="0">
            <a:spAutoFit/>
          </a:bodyPr>
          <a:lstStyle/>
          <a:p>
            <a:r>
              <a:rPr lang="en-IE" sz="1600" dirty="0" smtClean="0"/>
              <a:t>Brian </a:t>
            </a:r>
            <a:r>
              <a:rPr lang="en-IE" sz="1600" dirty="0" err="1" smtClean="0"/>
              <a:t>Boru</a:t>
            </a:r>
            <a:r>
              <a:rPr lang="en-IE" sz="1600" dirty="0" smtClean="0"/>
              <a:t>, who was king of Muster in 978 and who became King of Tara in 1002.</a:t>
            </a:r>
            <a:endParaRPr lang="en-IE" sz="1600" dirty="0"/>
          </a:p>
        </p:txBody>
      </p:sp>
    </p:spTree>
    <p:extLst>
      <p:ext uri="{BB962C8B-B14F-4D97-AF65-F5344CB8AC3E}">
        <p14:creationId xmlns:p14="http://schemas.microsoft.com/office/powerpoint/2010/main" val="35184968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flipH="1">
            <a:off x="9300292" y="4175083"/>
            <a:ext cx="1387427" cy="1849902"/>
          </a:xfrm>
          <a:prstGeom prst="rect">
            <a:avLst/>
          </a:prstGeom>
        </p:spPr>
      </p:pic>
      <p:sp>
        <p:nvSpPr>
          <p:cNvPr id="2" name="Title 1"/>
          <p:cNvSpPr>
            <a:spLocks noGrp="1"/>
          </p:cNvSpPr>
          <p:nvPr>
            <p:ph type="title"/>
          </p:nvPr>
        </p:nvSpPr>
        <p:spPr/>
        <p:txBody>
          <a:bodyPr/>
          <a:lstStyle/>
          <a:p>
            <a:r>
              <a:rPr lang="en-IE" dirty="0" smtClean="0"/>
              <a:t>What can you see there?</a:t>
            </a:r>
            <a:endParaRPr lang="en-IE" dirty="0"/>
          </a:p>
        </p:txBody>
      </p:sp>
      <p:sp>
        <p:nvSpPr>
          <p:cNvPr id="3" name="Content Placeholder 2"/>
          <p:cNvSpPr>
            <a:spLocks noGrp="1"/>
          </p:cNvSpPr>
          <p:nvPr>
            <p:ph idx="1"/>
          </p:nvPr>
        </p:nvSpPr>
        <p:spPr>
          <a:xfrm>
            <a:off x="1069848" y="2121408"/>
            <a:ext cx="7108237" cy="4050792"/>
          </a:xfrm>
        </p:spPr>
        <p:txBody>
          <a:bodyPr>
            <a:normAutofit/>
          </a:bodyPr>
          <a:lstStyle/>
          <a:p>
            <a:r>
              <a:rPr lang="en-IE" sz="2200" dirty="0" smtClean="0"/>
              <a:t>Have you ever seen a building being extended or renovated? The Rock of Cashel is a little bit like this! Most of the buildings from the time of the High Kings of Munster are now gone, but there are some amazing ruins still left which were built at different times in later years.</a:t>
            </a:r>
          </a:p>
          <a:p>
            <a:endParaRPr lang="en-IE" sz="2200" dirty="0" smtClean="0"/>
          </a:p>
          <a:p>
            <a:r>
              <a:rPr lang="en-IE" sz="2200" dirty="0" smtClean="0"/>
              <a:t>In 1101 the king of Cashel </a:t>
            </a:r>
            <a:r>
              <a:rPr lang="en-IE" sz="2200" dirty="0" err="1" smtClean="0"/>
              <a:t>Murtough</a:t>
            </a:r>
            <a:r>
              <a:rPr lang="en-IE" sz="2200" dirty="0" smtClean="0"/>
              <a:t> O'Brien, who was the great grandson of Brian </a:t>
            </a:r>
            <a:r>
              <a:rPr lang="en-IE" sz="2200" dirty="0" err="1" smtClean="0"/>
              <a:t>Boru</a:t>
            </a:r>
            <a:r>
              <a:rPr lang="en-IE" sz="2200" dirty="0" smtClean="0"/>
              <a:t>, gave the Rock to the Catholic Church as a gift. The buildings you can see there today were built by the Church after receiving that generous gift from the king!</a:t>
            </a:r>
          </a:p>
        </p:txBody>
      </p:sp>
      <p:pic>
        <p:nvPicPr>
          <p:cNvPr id="3074" name="Picture 2" descr="Image result for renov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63958" y="1063918"/>
            <a:ext cx="3087759" cy="206011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8463957" y="3128447"/>
            <a:ext cx="3087759" cy="584775"/>
          </a:xfrm>
          <a:prstGeom prst="rect">
            <a:avLst/>
          </a:prstGeom>
          <a:solidFill>
            <a:schemeClr val="accent2">
              <a:lumMod val="20000"/>
              <a:lumOff val="80000"/>
            </a:schemeClr>
          </a:solidFill>
          <a:ln>
            <a:solidFill>
              <a:schemeClr val="accent2"/>
            </a:solidFill>
          </a:ln>
        </p:spPr>
        <p:txBody>
          <a:bodyPr wrap="square" rtlCol="0">
            <a:spAutoFit/>
          </a:bodyPr>
          <a:lstStyle/>
          <a:p>
            <a:r>
              <a:rPr lang="en-IE" sz="1600" dirty="0" smtClean="0"/>
              <a:t>This is what a renovation might look like nowadays.</a:t>
            </a:r>
            <a:endParaRPr lang="en-IE" sz="1600" dirty="0"/>
          </a:p>
        </p:txBody>
      </p:sp>
      <p:sp>
        <p:nvSpPr>
          <p:cNvPr id="4" name="Cloud Callout 3"/>
          <p:cNvSpPr/>
          <p:nvPr/>
        </p:nvSpPr>
        <p:spPr>
          <a:xfrm>
            <a:off x="8178085" y="3825026"/>
            <a:ext cx="3631842" cy="2550016"/>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dirty="0" smtClean="0"/>
              <a:t>Why do you think there are no ruins from the time of the High Kings at the Rock of Cashel anymore?</a:t>
            </a:r>
            <a:endParaRPr lang="en-IE" dirty="0"/>
          </a:p>
        </p:txBody>
      </p:sp>
    </p:spTree>
    <p:extLst>
      <p:ext uri="{BB962C8B-B14F-4D97-AF65-F5344CB8AC3E}">
        <p14:creationId xmlns:p14="http://schemas.microsoft.com/office/powerpoint/2010/main" val="511766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The round tower</a:t>
            </a:r>
            <a:endParaRPr lang="en-IE" dirty="0"/>
          </a:p>
        </p:txBody>
      </p:sp>
      <p:sp>
        <p:nvSpPr>
          <p:cNvPr id="3" name="Content Placeholder 2"/>
          <p:cNvSpPr>
            <a:spLocks noGrp="1"/>
          </p:cNvSpPr>
          <p:nvPr>
            <p:ph idx="1"/>
          </p:nvPr>
        </p:nvSpPr>
        <p:spPr>
          <a:xfrm>
            <a:off x="1069847" y="2121408"/>
            <a:ext cx="6765858" cy="2239577"/>
          </a:xfrm>
        </p:spPr>
        <p:txBody>
          <a:bodyPr>
            <a:normAutofit/>
          </a:bodyPr>
          <a:lstStyle/>
          <a:p>
            <a:r>
              <a:rPr lang="en-IE" sz="2200" dirty="0" smtClean="0"/>
              <a:t>The round tower is the oldest building at the Rock of Cashel and was built around 1101 when the Church received the Rock from King </a:t>
            </a:r>
            <a:r>
              <a:rPr lang="en-IE" sz="2200" dirty="0" err="1" smtClean="0"/>
              <a:t>Murtough</a:t>
            </a:r>
            <a:r>
              <a:rPr lang="en-IE" sz="2200" dirty="0" smtClean="0"/>
              <a:t>.</a:t>
            </a:r>
          </a:p>
          <a:p>
            <a:r>
              <a:rPr lang="en-IE" sz="2200" dirty="0" smtClean="0"/>
              <a:t>It would have been used as a bell tower and would have had wooden floors inside connected by ladders.</a:t>
            </a:r>
          </a:p>
        </p:txBody>
      </p:sp>
      <p:sp>
        <p:nvSpPr>
          <p:cNvPr id="5" name="Content Placeholder 2"/>
          <p:cNvSpPr txBox="1">
            <a:spLocks/>
          </p:cNvSpPr>
          <p:nvPr/>
        </p:nvSpPr>
        <p:spPr>
          <a:xfrm>
            <a:off x="1069847" y="4360985"/>
            <a:ext cx="10358005" cy="1963614"/>
          </a:xfrm>
          <a:prstGeom prst="rect">
            <a:avLst/>
          </a:prstGeom>
        </p:spPr>
        <p:txBody>
          <a:bodyPr vert="horz" lIns="91440" tIns="45720" rIns="91440" bIns="45720" rtlCol="0">
            <a:norm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r>
              <a:rPr lang="en-IE" sz="2200" dirty="0" smtClean="0"/>
              <a:t>The entrance to the tower is above ground level and could only be reached by climbing a ladder. If someone tried to attack the tower all you had to do was pull the ladder into the tower and they could not get in!</a:t>
            </a:r>
          </a:p>
          <a:p>
            <a:r>
              <a:rPr lang="en-IE" sz="2200" dirty="0" smtClean="0"/>
              <a:t>There were small windows to let in some light and the bell would have been at the top of the tower.</a:t>
            </a:r>
            <a:endParaRPr lang="en-IE" sz="2200" dirty="0"/>
          </a:p>
        </p:txBody>
      </p:sp>
      <p:sp>
        <p:nvSpPr>
          <p:cNvPr id="6" name="TextBox 5"/>
          <p:cNvSpPr txBox="1"/>
          <p:nvPr/>
        </p:nvSpPr>
        <p:spPr>
          <a:xfrm>
            <a:off x="8491772" y="3831923"/>
            <a:ext cx="2428776" cy="338554"/>
          </a:xfrm>
          <a:prstGeom prst="rect">
            <a:avLst/>
          </a:prstGeom>
          <a:solidFill>
            <a:schemeClr val="accent2">
              <a:lumMod val="20000"/>
              <a:lumOff val="80000"/>
            </a:schemeClr>
          </a:solidFill>
          <a:ln>
            <a:solidFill>
              <a:schemeClr val="accent2"/>
            </a:solidFill>
          </a:ln>
        </p:spPr>
        <p:txBody>
          <a:bodyPr wrap="square" rtlCol="0">
            <a:spAutoFit/>
          </a:bodyPr>
          <a:lstStyle/>
          <a:p>
            <a:r>
              <a:rPr lang="en-IE" sz="1600" dirty="0" smtClean="0"/>
              <a:t>The round tower</a:t>
            </a:r>
            <a:endParaRPr lang="en-IE" sz="1600"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8086975" y="1006195"/>
            <a:ext cx="3238369" cy="2428777"/>
          </a:xfrm>
          <a:prstGeom prst="rect">
            <a:avLst/>
          </a:prstGeom>
        </p:spPr>
      </p:pic>
    </p:spTree>
    <p:extLst>
      <p:ext uri="{BB962C8B-B14F-4D97-AF65-F5344CB8AC3E}">
        <p14:creationId xmlns:p14="http://schemas.microsoft.com/office/powerpoint/2010/main" val="2599851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 calcmode="lin" valueType="num">
                                      <p:cBhvr additive="base">
                                        <p:cTn id="19"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xEl>
                                              <p:pRg st="1" end="1"/>
                                            </p:txEl>
                                          </p:spTgt>
                                        </p:tgtEl>
                                        <p:attrNameLst>
                                          <p:attrName>style.visibility</p:attrName>
                                        </p:attrNameLst>
                                      </p:cBhvr>
                                      <p:to>
                                        <p:strVal val="visible"/>
                                      </p:to>
                                    </p:set>
                                    <p:anim calcmode="lin" valueType="num">
                                      <p:cBhvr additive="base">
                                        <p:cTn id="25"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Cormac’s Chapel</a:t>
            </a:r>
            <a:endParaRPr lang="en-IE" dirty="0"/>
          </a:p>
        </p:txBody>
      </p:sp>
      <p:sp>
        <p:nvSpPr>
          <p:cNvPr id="3" name="Content Placeholder 2"/>
          <p:cNvSpPr>
            <a:spLocks noGrp="1"/>
          </p:cNvSpPr>
          <p:nvPr>
            <p:ph idx="1"/>
          </p:nvPr>
        </p:nvSpPr>
        <p:spPr>
          <a:xfrm>
            <a:off x="1069849" y="2121408"/>
            <a:ext cx="7539580" cy="4050792"/>
          </a:xfrm>
        </p:spPr>
        <p:txBody>
          <a:bodyPr>
            <a:normAutofit/>
          </a:bodyPr>
          <a:lstStyle/>
          <a:p>
            <a:r>
              <a:rPr lang="en-IE" sz="2200" dirty="0" smtClean="0"/>
              <a:t>The next addition was King Cormac’s Chapel which was built around 1134.</a:t>
            </a:r>
          </a:p>
          <a:p>
            <a:endParaRPr lang="en-IE" sz="2200" dirty="0" smtClean="0"/>
          </a:p>
          <a:p>
            <a:r>
              <a:rPr lang="en-IE" sz="2200" dirty="0" smtClean="0"/>
              <a:t> Inside the chapel are some of the oldest wall paintings in Ireland.</a:t>
            </a:r>
          </a:p>
          <a:p>
            <a:endParaRPr lang="en-IE" sz="2200" dirty="0" smtClean="0"/>
          </a:p>
          <a:p>
            <a:r>
              <a:rPr lang="en-IE" sz="2200" dirty="0" smtClean="0"/>
              <a:t>The wall paintings are so old that they are beginning to crack and peel off the walls. Historians are trying to save the wall paintings by using special UV light to stop them fading and disappearing from the walls. Scientists and historians working together!</a:t>
            </a:r>
            <a:endParaRPr lang="en-IE" sz="22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8358212" y="1751535"/>
            <a:ext cx="3697849" cy="2773387"/>
          </a:xfrm>
          <a:prstGeom prst="rect">
            <a:avLst/>
          </a:prstGeom>
        </p:spPr>
      </p:pic>
      <p:sp>
        <p:nvSpPr>
          <p:cNvPr id="6" name="TextBox 5"/>
          <p:cNvSpPr txBox="1"/>
          <p:nvPr/>
        </p:nvSpPr>
        <p:spPr>
          <a:xfrm>
            <a:off x="8820442" y="4987153"/>
            <a:ext cx="2773387" cy="338554"/>
          </a:xfrm>
          <a:prstGeom prst="rect">
            <a:avLst/>
          </a:prstGeom>
          <a:solidFill>
            <a:schemeClr val="accent2">
              <a:lumMod val="20000"/>
              <a:lumOff val="80000"/>
            </a:schemeClr>
          </a:solidFill>
          <a:ln>
            <a:solidFill>
              <a:schemeClr val="accent2"/>
            </a:solidFill>
          </a:ln>
        </p:spPr>
        <p:txBody>
          <a:bodyPr wrap="square" rtlCol="0">
            <a:spAutoFit/>
          </a:bodyPr>
          <a:lstStyle/>
          <a:p>
            <a:r>
              <a:rPr lang="en-IE" sz="1600" dirty="0" smtClean="0"/>
              <a:t>Cormac’s Chapel</a:t>
            </a:r>
            <a:endParaRPr lang="en-IE" sz="1600" dirty="0"/>
          </a:p>
        </p:txBody>
      </p:sp>
    </p:spTree>
    <p:extLst>
      <p:ext uri="{BB962C8B-B14F-4D97-AF65-F5344CB8AC3E}">
        <p14:creationId xmlns:p14="http://schemas.microsoft.com/office/powerpoint/2010/main" val="575794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The cathedral</a:t>
            </a:r>
            <a:endParaRPr lang="en-IE" dirty="0"/>
          </a:p>
        </p:txBody>
      </p:sp>
      <p:sp>
        <p:nvSpPr>
          <p:cNvPr id="3" name="Content Placeholder 2"/>
          <p:cNvSpPr>
            <a:spLocks noGrp="1"/>
          </p:cNvSpPr>
          <p:nvPr>
            <p:ph idx="1"/>
          </p:nvPr>
        </p:nvSpPr>
        <p:spPr>
          <a:xfrm>
            <a:off x="1069848" y="1979551"/>
            <a:ext cx="7230382" cy="2914826"/>
          </a:xfrm>
        </p:spPr>
        <p:txBody>
          <a:bodyPr>
            <a:normAutofit/>
          </a:bodyPr>
          <a:lstStyle/>
          <a:p>
            <a:r>
              <a:rPr lang="en-IE" sz="2200" dirty="0" smtClean="0"/>
              <a:t>The Cathedral is the biggest building at the Rock of Cashel and was built between 1230 and 1270.</a:t>
            </a:r>
          </a:p>
          <a:p>
            <a:r>
              <a:rPr lang="en-IE" sz="2200" dirty="0" smtClean="0"/>
              <a:t>Most of the roof is now gone but the walls are still standing.</a:t>
            </a:r>
          </a:p>
          <a:p>
            <a:r>
              <a:rPr lang="en-IE" sz="2200" dirty="0" smtClean="0"/>
              <a:t>Inside there are lots of stone decorations, including several coats of arms. A coat of arms was like a badge for important families and they had different symbols such as lions, crowns</a:t>
            </a:r>
            <a:r>
              <a:rPr lang="en-IE" sz="2200" dirty="0"/>
              <a:t> </a:t>
            </a:r>
            <a:r>
              <a:rPr lang="en-IE" sz="2200" dirty="0" smtClean="0"/>
              <a:t>and swords.</a:t>
            </a:r>
            <a:endParaRPr lang="en-IE" sz="22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8213185" y="1676356"/>
            <a:ext cx="4072597" cy="3054448"/>
          </a:xfrm>
          <a:prstGeom prst="rect">
            <a:avLst/>
          </a:prstGeom>
        </p:spPr>
      </p:pic>
      <p:sp>
        <p:nvSpPr>
          <p:cNvPr id="5" name="TextBox 4"/>
          <p:cNvSpPr txBox="1"/>
          <p:nvPr/>
        </p:nvSpPr>
        <p:spPr>
          <a:xfrm>
            <a:off x="8722259" y="5239878"/>
            <a:ext cx="3054449" cy="338554"/>
          </a:xfrm>
          <a:prstGeom prst="rect">
            <a:avLst/>
          </a:prstGeom>
          <a:solidFill>
            <a:schemeClr val="accent2">
              <a:lumMod val="20000"/>
              <a:lumOff val="80000"/>
            </a:schemeClr>
          </a:solidFill>
          <a:ln>
            <a:solidFill>
              <a:schemeClr val="accent2"/>
            </a:solidFill>
          </a:ln>
        </p:spPr>
        <p:txBody>
          <a:bodyPr wrap="square" rtlCol="0">
            <a:spAutoFit/>
          </a:bodyPr>
          <a:lstStyle/>
          <a:p>
            <a:r>
              <a:rPr lang="en-IE" sz="1600" dirty="0" smtClean="0"/>
              <a:t>Inside the Cathedral</a:t>
            </a:r>
            <a:endParaRPr lang="en-IE" sz="1600"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149858" y="5081242"/>
            <a:ext cx="1494921" cy="1121191"/>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3791930" y="5073230"/>
            <a:ext cx="1520944" cy="1140708"/>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6456772" y="5058468"/>
            <a:ext cx="1520947" cy="1140710"/>
          </a:xfrm>
          <a:prstGeom prst="rect">
            <a:avLst/>
          </a:prstGeom>
        </p:spPr>
      </p:pic>
    </p:spTree>
    <p:extLst>
      <p:ext uri="{BB962C8B-B14F-4D97-AF65-F5344CB8AC3E}">
        <p14:creationId xmlns:p14="http://schemas.microsoft.com/office/powerpoint/2010/main" val="1016354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Coats of arms</a:t>
            </a:r>
            <a:endParaRPr lang="en-IE" dirty="0"/>
          </a:p>
        </p:txBody>
      </p:sp>
      <p:sp>
        <p:nvSpPr>
          <p:cNvPr id="3" name="Content Placeholder 2"/>
          <p:cNvSpPr>
            <a:spLocks noGrp="1"/>
          </p:cNvSpPr>
          <p:nvPr>
            <p:ph idx="1"/>
          </p:nvPr>
        </p:nvSpPr>
        <p:spPr>
          <a:xfrm>
            <a:off x="1069848" y="1979551"/>
            <a:ext cx="10339050" cy="1607711"/>
          </a:xfrm>
        </p:spPr>
        <p:txBody>
          <a:bodyPr>
            <a:normAutofit lnSpcReduction="10000"/>
          </a:bodyPr>
          <a:lstStyle/>
          <a:p>
            <a:r>
              <a:rPr lang="en-IE" sz="2200" dirty="0" smtClean="0"/>
              <a:t>These are some of the coats of arms that can be seen at the Rock of Cashel. They usually represent something about the family, for example a crown would represent a king or deer might mean the family were good hunters. </a:t>
            </a:r>
          </a:p>
          <a:p>
            <a:r>
              <a:rPr lang="en-IE" sz="2200" dirty="0" smtClean="0"/>
              <a:t>What can you see in these coats of arms and what do you think they say about the families who owned them?</a:t>
            </a:r>
            <a:endParaRPr lang="en-IE" sz="2200"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749488" y="4146776"/>
            <a:ext cx="2562884" cy="1922164"/>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3179864" y="4146777"/>
            <a:ext cx="2562884" cy="1922163"/>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5778687" y="4146775"/>
            <a:ext cx="2562888" cy="1922166"/>
          </a:xfrm>
          <a:prstGeom prst="rect">
            <a:avLst/>
          </a:prstGeom>
        </p:spPr>
      </p:pic>
      <p:sp>
        <p:nvSpPr>
          <p:cNvPr id="9" name="Cloud Callout 8"/>
          <p:cNvSpPr/>
          <p:nvPr/>
        </p:nvSpPr>
        <p:spPr>
          <a:xfrm>
            <a:off x="8178085" y="3742010"/>
            <a:ext cx="3631842" cy="2550016"/>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dirty="0" smtClean="0"/>
              <a:t>Find your family’s coat of arms using the internet, or design your own!</a:t>
            </a:r>
            <a:endParaRPr lang="en-IE" dirty="0"/>
          </a:p>
        </p:txBody>
      </p:sp>
    </p:spTree>
    <p:extLst>
      <p:ext uri="{BB962C8B-B14F-4D97-AF65-F5344CB8AC3E}">
        <p14:creationId xmlns:p14="http://schemas.microsoft.com/office/powerpoint/2010/main" val="1604579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Wood Type</Template>
  <TotalTime>129</TotalTime>
  <Words>540</Words>
  <Application>Microsoft Office PowerPoint</Application>
  <PresentationFormat>Widescreen</PresentationFormat>
  <Paragraphs>37</Paragraphs>
  <Slides>7</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Calibri</vt:lpstr>
      <vt:lpstr>Rockwell</vt:lpstr>
      <vt:lpstr>Rockwell Condensed</vt:lpstr>
      <vt:lpstr>Wingdings</vt:lpstr>
      <vt:lpstr>Wood Type</vt:lpstr>
      <vt:lpstr>The rock of cashel</vt:lpstr>
      <vt:lpstr>History of the rock</vt:lpstr>
      <vt:lpstr>What can you see there?</vt:lpstr>
      <vt:lpstr>The round tower</vt:lpstr>
      <vt:lpstr>Cormac’s Chapel</vt:lpstr>
      <vt:lpstr>The cathedral</vt:lpstr>
      <vt:lpstr>Coats of arms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rock of cashel</dc:title>
  <dc:creator>Clare Quigley</dc:creator>
  <cp:lastModifiedBy>Clare Quigley</cp:lastModifiedBy>
  <cp:revision>14</cp:revision>
  <dcterms:created xsi:type="dcterms:W3CDTF">2017-04-13T15:31:19Z</dcterms:created>
  <dcterms:modified xsi:type="dcterms:W3CDTF">2017-04-13T17:41:09Z</dcterms:modified>
</cp:coreProperties>
</file>