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0" d="100"/>
          <a:sy n="70" d="100"/>
        </p:scale>
        <p:origin x="738"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4/14/2017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4/14/2017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4/14/2017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4/14/2017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4/14/2017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4/14/2017</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solidFill>
                  <a:schemeClr val="bg1"/>
                </a:solidFill>
                <a:latin typeface="Comic Sans MS" panose="030F0702030302020204" pitchFamily="66" charset="0"/>
              </a:rPr>
              <a:t>The Butler Family</a:t>
            </a:r>
            <a:endParaRPr lang="en-IE" dirty="0">
              <a:solidFill>
                <a:schemeClr val="bg1"/>
              </a:solidFill>
              <a:latin typeface="Comic Sans MS" panose="030F0702030302020204" pitchFamily="66" charset="0"/>
            </a:endParaRPr>
          </a:p>
        </p:txBody>
      </p:sp>
      <p:sp>
        <p:nvSpPr>
          <p:cNvPr id="3" name="Subtitle 2"/>
          <p:cNvSpPr>
            <a:spLocks noGrp="1"/>
          </p:cNvSpPr>
          <p:nvPr>
            <p:ph type="subTitle" idx="1"/>
          </p:nvPr>
        </p:nvSpPr>
        <p:spPr/>
        <p:txBody>
          <a:bodyPr/>
          <a:lstStyle/>
          <a:p>
            <a:r>
              <a:rPr lang="en-IE" dirty="0" smtClean="0">
                <a:solidFill>
                  <a:schemeClr val="bg1"/>
                </a:solidFill>
                <a:latin typeface="Comic Sans MS" panose="030F0702030302020204" pitchFamily="66" charset="0"/>
              </a:rPr>
              <a:t>Exploring Co. Tipperary</a:t>
            </a:r>
          </a:p>
          <a:p>
            <a:r>
              <a:rPr lang="en-IE" dirty="0" smtClean="0">
                <a:solidFill>
                  <a:schemeClr val="bg1"/>
                </a:solidFill>
                <a:latin typeface="Comic Sans MS" panose="030F0702030302020204" pitchFamily="66" charset="0"/>
              </a:rPr>
              <a:t>Carrick-on-Suir, </a:t>
            </a:r>
            <a:r>
              <a:rPr lang="en-IE" dirty="0" err="1" smtClean="0">
                <a:solidFill>
                  <a:schemeClr val="bg1"/>
                </a:solidFill>
                <a:latin typeface="Comic Sans MS" panose="030F0702030302020204" pitchFamily="66" charset="0"/>
              </a:rPr>
              <a:t>Clonmel</a:t>
            </a:r>
            <a:r>
              <a:rPr lang="en-IE" dirty="0" smtClean="0">
                <a:solidFill>
                  <a:schemeClr val="bg1"/>
                </a:solidFill>
                <a:latin typeface="Comic Sans MS" panose="030F0702030302020204" pitchFamily="66" charset="0"/>
              </a:rPr>
              <a:t> and Cahir</a:t>
            </a:r>
            <a:endParaRPr lang="en-IE"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38480442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solidFill>
                  <a:schemeClr val="bg1"/>
                </a:solidFill>
                <a:latin typeface="Comic Sans MS" panose="030F0702030302020204" pitchFamily="66" charset="0"/>
              </a:rPr>
              <a:t>Who were the butler family?</a:t>
            </a:r>
            <a:endParaRPr lang="en-IE" dirty="0">
              <a:solidFill>
                <a:schemeClr val="bg1"/>
              </a:solidFill>
              <a:latin typeface="Comic Sans MS" panose="030F0702030302020204" pitchFamily="66" charset="0"/>
            </a:endParaRPr>
          </a:p>
        </p:txBody>
      </p:sp>
      <p:sp>
        <p:nvSpPr>
          <p:cNvPr id="3" name="Content Placeholder 2"/>
          <p:cNvSpPr>
            <a:spLocks noGrp="1"/>
          </p:cNvSpPr>
          <p:nvPr>
            <p:ph idx="1"/>
          </p:nvPr>
        </p:nvSpPr>
        <p:spPr>
          <a:xfrm>
            <a:off x="913795" y="1935921"/>
            <a:ext cx="10353762" cy="4141321"/>
          </a:xfrm>
        </p:spPr>
        <p:txBody>
          <a:bodyPr>
            <a:noAutofit/>
          </a:bodyPr>
          <a:lstStyle/>
          <a:p>
            <a:r>
              <a:rPr lang="en-IE" sz="2400" dirty="0" smtClean="0">
                <a:solidFill>
                  <a:schemeClr val="bg2"/>
                </a:solidFill>
                <a:effectLst/>
                <a:latin typeface="Comic Sans MS" panose="030F0702030302020204" pitchFamily="66" charset="0"/>
              </a:rPr>
              <a:t>The Butler family were one of the most important families in Co. Tipperary for over 500 years. They had large, powerful armies. They built many fine houses and castles to show their wealth. And they were generous donors to the Church.</a:t>
            </a:r>
          </a:p>
          <a:p>
            <a:r>
              <a:rPr lang="en-IE" sz="2400" dirty="0" smtClean="0">
                <a:solidFill>
                  <a:schemeClr val="bg2"/>
                </a:solidFill>
                <a:effectLst/>
                <a:latin typeface="Comic Sans MS" panose="030F0702030302020204" pitchFamily="66" charset="0"/>
              </a:rPr>
              <a:t>We will learn about where they came from, how they became so powerful and some of their most important buildings that you can still see today.</a:t>
            </a:r>
            <a:endParaRPr lang="en-IE" sz="2400" dirty="0">
              <a:solidFill>
                <a:schemeClr val="bg2"/>
              </a:solidFill>
              <a:effectLst/>
              <a:latin typeface="Comic Sans MS" panose="030F0702030302020204" pitchFamily="66" charset="0"/>
            </a:endParaRPr>
          </a:p>
        </p:txBody>
      </p:sp>
    </p:spTree>
    <p:extLst>
      <p:ext uri="{BB962C8B-B14F-4D97-AF65-F5344CB8AC3E}">
        <p14:creationId xmlns:p14="http://schemas.microsoft.com/office/powerpoint/2010/main" val="19571092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3795" y="403538"/>
            <a:ext cx="10353761" cy="1326321"/>
          </a:xfrm>
        </p:spPr>
        <p:txBody>
          <a:bodyPr/>
          <a:lstStyle/>
          <a:p>
            <a:r>
              <a:rPr lang="en-IE" dirty="0" smtClean="0">
                <a:solidFill>
                  <a:schemeClr val="bg1"/>
                </a:solidFill>
                <a:latin typeface="Comic Sans MS" panose="030F0702030302020204" pitchFamily="66" charset="0"/>
              </a:rPr>
              <a:t>Where did they come from?</a:t>
            </a:r>
            <a:endParaRPr lang="en-IE" dirty="0">
              <a:solidFill>
                <a:schemeClr val="bg1"/>
              </a:solidFill>
              <a:latin typeface="Comic Sans MS" panose="030F0702030302020204" pitchFamily="66" charset="0"/>
            </a:endParaRPr>
          </a:p>
        </p:txBody>
      </p:sp>
      <p:sp>
        <p:nvSpPr>
          <p:cNvPr id="3" name="Content Placeholder 2"/>
          <p:cNvSpPr>
            <a:spLocks noGrp="1"/>
          </p:cNvSpPr>
          <p:nvPr>
            <p:ph idx="1"/>
          </p:nvPr>
        </p:nvSpPr>
        <p:spPr>
          <a:xfrm>
            <a:off x="514666" y="1468193"/>
            <a:ext cx="9608128" cy="3142444"/>
          </a:xfrm>
        </p:spPr>
        <p:txBody>
          <a:bodyPr>
            <a:noAutofit/>
          </a:bodyPr>
          <a:lstStyle/>
          <a:p>
            <a:r>
              <a:rPr lang="en-IE" sz="2300" dirty="0">
                <a:solidFill>
                  <a:schemeClr val="bg2"/>
                </a:solidFill>
                <a:effectLst/>
                <a:latin typeface="Comic Sans MS" panose="030F0702030302020204" pitchFamily="66" charset="0"/>
              </a:rPr>
              <a:t>In 1185 Theobald </a:t>
            </a:r>
            <a:r>
              <a:rPr lang="en-IE" sz="2300" dirty="0" err="1">
                <a:solidFill>
                  <a:schemeClr val="bg2"/>
                </a:solidFill>
                <a:effectLst/>
                <a:latin typeface="Comic Sans MS" panose="030F0702030302020204" pitchFamily="66" charset="0"/>
              </a:rPr>
              <a:t>Fitzwalter</a:t>
            </a:r>
            <a:r>
              <a:rPr lang="en-IE" sz="2300" dirty="0">
                <a:solidFill>
                  <a:schemeClr val="bg2"/>
                </a:solidFill>
                <a:effectLst/>
                <a:latin typeface="Comic Sans MS" panose="030F0702030302020204" pitchFamily="66" charset="0"/>
              </a:rPr>
              <a:t>, an English nobleman, came to </a:t>
            </a:r>
            <a:r>
              <a:rPr lang="en-IE" sz="2300" dirty="0" smtClean="0">
                <a:solidFill>
                  <a:schemeClr val="bg2"/>
                </a:solidFill>
                <a:effectLst/>
                <a:latin typeface="Comic Sans MS" panose="030F0702030302020204" pitchFamily="66" charset="0"/>
              </a:rPr>
              <a:t>Ireland with Prince John. The prince gave him the important job of </a:t>
            </a:r>
            <a:r>
              <a:rPr lang="en-IE" sz="2300" dirty="0">
                <a:solidFill>
                  <a:schemeClr val="bg2"/>
                </a:solidFill>
                <a:effectLst/>
                <a:latin typeface="Comic Sans MS" panose="030F0702030302020204" pitchFamily="66" charset="0"/>
              </a:rPr>
              <a:t>Chief Butler to the King of England. He was given a large area of land </a:t>
            </a:r>
            <a:r>
              <a:rPr lang="en-IE" sz="2300" dirty="0" smtClean="0">
                <a:solidFill>
                  <a:schemeClr val="bg2"/>
                </a:solidFill>
                <a:effectLst/>
                <a:latin typeface="Comic Sans MS" panose="030F0702030302020204" pitchFamily="66" charset="0"/>
              </a:rPr>
              <a:t>in Tipperary and </a:t>
            </a:r>
            <a:r>
              <a:rPr lang="en-IE" sz="2300" dirty="0">
                <a:solidFill>
                  <a:schemeClr val="bg2"/>
                </a:solidFill>
                <a:effectLst/>
                <a:latin typeface="Comic Sans MS" panose="030F0702030302020204" pitchFamily="66" charset="0"/>
              </a:rPr>
              <a:t>his job was to ensure that there was plenty of food and wine available whenever the king visited Ireland.  He was also entitled to 15% of any wine that was imported to </a:t>
            </a:r>
            <a:r>
              <a:rPr lang="en-IE" sz="2300" dirty="0" smtClean="0">
                <a:solidFill>
                  <a:schemeClr val="bg2"/>
                </a:solidFill>
                <a:effectLst/>
                <a:latin typeface="Comic Sans MS" panose="030F0702030302020204" pitchFamily="66" charset="0"/>
              </a:rPr>
              <a:t>Ireland which made him very rich. </a:t>
            </a:r>
          </a:p>
          <a:p>
            <a:endParaRPr lang="en-IE" sz="2400" dirty="0">
              <a:solidFill>
                <a:schemeClr val="bg2"/>
              </a:solidFill>
              <a:effectLst/>
              <a:latin typeface="Comic Sans MS" panose="030F0702030302020204" pitchFamily="66" charset="0"/>
            </a:endParaRPr>
          </a:p>
        </p:txBody>
      </p:sp>
      <p:pic>
        <p:nvPicPr>
          <p:cNvPr id="4" name="Picture 3"/>
          <p:cNvPicPr>
            <a:picLocks noChangeAspect="1"/>
          </p:cNvPicPr>
          <p:nvPr/>
        </p:nvPicPr>
        <p:blipFill>
          <a:blip r:embed="rId3"/>
          <a:stretch>
            <a:fillRect/>
          </a:stretch>
        </p:blipFill>
        <p:spPr>
          <a:xfrm>
            <a:off x="10251583" y="1468193"/>
            <a:ext cx="1415102" cy="2054180"/>
          </a:xfrm>
          <a:prstGeom prst="rect">
            <a:avLst/>
          </a:prstGeom>
        </p:spPr>
      </p:pic>
      <p:pic>
        <p:nvPicPr>
          <p:cNvPr id="5" name="Picture 4"/>
          <p:cNvPicPr>
            <a:picLocks noChangeAspect="1"/>
          </p:cNvPicPr>
          <p:nvPr/>
        </p:nvPicPr>
        <p:blipFill>
          <a:blip r:embed="rId4"/>
          <a:stretch>
            <a:fillRect/>
          </a:stretch>
        </p:blipFill>
        <p:spPr>
          <a:xfrm>
            <a:off x="8330059" y="4044463"/>
            <a:ext cx="3145017" cy="2244662"/>
          </a:xfrm>
          <a:prstGeom prst="rect">
            <a:avLst/>
          </a:prstGeom>
        </p:spPr>
      </p:pic>
      <p:sp>
        <p:nvSpPr>
          <p:cNvPr id="6" name="Content Placeholder 2"/>
          <p:cNvSpPr txBox="1">
            <a:spLocks/>
          </p:cNvSpPr>
          <p:nvPr/>
        </p:nvSpPr>
        <p:spPr>
          <a:xfrm>
            <a:off x="514667" y="4610637"/>
            <a:ext cx="7261600" cy="1803042"/>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r>
              <a:rPr lang="en-IE" sz="2300" dirty="0" smtClean="0">
                <a:solidFill>
                  <a:schemeClr val="bg2"/>
                </a:solidFill>
                <a:effectLst/>
                <a:latin typeface="Comic Sans MS" panose="030F0702030302020204" pitchFamily="66" charset="0"/>
              </a:rPr>
              <a:t>A special honour for the Chief Butler was that he had to serve the first glass of wine to the king after he had been crowned. From that time on the family were known as the ‘Butlers’.</a:t>
            </a:r>
          </a:p>
          <a:p>
            <a:endParaRPr lang="en-IE" sz="2400" dirty="0">
              <a:solidFill>
                <a:schemeClr val="bg2"/>
              </a:solidFill>
              <a:effectLst/>
              <a:latin typeface="Comic Sans MS" panose="030F0702030302020204" pitchFamily="66" charset="0"/>
            </a:endParaRPr>
          </a:p>
        </p:txBody>
      </p:sp>
      <p:sp>
        <p:nvSpPr>
          <p:cNvPr id="7" name="TextBox 6"/>
          <p:cNvSpPr txBox="1"/>
          <p:nvPr/>
        </p:nvSpPr>
        <p:spPr>
          <a:xfrm>
            <a:off x="8345510" y="6272011"/>
            <a:ext cx="3129566" cy="369332"/>
          </a:xfrm>
          <a:prstGeom prst="rect">
            <a:avLst/>
          </a:prstGeom>
          <a:solidFill>
            <a:schemeClr val="accent3"/>
          </a:solidFill>
        </p:spPr>
        <p:txBody>
          <a:bodyPr wrap="square" rtlCol="0">
            <a:spAutoFit/>
          </a:bodyPr>
          <a:lstStyle/>
          <a:p>
            <a:pPr algn="ctr"/>
            <a:r>
              <a:rPr lang="en-IE" dirty="0" smtClean="0">
                <a:solidFill>
                  <a:schemeClr val="bg1"/>
                </a:solidFill>
                <a:latin typeface="Comic Sans MS" panose="030F0702030302020204" pitchFamily="66" charset="0"/>
              </a:rPr>
              <a:t>A medieval feast</a:t>
            </a:r>
            <a:endParaRPr lang="en-IE"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354677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solidFill>
                  <a:schemeClr val="bg1"/>
                </a:solidFill>
                <a:latin typeface="Comic Sans MS" panose="030F0702030302020204" pitchFamily="66" charset="0"/>
              </a:rPr>
              <a:t>Ormond castle</a:t>
            </a:r>
            <a:endParaRPr lang="en-IE" dirty="0">
              <a:solidFill>
                <a:schemeClr val="bg1"/>
              </a:solidFill>
              <a:latin typeface="Comic Sans MS" panose="030F0702030302020204" pitchFamily="66" charset="0"/>
            </a:endParaRPr>
          </a:p>
        </p:txBody>
      </p:sp>
      <p:sp>
        <p:nvSpPr>
          <p:cNvPr id="3" name="Content Placeholder 2"/>
          <p:cNvSpPr>
            <a:spLocks noGrp="1"/>
          </p:cNvSpPr>
          <p:nvPr>
            <p:ph idx="1"/>
          </p:nvPr>
        </p:nvSpPr>
        <p:spPr>
          <a:xfrm>
            <a:off x="505094" y="1515292"/>
            <a:ext cx="8471026" cy="4572000"/>
          </a:xfrm>
        </p:spPr>
        <p:txBody>
          <a:bodyPr>
            <a:noAutofit/>
          </a:bodyPr>
          <a:lstStyle/>
          <a:p>
            <a:r>
              <a:rPr lang="en-IE" sz="2400" dirty="0" smtClean="0">
                <a:solidFill>
                  <a:schemeClr val="bg2"/>
                </a:solidFill>
                <a:effectLst/>
                <a:latin typeface="Comic Sans MS" panose="030F0702030302020204" pitchFamily="66" charset="0"/>
              </a:rPr>
              <a:t>The town of Carrick-on-Suir is where the Butlers first settled in Ireland in the 13</a:t>
            </a:r>
            <a:r>
              <a:rPr lang="en-IE" sz="2400" baseline="30000" dirty="0" smtClean="0">
                <a:solidFill>
                  <a:schemeClr val="bg2"/>
                </a:solidFill>
                <a:effectLst/>
                <a:latin typeface="Comic Sans MS" panose="030F0702030302020204" pitchFamily="66" charset="0"/>
              </a:rPr>
              <a:t>th</a:t>
            </a:r>
            <a:r>
              <a:rPr lang="en-IE" sz="2400" dirty="0" smtClean="0">
                <a:solidFill>
                  <a:schemeClr val="bg2"/>
                </a:solidFill>
                <a:effectLst/>
                <a:latin typeface="Comic Sans MS" panose="030F0702030302020204" pitchFamily="66" charset="0"/>
              </a:rPr>
              <a:t> century.</a:t>
            </a:r>
          </a:p>
          <a:p>
            <a:r>
              <a:rPr lang="en-IE" sz="2400" dirty="0" smtClean="0">
                <a:solidFill>
                  <a:schemeClr val="bg2"/>
                </a:solidFill>
                <a:effectLst/>
                <a:latin typeface="Comic Sans MS" panose="030F0702030302020204" pitchFamily="66" charset="0"/>
              </a:rPr>
              <a:t>It was here that Thomas ‘Black Tom’ Butler </a:t>
            </a:r>
            <a:r>
              <a:rPr lang="en-IE" sz="2400" dirty="0">
                <a:solidFill>
                  <a:schemeClr val="bg2"/>
                </a:solidFill>
                <a:effectLst/>
                <a:latin typeface="Comic Sans MS" panose="030F0702030302020204" pitchFamily="66" charset="0"/>
              </a:rPr>
              <a:t>(1532-1614</a:t>
            </a:r>
            <a:r>
              <a:rPr lang="en-IE" sz="2400" dirty="0" smtClean="0">
                <a:solidFill>
                  <a:schemeClr val="bg2"/>
                </a:solidFill>
                <a:effectLst/>
                <a:latin typeface="Comic Sans MS" panose="030F0702030302020204" pitchFamily="66" charset="0"/>
              </a:rPr>
              <a:t>) built Ormond </a:t>
            </a:r>
            <a:r>
              <a:rPr lang="en-IE" sz="2400" dirty="0">
                <a:solidFill>
                  <a:schemeClr val="bg2"/>
                </a:solidFill>
                <a:effectLst/>
                <a:latin typeface="Comic Sans MS" panose="030F0702030302020204" pitchFamily="66" charset="0"/>
              </a:rPr>
              <a:t>Castle in the 1560s in expectation of a visit from his cousin Elizabeth </a:t>
            </a:r>
            <a:r>
              <a:rPr lang="en-IE" sz="2400" dirty="0" smtClean="0">
                <a:solidFill>
                  <a:schemeClr val="bg2"/>
                </a:solidFill>
                <a:effectLst/>
                <a:latin typeface="Comic Sans MS" panose="030F0702030302020204" pitchFamily="66" charset="0"/>
              </a:rPr>
              <a:t>I. Elizabeth was the daughter of Anne Boleyn and King Henry VIII (a king who had a nasty habit of beheading his wives!)</a:t>
            </a:r>
          </a:p>
          <a:p>
            <a:r>
              <a:rPr lang="en-IE" sz="2400" dirty="0" smtClean="0">
                <a:solidFill>
                  <a:schemeClr val="bg2"/>
                </a:solidFill>
                <a:effectLst/>
                <a:latin typeface="Comic Sans MS" panose="030F0702030302020204" pitchFamily="66" charset="0"/>
              </a:rPr>
              <a:t>Unfortunately </a:t>
            </a:r>
            <a:r>
              <a:rPr lang="en-IE" sz="2400" dirty="0">
                <a:solidFill>
                  <a:schemeClr val="bg2"/>
                </a:solidFill>
                <a:effectLst/>
                <a:latin typeface="Comic Sans MS" panose="030F0702030302020204" pitchFamily="66" charset="0"/>
              </a:rPr>
              <a:t>Elizabeth never visited </a:t>
            </a:r>
            <a:r>
              <a:rPr lang="en-IE" sz="2400" dirty="0" smtClean="0">
                <a:solidFill>
                  <a:schemeClr val="bg2"/>
                </a:solidFill>
                <a:effectLst/>
                <a:latin typeface="Comic Sans MS" panose="030F0702030302020204" pitchFamily="66" charset="0"/>
              </a:rPr>
              <a:t>the house at all after Thomas built it for her. She would later become one of the greatest Queens of England.</a:t>
            </a:r>
          </a:p>
        </p:txBody>
      </p:sp>
      <p:pic>
        <p:nvPicPr>
          <p:cNvPr id="1026" name="Picture 2" descr="Image result for ormond castle carrick on su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6120" y="609601"/>
            <a:ext cx="2931885" cy="219891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976120" y="2808515"/>
            <a:ext cx="2931885" cy="369332"/>
          </a:xfrm>
          <a:prstGeom prst="rect">
            <a:avLst/>
          </a:prstGeom>
          <a:solidFill>
            <a:schemeClr val="accent3"/>
          </a:solidFill>
        </p:spPr>
        <p:txBody>
          <a:bodyPr wrap="square" rtlCol="0">
            <a:spAutoFit/>
          </a:bodyPr>
          <a:lstStyle/>
          <a:p>
            <a:pPr algn="ctr"/>
            <a:r>
              <a:rPr lang="en-IE" dirty="0" smtClean="0">
                <a:solidFill>
                  <a:schemeClr val="bg1"/>
                </a:solidFill>
                <a:latin typeface="Comic Sans MS" panose="030F0702030302020204" pitchFamily="66" charset="0"/>
              </a:rPr>
              <a:t>Ormond Castle</a:t>
            </a:r>
            <a:endParaRPr lang="en-IE" dirty="0">
              <a:solidFill>
                <a:schemeClr val="bg1"/>
              </a:solidFill>
              <a:latin typeface="Comic Sans MS" panose="030F0702030302020204" pitchFamily="66" charset="0"/>
            </a:endParaRPr>
          </a:p>
        </p:txBody>
      </p:sp>
      <p:pic>
        <p:nvPicPr>
          <p:cNvPr id="4" name="Picture 3"/>
          <p:cNvPicPr>
            <a:picLocks noChangeAspect="1"/>
          </p:cNvPicPr>
          <p:nvPr/>
        </p:nvPicPr>
        <p:blipFill>
          <a:blip r:embed="rId4"/>
          <a:stretch>
            <a:fillRect/>
          </a:stretch>
        </p:blipFill>
        <p:spPr>
          <a:xfrm>
            <a:off x="9349581" y="3337241"/>
            <a:ext cx="2020784" cy="2792639"/>
          </a:xfrm>
          <a:prstGeom prst="rect">
            <a:avLst/>
          </a:prstGeom>
        </p:spPr>
      </p:pic>
      <p:sp>
        <p:nvSpPr>
          <p:cNvPr id="7" name="TextBox 6"/>
          <p:cNvSpPr txBox="1"/>
          <p:nvPr/>
        </p:nvSpPr>
        <p:spPr>
          <a:xfrm>
            <a:off x="9349581" y="6129880"/>
            <a:ext cx="2020784" cy="369332"/>
          </a:xfrm>
          <a:prstGeom prst="rect">
            <a:avLst/>
          </a:prstGeom>
          <a:solidFill>
            <a:schemeClr val="accent3"/>
          </a:solidFill>
        </p:spPr>
        <p:txBody>
          <a:bodyPr wrap="square" rtlCol="0">
            <a:spAutoFit/>
          </a:bodyPr>
          <a:lstStyle/>
          <a:p>
            <a:pPr algn="ctr"/>
            <a:r>
              <a:rPr lang="en-IE" dirty="0" smtClean="0">
                <a:solidFill>
                  <a:schemeClr val="bg1"/>
                </a:solidFill>
                <a:latin typeface="Comic Sans MS" panose="030F0702030302020204" pitchFamily="66" charset="0"/>
              </a:rPr>
              <a:t>Black Tom Butler</a:t>
            </a:r>
            <a:endParaRPr lang="en-IE"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240358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solidFill>
                  <a:schemeClr val="bg1"/>
                </a:solidFill>
                <a:latin typeface="Comic Sans MS" panose="030F0702030302020204" pitchFamily="66" charset="0"/>
              </a:rPr>
              <a:t>The main guard</a:t>
            </a:r>
            <a:endParaRPr lang="en-IE" dirty="0">
              <a:solidFill>
                <a:schemeClr val="bg1"/>
              </a:solidFill>
              <a:latin typeface="Comic Sans MS" panose="030F0702030302020204" pitchFamily="66" charset="0"/>
            </a:endParaRPr>
          </a:p>
        </p:txBody>
      </p:sp>
      <p:sp>
        <p:nvSpPr>
          <p:cNvPr id="3" name="Content Placeholder 2"/>
          <p:cNvSpPr>
            <a:spLocks noGrp="1"/>
          </p:cNvSpPr>
          <p:nvPr>
            <p:ph idx="1"/>
          </p:nvPr>
        </p:nvSpPr>
        <p:spPr>
          <a:xfrm>
            <a:off x="505093" y="1515292"/>
            <a:ext cx="9030793" cy="4572000"/>
          </a:xfrm>
        </p:spPr>
        <p:txBody>
          <a:bodyPr>
            <a:noAutofit/>
          </a:bodyPr>
          <a:lstStyle/>
          <a:p>
            <a:r>
              <a:rPr lang="en-IE" sz="2400" dirty="0" smtClean="0">
                <a:solidFill>
                  <a:schemeClr val="bg2"/>
                </a:solidFill>
                <a:effectLst/>
                <a:latin typeface="Comic Sans MS" panose="030F0702030302020204" pitchFamily="66" charset="0"/>
              </a:rPr>
              <a:t>Over 100 years later, in 1675, James Butler – a grandnephew of Black Tom – built the Main Guard in </a:t>
            </a:r>
            <a:r>
              <a:rPr lang="en-IE" sz="2400" dirty="0" err="1" smtClean="0">
                <a:solidFill>
                  <a:schemeClr val="bg2"/>
                </a:solidFill>
                <a:effectLst/>
                <a:latin typeface="Comic Sans MS" panose="030F0702030302020204" pitchFamily="66" charset="0"/>
              </a:rPr>
              <a:t>Clonmel</a:t>
            </a:r>
            <a:r>
              <a:rPr lang="en-IE" sz="2400" dirty="0" smtClean="0">
                <a:solidFill>
                  <a:schemeClr val="bg2"/>
                </a:solidFill>
                <a:effectLst/>
                <a:latin typeface="Comic Sans MS" panose="030F0702030302020204" pitchFamily="66" charset="0"/>
              </a:rPr>
              <a:t>. It was originally a courthouse, but now it is a museum.</a:t>
            </a:r>
          </a:p>
          <a:p>
            <a:r>
              <a:rPr lang="en-IE" sz="2400" dirty="0" smtClean="0">
                <a:solidFill>
                  <a:schemeClr val="bg2"/>
                </a:solidFill>
                <a:effectLst/>
                <a:latin typeface="Comic Sans MS" panose="030F0702030302020204" pitchFamily="66" charset="0"/>
              </a:rPr>
              <a:t>James Butler was a very important member of the Butler family. He was very close to King James II who made him Lord Lieutenant – the highest government position in Ireland at that time. King James even visited him in 1689.</a:t>
            </a:r>
          </a:p>
          <a:p>
            <a:r>
              <a:rPr lang="en-IE" sz="2400" dirty="0" smtClean="0">
                <a:solidFill>
                  <a:schemeClr val="bg2"/>
                </a:solidFill>
                <a:effectLst/>
                <a:latin typeface="Comic Sans MS" panose="030F0702030302020204" pitchFamily="66" charset="0"/>
              </a:rPr>
              <a:t>His loyalty to England made him a very powerful man, but didn’t win him many friends among the Irish people who wanted their land back from England. </a:t>
            </a:r>
          </a:p>
        </p:txBody>
      </p:sp>
      <p:sp>
        <p:nvSpPr>
          <p:cNvPr id="5" name="TextBox 4"/>
          <p:cNvSpPr txBox="1"/>
          <p:nvPr/>
        </p:nvSpPr>
        <p:spPr>
          <a:xfrm>
            <a:off x="9080335" y="6205358"/>
            <a:ext cx="2931885" cy="369332"/>
          </a:xfrm>
          <a:prstGeom prst="rect">
            <a:avLst/>
          </a:prstGeom>
          <a:solidFill>
            <a:schemeClr val="accent3"/>
          </a:solidFill>
        </p:spPr>
        <p:txBody>
          <a:bodyPr wrap="square" rtlCol="0">
            <a:spAutoFit/>
          </a:bodyPr>
          <a:lstStyle/>
          <a:p>
            <a:pPr algn="ctr"/>
            <a:r>
              <a:rPr lang="en-IE" dirty="0" smtClean="0">
                <a:solidFill>
                  <a:schemeClr val="bg1"/>
                </a:solidFill>
                <a:latin typeface="Comic Sans MS" panose="030F0702030302020204" pitchFamily="66" charset="0"/>
              </a:rPr>
              <a:t>The Main Guard, </a:t>
            </a:r>
            <a:r>
              <a:rPr lang="en-IE" dirty="0" err="1" smtClean="0">
                <a:solidFill>
                  <a:schemeClr val="bg1"/>
                </a:solidFill>
                <a:latin typeface="Comic Sans MS" panose="030F0702030302020204" pitchFamily="66" charset="0"/>
              </a:rPr>
              <a:t>Clonmel</a:t>
            </a:r>
            <a:endParaRPr lang="en-IE" dirty="0">
              <a:solidFill>
                <a:schemeClr val="bg1"/>
              </a:solidFill>
              <a:latin typeface="Comic Sans MS" panose="030F0702030302020204" pitchFamily="66" charset="0"/>
            </a:endParaRPr>
          </a:p>
        </p:txBody>
      </p:sp>
      <p:sp>
        <p:nvSpPr>
          <p:cNvPr id="7" name="TextBox 6"/>
          <p:cNvSpPr txBox="1"/>
          <p:nvPr/>
        </p:nvSpPr>
        <p:spPr>
          <a:xfrm>
            <a:off x="9535886" y="3101041"/>
            <a:ext cx="2020784" cy="369332"/>
          </a:xfrm>
          <a:prstGeom prst="rect">
            <a:avLst/>
          </a:prstGeom>
          <a:solidFill>
            <a:schemeClr val="accent3"/>
          </a:solidFill>
        </p:spPr>
        <p:txBody>
          <a:bodyPr wrap="square" rtlCol="0">
            <a:spAutoFit/>
          </a:bodyPr>
          <a:lstStyle/>
          <a:p>
            <a:pPr algn="ctr"/>
            <a:r>
              <a:rPr lang="en-IE" dirty="0" smtClean="0">
                <a:solidFill>
                  <a:schemeClr val="bg1"/>
                </a:solidFill>
                <a:latin typeface="Comic Sans MS" panose="030F0702030302020204" pitchFamily="66" charset="0"/>
              </a:rPr>
              <a:t>James Butler</a:t>
            </a:r>
            <a:endParaRPr lang="en-IE" dirty="0">
              <a:solidFill>
                <a:schemeClr val="bg1"/>
              </a:solidFill>
              <a:latin typeface="Comic Sans MS" panose="030F0702030302020204" pitchFamily="66" charset="0"/>
            </a:endParaRPr>
          </a:p>
        </p:txBody>
      </p:sp>
      <p:pic>
        <p:nvPicPr>
          <p:cNvPr id="6" name="Picture 5"/>
          <p:cNvPicPr>
            <a:picLocks noChangeAspect="1"/>
          </p:cNvPicPr>
          <p:nvPr/>
        </p:nvPicPr>
        <p:blipFill>
          <a:blip r:embed="rId3"/>
          <a:stretch>
            <a:fillRect/>
          </a:stretch>
        </p:blipFill>
        <p:spPr>
          <a:xfrm>
            <a:off x="9090558" y="3805153"/>
            <a:ext cx="2931885" cy="2400205"/>
          </a:xfrm>
          <a:prstGeom prst="rect">
            <a:avLst/>
          </a:prstGeom>
        </p:spPr>
      </p:pic>
      <p:pic>
        <p:nvPicPr>
          <p:cNvPr id="8" name="Picture 7"/>
          <p:cNvPicPr>
            <a:picLocks noChangeAspect="1"/>
          </p:cNvPicPr>
          <p:nvPr/>
        </p:nvPicPr>
        <p:blipFill>
          <a:blip r:embed="rId4"/>
          <a:stretch>
            <a:fillRect/>
          </a:stretch>
        </p:blipFill>
        <p:spPr>
          <a:xfrm>
            <a:off x="9556332" y="618122"/>
            <a:ext cx="2000338" cy="2482919"/>
          </a:xfrm>
          <a:prstGeom prst="rect">
            <a:avLst/>
          </a:prstGeom>
        </p:spPr>
      </p:pic>
    </p:spTree>
    <p:extLst>
      <p:ext uri="{BB962C8B-B14F-4D97-AF65-F5344CB8AC3E}">
        <p14:creationId xmlns:p14="http://schemas.microsoft.com/office/powerpoint/2010/main" val="36793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solidFill>
                  <a:schemeClr val="bg1"/>
                </a:solidFill>
                <a:latin typeface="Comic Sans MS" panose="030F0702030302020204" pitchFamily="66" charset="0"/>
              </a:rPr>
              <a:t>Cahir castle</a:t>
            </a:r>
            <a:endParaRPr lang="en-IE" dirty="0">
              <a:solidFill>
                <a:schemeClr val="bg1"/>
              </a:solidFill>
              <a:latin typeface="Comic Sans MS" panose="030F0702030302020204" pitchFamily="66" charset="0"/>
            </a:endParaRPr>
          </a:p>
        </p:txBody>
      </p:sp>
      <p:sp>
        <p:nvSpPr>
          <p:cNvPr id="3" name="Content Placeholder 2"/>
          <p:cNvSpPr>
            <a:spLocks noGrp="1"/>
          </p:cNvSpPr>
          <p:nvPr>
            <p:ph idx="1"/>
          </p:nvPr>
        </p:nvSpPr>
        <p:spPr>
          <a:xfrm>
            <a:off x="505093" y="1515292"/>
            <a:ext cx="8586656" cy="4976948"/>
          </a:xfrm>
        </p:spPr>
        <p:txBody>
          <a:bodyPr>
            <a:noAutofit/>
          </a:bodyPr>
          <a:lstStyle/>
          <a:p>
            <a:r>
              <a:rPr lang="en-IE" sz="2400" dirty="0" smtClean="0">
                <a:solidFill>
                  <a:schemeClr val="bg2"/>
                </a:solidFill>
                <a:effectLst/>
                <a:latin typeface="Comic Sans MS" panose="030F0702030302020204" pitchFamily="66" charset="0"/>
              </a:rPr>
              <a:t>Cahir Castle is one of Ireland’s largest castles. It was given to the Butlers in 1375 and they owned it until 1961.</a:t>
            </a:r>
          </a:p>
          <a:p>
            <a:r>
              <a:rPr lang="en-IE" sz="2400" dirty="0" smtClean="0">
                <a:solidFill>
                  <a:schemeClr val="bg2"/>
                </a:solidFill>
                <a:effectLst/>
                <a:latin typeface="Comic Sans MS" panose="030F0702030302020204" pitchFamily="66" charset="0"/>
              </a:rPr>
              <a:t>The </a:t>
            </a:r>
            <a:r>
              <a:rPr lang="en-IE" sz="2400" dirty="0">
                <a:solidFill>
                  <a:schemeClr val="bg2"/>
                </a:solidFill>
                <a:effectLst/>
                <a:latin typeface="Comic Sans MS" panose="030F0702030302020204" pitchFamily="66" charset="0"/>
              </a:rPr>
              <a:t>c</a:t>
            </a:r>
            <a:r>
              <a:rPr lang="en-IE" sz="2400" dirty="0" smtClean="0">
                <a:solidFill>
                  <a:schemeClr val="bg2"/>
                </a:solidFill>
                <a:effectLst/>
                <a:latin typeface="Comic Sans MS" panose="030F0702030302020204" pitchFamily="66" charset="0"/>
              </a:rPr>
              <a:t>astle </a:t>
            </a:r>
            <a:r>
              <a:rPr lang="en-IE" sz="2400" dirty="0">
                <a:solidFill>
                  <a:schemeClr val="bg2"/>
                </a:solidFill>
                <a:effectLst/>
                <a:latin typeface="Comic Sans MS" panose="030F0702030302020204" pitchFamily="66" charset="0"/>
              </a:rPr>
              <a:t>was built to be an extremely safe stronghold. It was said to be the most </a:t>
            </a:r>
            <a:r>
              <a:rPr lang="en-IE" sz="2400" dirty="0" smtClean="0">
                <a:solidFill>
                  <a:schemeClr val="bg2"/>
                </a:solidFill>
                <a:effectLst/>
                <a:latin typeface="Comic Sans MS" panose="030F0702030302020204" pitchFamily="66" charset="0"/>
              </a:rPr>
              <a:t>secure </a:t>
            </a:r>
            <a:r>
              <a:rPr lang="en-IE" sz="2400" dirty="0">
                <a:solidFill>
                  <a:schemeClr val="bg2"/>
                </a:solidFill>
                <a:effectLst/>
                <a:latin typeface="Comic Sans MS" panose="030F0702030302020204" pitchFamily="66" charset="0"/>
              </a:rPr>
              <a:t>castle in Ireland.</a:t>
            </a:r>
            <a:endParaRPr lang="en-IE" sz="2400" dirty="0" smtClean="0">
              <a:solidFill>
                <a:schemeClr val="bg2"/>
              </a:solidFill>
              <a:effectLst/>
              <a:latin typeface="Comic Sans MS" panose="030F0702030302020204" pitchFamily="66" charset="0"/>
            </a:endParaRPr>
          </a:p>
          <a:p>
            <a:r>
              <a:rPr lang="en-IE" sz="2400" dirty="0" smtClean="0">
                <a:solidFill>
                  <a:schemeClr val="bg2"/>
                </a:solidFill>
                <a:effectLst/>
                <a:latin typeface="Comic Sans MS" panose="030F0702030302020204" pitchFamily="66" charset="0"/>
              </a:rPr>
              <a:t>Despite this, many armies attacked the castle trying to capture it and a cannonball from one of these sieges can still be seen embedded in one of the walls.</a:t>
            </a:r>
          </a:p>
          <a:p>
            <a:r>
              <a:rPr lang="en-IE" sz="2400" dirty="0" smtClean="0">
                <a:solidFill>
                  <a:schemeClr val="bg2"/>
                </a:solidFill>
                <a:effectLst/>
                <a:latin typeface="Comic Sans MS" panose="030F0702030302020204" pitchFamily="66" charset="0"/>
              </a:rPr>
              <a:t>Visitors to the castle today can see real medieval furniture, a working portcullis and several cannons.</a:t>
            </a:r>
          </a:p>
        </p:txBody>
      </p:sp>
      <p:sp>
        <p:nvSpPr>
          <p:cNvPr id="5" name="TextBox 4"/>
          <p:cNvSpPr txBox="1"/>
          <p:nvPr/>
        </p:nvSpPr>
        <p:spPr>
          <a:xfrm>
            <a:off x="9091749" y="5220035"/>
            <a:ext cx="2733619" cy="1477328"/>
          </a:xfrm>
          <a:prstGeom prst="rect">
            <a:avLst/>
          </a:prstGeom>
          <a:solidFill>
            <a:schemeClr val="accent3"/>
          </a:solidFill>
        </p:spPr>
        <p:txBody>
          <a:bodyPr wrap="square" rtlCol="0">
            <a:spAutoFit/>
          </a:bodyPr>
          <a:lstStyle/>
          <a:p>
            <a:pPr algn="ctr"/>
            <a:r>
              <a:rPr lang="en-IE" dirty="0" smtClean="0">
                <a:solidFill>
                  <a:schemeClr val="bg1"/>
                </a:solidFill>
                <a:latin typeface="Comic Sans MS" panose="030F0702030302020204" pitchFamily="66" charset="0"/>
              </a:rPr>
              <a:t>The portcullis would have been lowered to keep enemies out and boiling tar poured down on them from above.</a:t>
            </a:r>
            <a:endParaRPr lang="en-IE" dirty="0">
              <a:solidFill>
                <a:schemeClr val="bg1"/>
              </a:solidFill>
              <a:latin typeface="Comic Sans MS" panose="030F0702030302020204" pitchFamily="66" charset="0"/>
            </a:endParaRPr>
          </a:p>
        </p:txBody>
      </p:sp>
      <p:sp>
        <p:nvSpPr>
          <p:cNvPr id="7" name="TextBox 6"/>
          <p:cNvSpPr txBox="1"/>
          <p:nvPr/>
        </p:nvSpPr>
        <p:spPr>
          <a:xfrm>
            <a:off x="9091749" y="2561463"/>
            <a:ext cx="2733620" cy="646331"/>
          </a:xfrm>
          <a:prstGeom prst="rect">
            <a:avLst/>
          </a:prstGeom>
          <a:solidFill>
            <a:schemeClr val="accent3"/>
          </a:solidFill>
        </p:spPr>
        <p:txBody>
          <a:bodyPr wrap="square" rtlCol="0">
            <a:spAutoFit/>
          </a:bodyPr>
          <a:lstStyle/>
          <a:p>
            <a:pPr algn="ctr"/>
            <a:r>
              <a:rPr lang="en-IE" dirty="0" smtClean="0">
                <a:solidFill>
                  <a:schemeClr val="bg1"/>
                </a:solidFill>
                <a:latin typeface="Comic Sans MS" panose="030F0702030302020204" pitchFamily="66" charset="0"/>
              </a:rPr>
              <a:t>Cahir Castle is built on a rock in the river </a:t>
            </a:r>
            <a:r>
              <a:rPr lang="en-IE" dirty="0" err="1" smtClean="0">
                <a:solidFill>
                  <a:schemeClr val="bg1"/>
                </a:solidFill>
                <a:latin typeface="Comic Sans MS" panose="030F0702030302020204" pitchFamily="66" charset="0"/>
              </a:rPr>
              <a:t>Suir</a:t>
            </a:r>
            <a:r>
              <a:rPr lang="en-IE" dirty="0" smtClean="0">
                <a:solidFill>
                  <a:schemeClr val="bg1"/>
                </a:solidFill>
                <a:latin typeface="Comic Sans MS" panose="030F0702030302020204" pitchFamily="66" charset="0"/>
              </a:rPr>
              <a:t>.</a:t>
            </a:r>
            <a:endParaRPr lang="en-IE" dirty="0">
              <a:solidFill>
                <a:schemeClr val="bg1"/>
              </a:solidFill>
              <a:latin typeface="Comic Sans MS" panose="030F0702030302020204" pitchFamily="66" charset="0"/>
            </a:endParaRPr>
          </a:p>
        </p:txBody>
      </p:sp>
      <p:pic>
        <p:nvPicPr>
          <p:cNvPr id="2050" name="Picture 2" descr="Image result for cahi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1749" y="731520"/>
            <a:ext cx="2733619" cy="18299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cahir cast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91749" y="3391392"/>
            <a:ext cx="2733619" cy="1828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2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052"/>
                                        </p:tgtEl>
                                        <p:attrNameLst>
                                          <p:attrName>style.visibility</p:attrName>
                                        </p:attrNameLst>
                                      </p:cBhvr>
                                      <p:to>
                                        <p:strVal val="visible"/>
                                      </p:to>
                                    </p:set>
                                    <p:animEffect transition="in" filter="fade">
                                      <p:cBhvr>
                                        <p:cTn id="20" dur="500"/>
                                        <p:tgtEl>
                                          <p:spTgt spid="205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solidFill>
                  <a:schemeClr val="bg1"/>
                </a:solidFill>
                <a:latin typeface="Comic Sans MS" panose="030F0702030302020204" pitchFamily="66" charset="0"/>
              </a:rPr>
              <a:t>Swiss cottage</a:t>
            </a:r>
            <a:endParaRPr lang="en-IE" dirty="0">
              <a:solidFill>
                <a:schemeClr val="bg1"/>
              </a:solidFill>
              <a:latin typeface="Comic Sans MS" panose="030F0702030302020204" pitchFamily="66" charset="0"/>
            </a:endParaRPr>
          </a:p>
        </p:txBody>
      </p:sp>
      <p:sp>
        <p:nvSpPr>
          <p:cNvPr id="3" name="Content Placeholder 2"/>
          <p:cNvSpPr>
            <a:spLocks noGrp="1"/>
          </p:cNvSpPr>
          <p:nvPr>
            <p:ph idx="1"/>
          </p:nvPr>
        </p:nvSpPr>
        <p:spPr>
          <a:xfrm>
            <a:off x="505093" y="1515292"/>
            <a:ext cx="8586656" cy="4976948"/>
          </a:xfrm>
        </p:spPr>
        <p:txBody>
          <a:bodyPr>
            <a:noAutofit/>
          </a:bodyPr>
          <a:lstStyle/>
          <a:p>
            <a:r>
              <a:rPr lang="en-IE" sz="2400" dirty="0" smtClean="0">
                <a:solidFill>
                  <a:schemeClr val="bg2"/>
                </a:solidFill>
                <a:effectLst/>
                <a:latin typeface="Comic Sans MS" panose="030F0702030302020204" pitchFamily="66" charset="0"/>
              </a:rPr>
              <a:t>The Swiss Cottage is a short walk from Cahir Castle along by the river. It was built in the early 1800s by Richard Butler as a kind of holiday home.</a:t>
            </a:r>
          </a:p>
          <a:p>
            <a:r>
              <a:rPr lang="en-IE" sz="2400" dirty="0" smtClean="0">
                <a:solidFill>
                  <a:schemeClr val="bg2"/>
                </a:solidFill>
                <a:effectLst/>
                <a:latin typeface="Comic Sans MS" panose="030F0702030302020204" pitchFamily="66" charset="0"/>
              </a:rPr>
              <a:t>The family would have gone here to relax and to entertain friends. They sometimes even played at being peasants living in the countryside!</a:t>
            </a:r>
          </a:p>
          <a:p>
            <a:r>
              <a:rPr lang="en-IE" sz="2400" dirty="0">
                <a:solidFill>
                  <a:schemeClr val="bg2"/>
                </a:solidFill>
                <a:effectLst/>
                <a:latin typeface="Comic Sans MS" panose="030F0702030302020204" pitchFamily="66" charset="0"/>
              </a:rPr>
              <a:t>The </a:t>
            </a:r>
            <a:r>
              <a:rPr lang="en-IE" sz="2400" dirty="0" smtClean="0">
                <a:solidFill>
                  <a:schemeClr val="bg2"/>
                </a:solidFill>
                <a:effectLst/>
                <a:latin typeface="Comic Sans MS" panose="030F0702030302020204" pitchFamily="66" charset="0"/>
              </a:rPr>
              <a:t>person who designed the house was </a:t>
            </a:r>
            <a:r>
              <a:rPr lang="en-IE" sz="2400" dirty="0">
                <a:solidFill>
                  <a:schemeClr val="bg2"/>
                </a:solidFill>
                <a:effectLst/>
                <a:latin typeface="Comic Sans MS" panose="030F0702030302020204" pitchFamily="66" charset="0"/>
              </a:rPr>
              <a:t>inspired by nature and this </a:t>
            </a:r>
            <a:r>
              <a:rPr lang="en-IE" sz="2400" dirty="0" smtClean="0">
                <a:solidFill>
                  <a:schemeClr val="bg2"/>
                </a:solidFill>
                <a:effectLst/>
                <a:latin typeface="Comic Sans MS" panose="030F0702030302020204" pitchFamily="66" charset="0"/>
              </a:rPr>
              <a:t>can be seen in the thatched </a:t>
            </a:r>
            <a:r>
              <a:rPr lang="en-IE" sz="2400" dirty="0">
                <a:solidFill>
                  <a:schemeClr val="bg2"/>
                </a:solidFill>
                <a:effectLst/>
                <a:latin typeface="Comic Sans MS" panose="030F0702030302020204" pitchFamily="66" charset="0"/>
              </a:rPr>
              <a:t>roof, </a:t>
            </a:r>
            <a:r>
              <a:rPr lang="en-IE" sz="2400" dirty="0" smtClean="0">
                <a:solidFill>
                  <a:schemeClr val="bg2"/>
                </a:solidFill>
                <a:effectLst/>
                <a:latin typeface="Comic Sans MS" panose="030F0702030302020204" pitchFamily="66" charset="0"/>
              </a:rPr>
              <a:t>the wooden columns outside which look like </a:t>
            </a:r>
            <a:r>
              <a:rPr lang="en-IE" sz="2400" dirty="0">
                <a:solidFill>
                  <a:schemeClr val="bg2"/>
                </a:solidFill>
                <a:effectLst/>
                <a:latin typeface="Comic Sans MS" panose="030F0702030302020204" pitchFamily="66" charset="0"/>
              </a:rPr>
              <a:t>trees, and the </a:t>
            </a:r>
            <a:r>
              <a:rPr lang="en-IE" sz="2400" dirty="0" smtClean="0">
                <a:solidFill>
                  <a:schemeClr val="bg2"/>
                </a:solidFill>
                <a:effectLst/>
                <a:latin typeface="Comic Sans MS" panose="030F0702030302020204" pitchFamily="66" charset="0"/>
              </a:rPr>
              <a:t>nature </a:t>
            </a:r>
            <a:r>
              <a:rPr lang="en-IE" sz="2400" dirty="0">
                <a:solidFill>
                  <a:schemeClr val="bg2"/>
                </a:solidFill>
                <a:effectLst/>
                <a:latin typeface="Comic Sans MS" panose="030F0702030302020204" pitchFamily="66" charset="0"/>
              </a:rPr>
              <a:t>themes on the wallpaper </a:t>
            </a:r>
            <a:r>
              <a:rPr lang="en-IE" sz="2400" dirty="0" smtClean="0">
                <a:solidFill>
                  <a:schemeClr val="bg2"/>
                </a:solidFill>
                <a:effectLst/>
                <a:latin typeface="Comic Sans MS" panose="030F0702030302020204" pitchFamily="66" charset="0"/>
              </a:rPr>
              <a:t>inside the house.</a:t>
            </a:r>
          </a:p>
        </p:txBody>
      </p:sp>
      <p:sp>
        <p:nvSpPr>
          <p:cNvPr id="5" name="TextBox 4"/>
          <p:cNvSpPr txBox="1"/>
          <p:nvPr/>
        </p:nvSpPr>
        <p:spPr>
          <a:xfrm>
            <a:off x="9194816" y="5642453"/>
            <a:ext cx="2072740" cy="923330"/>
          </a:xfrm>
          <a:prstGeom prst="rect">
            <a:avLst/>
          </a:prstGeom>
          <a:solidFill>
            <a:schemeClr val="accent3"/>
          </a:solidFill>
        </p:spPr>
        <p:txBody>
          <a:bodyPr wrap="square" rtlCol="0">
            <a:spAutoFit/>
          </a:bodyPr>
          <a:lstStyle/>
          <a:p>
            <a:pPr algn="ctr"/>
            <a:r>
              <a:rPr lang="en-IE" dirty="0">
                <a:solidFill>
                  <a:schemeClr val="bg1"/>
                </a:solidFill>
                <a:latin typeface="Comic Sans MS" panose="030F0702030302020204" pitchFamily="66" charset="0"/>
              </a:rPr>
              <a:t>N</a:t>
            </a:r>
            <a:r>
              <a:rPr lang="en-IE" dirty="0" smtClean="0">
                <a:solidFill>
                  <a:schemeClr val="bg1"/>
                </a:solidFill>
                <a:latin typeface="Comic Sans MS" panose="030F0702030302020204" pitchFamily="66" charset="0"/>
              </a:rPr>
              <a:t>ature themed wallpaper inside the house.</a:t>
            </a:r>
            <a:endParaRPr lang="en-IE" dirty="0">
              <a:solidFill>
                <a:schemeClr val="bg1"/>
              </a:solidFill>
              <a:latin typeface="Comic Sans MS" panose="030F0702030302020204" pitchFamily="66" charset="0"/>
            </a:endParaRPr>
          </a:p>
        </p:txBody>
      </p:sp>
      <p:sp>
        <p:nvSpPr>
          <p:cNvPr id="7" name="TextBox 6"/>
          <p:cNvSpPr txBox="1"/>
          <p:nvPr/>
        </p:nvSpPr>
        <p:spPr>
          <a:xfrm>
            <a:off x="8648139" y="2561463"/>
            <a:ext cx="3177230" cy="369332"/>
          </a:xfrm>
          <a:prstGeom prst="rect">
            <a:avLst/>
          </a:prstGeom>
          <a:solidFill>
            <a:schemeClr val="accent3"/>
          </a:solidFill>
        </p:spPr>
        <p:txBody>
          <a:bodyPr wrap="square" rtlCol="0">
            <a:spAutoFit/>
          </a:bodyPr>
          <a:lstStyle/>
          <a:p>
            <a:pPr algn="ctr"/>
            <a:r>
              <a:rPr lang="en-IE" dirty="0" smtClean="0">
                <a:solidFill>
                  <a:schemeClr val="bg1"/>
                </a:solidFill>
                <a:latin typeface="Comic Sans MS" panose="030F0702030302020204" pitchFamily="66" charset="0"/>
              </a:rPr>
              <a:t>Swiss Cottage</a:t>
            </a:r>
            <a:endParaRPr lang="en-IE" dirty="0">
              <a:solidFill>
                <a:schemeClr val="bg1"/>
              </a:solidFill>
              <a:latin typeface="Comic Sans MS" panose="030F0702030302020204" pitchFamily="66" charset="0"/>
            </a:endParaRPr>
          </a:p>
        </p:txBody>
      </p:sp>
      <p:pic>
        <p:nvPicPr>
          <p:cNvPr id="4102" name="Picture 6" descr="Image result for swiss cottage cah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8139" y="442276"/>
            <a:ext cx="3177229" cy="211918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swiss cottage cahi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4816" y="3046835"/>
            <a:ext cx="2072740" cy="25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70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104"/>
                                        </p:tgtEl>
                                        <p:attrNameLst>
                                          <p:attrName>style.visibility</p:attrName>
                                        </p:attrNameLst>
                                      </p:cBhvr>
                                      <p:to>
                                        <p:strVal val="visible"/>
                                      </p:to>
                                    </p:set>
                                    <p:animEffect transition="in" filter="fade">
                                      <p:cBhvr>
                                        <p:cTn id="15" dur="500"/>
                                        <p:tgtEl>
                                          <p:spTgt spid="410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2" descr="Image result for ormond castle carrick on su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4728" y="1392683"/>
            <a:ext cx="2624212" cy="196815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13795" y="609601"/>
            <a:ext cx="10353761" cy="1097676"/>
          </a:xfrm>
        </p:spPr>
        <p:txBody>
          <a:bodyPr/>
          <a:lstStyle/>
          <a:p>
            <a:r>
              <a:rPr lang="en-IE" dirty="0" smtClean="0">
                <a:solidFill>
                  <a:schemeClr val="bg1"/>
                </a:solidFill>
                <a:latin typeface="Comic Sans MS" panose="030F0702030302020204" pitchFamily="66" charset="0"/>
              </a:rPr>
              <a:t>Learn more about the Butlers</a:t>
            </a:r>
            <a:endParaRPr lang="en-IE" dirty="0">
              <a:solidFill>
                <a:schemeClr val="bg1"/>
              </a:solidFill>
              <a:latin typeface="Comic Sans MS" panose="030F0702030302020204" pitchFamily="66" charset="0"/>
            </a:endParaRPr>
          </a:p>
        </p:txBody>
      </p:sp>
      <p:sp>
        <p:nvSpPr>
          <p:cNvPr id="3" name="Content Placeholder 2"/>
          <p:cNvSpPr>
            <a:spLocks noGrp="1"/>
          </p:cNvSpPr>
          <p:nvPr>
            <p:ph idx="1"/>
          </p:nvPr>
        </p:nvSpPr>
        <p:spPr>
          <a:xfrm>
            <a:off x="505093" y="1515292"/>
            <a:ext cx="8224932" cy="4976948"/>
          </a:xfrm>
        </p:spPr>
        <p:txBody>
          <a:bodyPr>
            <a:noAutofit/>
          </a:bodyPr>
          <a:lstStyle/>
          <a:p>
            <a:r>
              <a:rPr lang="en-IE" sz="2400" dirty="0" smtClean="0">
                <a:solidFill>
                  <a:schemeClr val="bg2"/>
                </a:solidFill>
                <a:effectLst/>
                <a:latin typeface="Comic Sans MS" panose="030F0702030302020204" pitchFamily="66" charset="0"/>
              </a:rPr>
              <a:t>You can still visit all of these buildings today and imagine what life might have been like for the Butlers. </a:t>
            </a:r>
          </a:p>
          <a:p>
            <a:endParaRPr lang="en-IE" sz="2400" dirty="0">
              <a:solidFill>
                <a:schemeClr val="bg2"/>
              </a:solidFill>
              <a:effectLst/>
              <a:latin typeface="Comic Sans MS" panose="030F0702030302020204" pitchFamily="66" charset="0"/>
            </a:endParaRPr>
          </a:p>
          <a:p>
            <a:r>
              <a:rPr lang="en-IE" sz="2400" dirty="0" smtClean="0">
                <a:solidFill>
                  <a:schemeClr val="bg2"/>
                </a:solidFill>
                <a:effectLst/>
                <a:latin typeface="Comic Sans MS" panose="030F0702030302020204" pitchFamily="66" charset="0"/>
              </a:rPr>
              <a:t>Living in a great house like Ormond Castle…</a:t>
            </a:r>
          </a:p>
          <a:p>
            <a:endParaRPr lang="en-IE" sz="2400" dirty="0" smtClean="0">
              <a:solidFill>
                <a:schemeClr val="bg2"/>
              </a:solidFill>
              <a:effectLst/>
              <a:latin typeface="Comic Sans MS" panose="030F0702030302020204" pitchFamily="66" charset="0"/>
            </a:endParaRPr>
          </a:p>
          <a:p>
            <a:r>
              <a:rPr lang="en-IE" sz="2400" dirty="0" smtClean="0">
                <a:solidFill>
                  <a:schemeClr val="bg2"/>
                </a:solidFill>
                <a:effectLst/>
                <a:latin typeface="Comic Sans MS" panose="030F0702030302020204" pitchFamily="66" charset="0"/>
              </a:rPr>
              <a:t>Defending Cahir Castle during a battle…</a:t>
            </a:r>
          </a:p>
          <a:p>
            <a:endParaRPr lang="en-IE" sz="2400" dirty="0" smtClean="0">
              <a:solidFill>
                <a:schemeClr val="bg2"/>
              </a:solidFill>
              <a:effectLst/>
              <a:latin typeface="Comic Sans MS" panose="030F0702030302020204" pitchFamily="66" charset="0"/>
            </a:endParaRPr>
          </a:p>
          <a:p>
            <a:r>
              <a:rPr lang="en-IE" sz="2400" dirty="0" smtClean="0">
                <a:solidFill>
                  <a:schemeClr val="bg2"/>
                </a:solidFill>
                <a:effectLst/>
                <a:latin typeface="Comic Sans MS" panose="030F0702030302020204" pitchFamily="66" charset="0"/>
              </a:rPr>
              <a:t>Or playing at being peasants in the Swiss Cottage!</a:t>
            </a:r>
          </a:p>
        </p:txBody>
      </p:sp>
      <p:pic>
        <p:nvPicPr>
          <p:cNvPr id="4102" name="Picture 6" descr="Image result for swiss cottage cahi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4818" y="4698956"/>
            <a:ext cx="2872436" cy="191589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cahir cast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3215" y="3088794"/>
            <a:ext cx="2733619" cy="1829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0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102"/>
                                        </p:tgtEl>
                                        <p:attrNameLst>
                                          <p:attrName>style.visibility</p:attrName>
                                        </p:attrNameLst>
                                      </p:cBhvr>
                                      <p:to>
                                        <p:strVal val="visible"/>
                                      </p:to>
                                    </p:set>
                                    <p:animEffect transition="in" filter="fade">
                                      <p:cBhvr>
                                        <p:cTn id="26"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docProps/app.xml><?xml version="1.0" encoding="utf-8"?>
<Properties xmlns="http://schemas.openxmlformats.org/officeDocument/2006/extended-properties" xmlns:vt="http://schemas.openxmlformats.org/officeDocument/2006/docPropsVTypes">
  <Template>TM04033921[[fn=Damask]]</Template>
  <TotalTime>284</TotalTime>
  <Words>686</Words>
  <Application>Microsoft Office PowerPoint</Application>
  <PresentationFormat>Widescreen</PresentationFormat>
  <Paragraphs>43</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Bookman Old Style</vt:lpstr>
      <vt:lpstr>Comic Sans MS</vt:lpstr>
      <vt:lpstr>Rockwell</vt:lpstr>
      <vt:lpstr>Damask</vt:lpstr>
      <vt:lpstr>The Butler Family</vt:lpstr>
      <vt:lpstr>Who were the butler family?</vt:lpstr>
      <vt:lpstr>Where did they come from?</vt:lpstr>
      <vt:lpstr>Ormond castle</vt:lpstr>
      <vt:lpstr>The main guard</vt:lpstr>
      <vt:lpstr>Cahir castle</vt:lpstr>
      <vt:lpstr>Swiss cottage</vt:lpstr>
      <vt:lpstr>Learn more about the Butlers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Butler Trail</dc:title>
  <dc:creator>Clare Quigley</dc:creator>
  <cp:lastModifiedBy>Clare Quigley</cp:lastModifiedBy>
  <cp:revision>17</cp:revision>
  <dcterms:created xsi:type="dcterms:W3CDTF">2017-04-14T17:36:31Z</dcterms:created>
  <dcterms:modified xsi:type="dcterms:W3CDTF">2017-04-14T22:21:23Z</dcterms:modified>
</cp:coreProperties>
</file>