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295CDF0F-D0CB-471D-AB21-D984F8035687}" type="datetimeFigureOut">
              <a:rPr lang="en-IE" smtClean="0"/>
              <a:t>18/04/2017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304050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295CDF0F-D0CB-471D-AB21-D984F8035687}" type="datetimeFigureOut">
              <a:rPr lang="en-IE" smtClean="0"/>
              <a:t>18/04/2017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4097197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5CDF0F-D0CB-471D-AB21-D984F8035687}" type="datetimeFigureOut">
              <a:rPr lang="en-IE" smtClean="0"/>
              <a:t>18/04/2017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275867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295CDF0F-D0CB-471D-AB21-D984F8035687}" type="datetimeFigureOut">
              <a:rPr lang="en-IE" smtClean="0"/>
              <a:t>18/04/2017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289873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295CDF0F-D0CB-471D-AB21-D984F8035687}" type="datetimeFigureOut">
              <a:rPr lang="en-IE" smtClean="0"/>
              <a:t>18/04/2017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155510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295CDF0F-D0CB-471D-AB21-D984F8035687}" type="datetimeFigureOut">
              <a:rPr lang="en-IE" smtClean="0"/>
              <a:t>18/04/2017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97595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CDF0F-D0CB-471D-AB21-D984F8035687}" type="datetimeFigureOut">
              <a:rPr lang="en-IE" smtClean="0"/>
              <a:t>18/04/2017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1358502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CDF0F-D0CB-471D-AB21-D984F8035687}" type="datetimeFigureOut">
              <a:rPr lang="en-IE" smtClean="0"/>
              <a:t>18/04/2017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273645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CDF0F-D0CB-471D-AB21-D984F8035687}" type="datetimeFigureOut">
              <a:rPr lang="en-IE" smtClean="0"/>
              <a:t>18/04/2017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4202502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295CDF0F-D0CB-471D-AB21-D984F8035687}" type="datetimeFigureOut">
              <a:rPr lang="en-IE" smtClean="0"/>
              <a:t>18/04/2017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2777561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295CDF0F-D0CB-471D-AB21-D984F8035687}" type="datetimeFigureOut">
              <a:rPr lang="en-IE" smtClean="0"/>
              <a:t>18/04/2017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3003EF8-0251-4D10-A48D-D78884F1FF1F}" type="slidenum">
              <a:rPr lang="en-IE" smtClean="0"/>
              <a:t>‹#›</a:t>
            </a:fld>
            <a:endParaRPr lang="en-IE"/>
          </a:p>
        </p:txBody>
      </p:sp>
    </p:spTree>
    <p:extLst>
      <p:ext uri="{BB962C8B-B14F-4D97-AF65-F5344CB8AC3E}">
        <p14:creationId xmlns:p14="http://schemas.microsoft.com/office/powerpoint/2010/main" val="4326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CDF0F-D0CB-471D-AB21-D984F8035687}" type="datetimeFigureOut">
              <a:rPr lang="en-IE" smtClean="0"/>
              <a:t>18/04/2017</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03EF8-0251-4D10-A48D-D78884F1FF1F}" type="slidenum">
              <a:rPr lang="en-IE" smtClean="0"/>
              <a:t>‹#›</a:t>
            </a:fld>
            <a:endParaRPr lang="en-IE"/>
          </a:p>
        </p:txBody>
      </p:sp>
    </p:spTree>
    <p:extLst>
      <p:ext uri="{BB962C8B-B14F-4D97-AF65-F5344CB8AC3E}">
        <p14:creationId xmlns:p14="http://schemas.microsoft.com/office/powerpoint/2010/main" val="1228685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zHNk3AYYcM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3834" y="1169182"/>
            <a:ext cx="4890868" cy="2387600"/>
          </a:xfrm>
        </p:spPr>
        <p:txBody>
          <a:bodyPr/>
          <a:lstStyle/>
          <a:p>
            <a:r>
              <a:rPr lang="en-IE" dirty="0" smtClean="0">
                <a:latin typeface="AR CENA" panose="02000000000000000000" pitchFamily="2" charset="0"/>
              </a:rPr>
              <a:t>Cliffs of Moher</a:t>
            </a:r>
            <a:endParaRPr lang="en-IE" dirty="0">
              <a:latin typeface="AR CENA" panose="02000000000000000000" pitchFamily="2" charset="0"/>
            </a:endParaRPr>
          </a:p>
        </p:txBody>
      </p:sp>
      <p:sp>
        <p:nvSpPr>
          <p:cNvPr id="3" name="Subtitle 2"/>
          <p:cNvSpPr>
            <a:spLocks noGrp="1"/>
          </p:cNvSpPr>
          <p:nvPr>
            <p:ph type="subTitle" idx="1"/>
          </p:nvPr>
        </p:nvSpPr>
        <p:spPr>
          <a:xfrm>
            <a:off x="1073834" y="3728647"/>
            <a:ext cx="4890868" cy="1655762"/>
          </a:xfrm>
        </p:spPr>
        <p:txBody>
          <a:bodyPr/>
          <a:lstStyle/>
          <a:p>
            <a:r>
              <a:rPr lang="en-IE" dirty="0" smtClean="0">
                <a:latin typeface="AR CENA" panose="02000000000000000000" pitchFamily="2" charset="0"/>
              </a:rPr>
              <a:t>Co. Clare</a:t>
            </a:r>
            <a:endParaRPr lang="en-IE" dirty="0">
              <a:latin typeface="AR CENA" panose="02000000000000000000" pitchFamily="2" charset="0"/>
            </a:endParaRPr>
          </a:p>
        </p:txBody>
      </p:sp>
      <p:pic>
        <p:nvPicPr>
          <p:cNvPr id="4" name="Picture 3"/>
          <p:cNvPicPr>
            <a:picLocks noChangeAspect="1"/>
          </p:cNvPicPr>
          <p:nvPr/>
        </p:nvPicPr>
        <p:blipFill>
          <a:blip r:embed="rId2"/>
          <a:stretch>
            <a:fillRect/>
          </a:stretch>
        </p:blipFill>
        <p:spPr>
          <a:xfrm>
            <a:off x="6414868" y="1657399"/>
            <a:ext cx="5385287" cy="3600401"/>
          </a:xfrm>
          <a:prstGeom prst="rect">
            <a:avLst/>
          </a:prstGeom>
        </p:spPr>
      </p:pic>
    </p:spTree>
    <p:extLst>
      <p:ext uri="{BB962C8B-B14F-4D97-AF65-F5344CB8AC3E}">
        <p14:creationId xmlns:p14="http://schemas.microsoft.com/office/powerpoint/2010/main" val="4427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About the cliffs</a:t>
            </a:r>
            <a:endParaRPr lang="en-IE" sz="5000" b="1" dirty="0">
              <a:latin typeface="AR CENA" panose="02000000000000000000" pitchFamily="2" charset="0"/>
            </a:endParaRPr>
          </a:p>
        </p:txBody>
      </p:sp>
      <p:sp>
        <p:nvSpPr>
          <p:cNvPr id="3" name="Content Placeholder 2"/>
          <p:cNvSpPr>
            <a:spLocks noGrp="1"/>
          </p:cNvSpPr>
          <p:nvPr>
            <p:ph idx="1"/>
          </p:nvPr>
        </p:nvSpPr>
        <p:spPr>
          <a:xfrm>
            <a:off x="838200" y="1825625"/>
            <a:ext cx="7012577" cy="4351338"/>
          </a:xfrm>
        </p:spPr>
        <p:txBody>
          <a:bodyPr>
            <a:noAutofit/>
          </a:bodyPr>
          <a:lstStyle/>
          <a:p>
            <a:pPr marL="0" indent="0">
              <a:buNone/>
            </a:pPr>
            <a:r>
              <a:rPr lang="en-IE" sz="3200" dirty="0" smtClean="0">
                <a:latin typeface="AR CENA" panose="02000000000000000000" pitchFamily="2" charset="0"/>
              </a:rPr>
              <a:t>The Cliffs of Moher are on the west coast of Ireland in Co. Clare and they are one of the natural wonders of Ireland.</a:t>
            </a:r>
            <a:r>
              <a:rPr lang="en-IE" sz="3200" dirty="0" smtClean="0">
                <a:latin typeface="AR CENA" panose="02000000000000000000" pitchFamily="2" charset="0"/>
              </a:rPr>
              <a:t> They were formed about 320 million years ago.</a:t>
            </a:r>
          </a:p>
          <a:p>
            <a:pPr marL="0" indent="0">
              <a:buNone/>
            </a:pPr>
            <a:endParaRPr lang="en-IE" sz="3200" dirty="0" smtClean="0">
              <a:latin typeface="AR CENA" panose="02000000000000000000" pitchFamily="2" charset="0"/>
            </a:endParaRPr>
          </a:p>
          <a:p>
            <a:pPr marL="0" indent="0">
              <a:buNone/>
            </a:pPr>
            <a:r>
              <a:rPr lang="en-IE" sz="3200" dirty="0" smtClean="0">
                <a:latin typeface="AR CENA" panose="02000000000000000000" pitchFamily="2" charset="0"/>
              </a:rPr>
              <a:t>The cliffs are over 213 metres high and nearly 5 miles long. That’s the same height as a 64 story skyscraper, or two Big Ben’s stacked on top of each other!</a:t>
            </a:r>
          </a:p>
          <a:p>
            <a:pPr marL="0" indent="0">
              <a:buNone/>
            </a:pPr>
            <a:endParaRPr lang="en-IE" sz="3200" dirty="0" smtClean="0">
              <a:latin typeface="AR CENA" panose="02000000000000000000" pitchFamily="2" charset="0"/>
            </a:endParaRPr>
          </a:p>
        </p:txBody>
      </p:sp>
      <p:pic>
        <p:nvPicPr>
          <p:cNvPr id="5" name="Picture 4"/>
          <p:cNvPicPr>
            <a:picLocks noChangeAspect="1"/>
          </p:cNvPicPr>
          <p:nvPr/>
        </p:nvPicPr>
        <p:blipFill>
          <a:blip r:embed="rId2"/>
          <a:stretch>
            <a:fillRect/>
          </a:stretch>
        </p:blipFill>
        <p:spPr>
          <a:xfrm>
            <a:off x="10069496" y="3249636"/>
            <a:ext cx="1807948" cy="3608363"/>
          </a:xfrm>
          <a:prstGeom prst="rect">
            <a:avLst/>
          </a:prstGeom>
        </p:spPr>
      </p:pic>
      <p:pic>
        <p:nvPicPr>
          <p:cNvPr id="7" name="Picture 6"/>
          <p:cNvPicPr>
            <a:picLocks noChangeAspect="1"/>
          </p:cNvPicPr>
          <p:nvPr/>
        </p:nvPicPr>
        <p:blipFill>
          <a:blip r:embed="rId2"/>
          <a:stretch>
            <a:fillRect/>
          </a:stretch>
        </p:blipFill>
        <p:spPr>
          <a:xfrm>
            <a:off x="10069496" y="0"/>
            <a:ext cx="1807948" cy="3608363"/>
          </a:xfrm>
          <a:prstGeom prst="rect">
            <a:avLst/>
          </a:prstGeom>
        </p:spPr>
      </p:pic>
      <p:pic>
        <p:nvPicPr>
          <p:cNvPr id="8" name="Picture 7"/>
          <p:cNvPicPr>
            <a:picLocks noChangeAspect="1"/>
          </p:cNvPicPr>
          <p:nvPr/>
        </p:nvPicPr>
        <p:blipFill>
          <a:blip r:embed="rId3"/>
          <a:stretch>
            <a:fillRect/>
          </a:stretch>
        </p:blipFill>
        <p:spPr>
          <a:xfrm>
            <a:off x="7680177" y="1690688"/>
            <a:ext cx="4395619" cy="2938746"/>
          </a:xfrm>
          <a:prstGeom prst="rect">
            <a:avLst/>
          </a:prstGeom>
        </p:spPr>
      </p:pic>
    </p:spTree>
    <p:extLst>
      <p:ext uri="{BB962C8B-B14F-4D97-AF65-F5344CB8AC3E}">
        <p14:creationId xmlns:p14="http://schemas.microsoft.com/office/powerpoint/2010/main" val="389687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00" fill="hold"/>
                                        <p:tgtEl>
                                          <p:spTgt spid="5"/>
                                        </p:tgtEl>
                                        <p:attrNameLst>
                                          <p:attrName>ppt_x</p:attrName>
                                        </p:attrNameLst>
                                      </p:cBhvr>
                                      <p:tavLst>
                                        <p:tav tm="0">
                                          <p:val>
                                            <p:strVal val="#ppt_x"/>
                                          </p:val>
                                        </p:tav>
                                        <p:tav tm="100000">
                                          <p:val>
                                            <p:strVal val="#ppt_x"/>
                                          </p:val>
                                        </p:tav>
                                      </p:tavLst>
                                    </p:anim>
                                    <p:anim calcmode="lin" valueType="num">
                                      <p:cBhvr additive="base">
                                        <p:cTn id="10" dur="500" fill="hold"/>
                                        <p:tgtEl>
                                          <p:spTgt spid="5"/>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1" presetClass="exit" presetSubtype="0" fill="hold"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Surfing at the Cliffs of Moher</a:t>
            </a:r>
            <a:endParaRPr lang="en-IE" sz="5000" b="1" dirty="0">
              <a:latin typeface="AR CENA" panose="02000000000000000000" pitchFamily="2" charset="0"/>
            </a:endParaRPr>
          </a:p>
        </p:txBody>
      </p:sp>
      <p:sp>
        <p:nvSpPr>
          <p:cNvPr id="3" name="Content Placeholder 2"/>
          <p:cNvSpPr>
            <a:spLocks noGrp="1"/>
          </p:cNvSpPr>
          <p:nvPr>
            <p:ph idx="1"/>
          </p:nvPr>
        </p:nvSpPr>
        <p:spPr>
          <a:xfrm>
            <a:off x="838201" y="1825625"/>
            <a:ext cx="6816634" cy="4351338"/>
          </a:xfrm>
        </p:spPr>
        <p:txBody>
          <a:bodyPr>
            <a:noAutofit/>
          </a:bodyPr>
          <a:lstStyle/>
          <a:p>
            <a:pPr marL="0" indent="0">
              <a:buNone/>
            </a:pPr>
            <a:r>
              <a:rPr lang="en-IE" sz="3200" dirty="0" smtClean="0">
                <a:latin typeface="AR CENA" panose="02000000000000000000" pitchFamily="2" charset="0"/>
              </a:rPr>
              <a:t>One of the world’s biggest surfing waves can be found at the Cliffs of Moher and surfers come from all over the world to ride it. It is called </a:t>
            </a:r>
            <a:r>
              <a:rPr lang="en-IE" sz="3200" dirty="0" err="1" smtClean="0">
                <a:latin typeface="AR CENA" panose="02000000000000000000" pitchFamily="2" charset="0"/>
              </a:rPr>
              <a:t>Aillenasharragh</a:t>
            </a:r>
            <a:r>
              <a:rPr lang="en-IE" sz="3200" dirty="0" smtClean="0">
                <a:latin typeface="AR CENA" panose="02000000000000000000" pitchFamily="2" charset="0"/>
              </a:rPr>
              <a:t> but it is more commonly known as ‘</a:t>
            </a:r>
            <a:r>
              <a:rPr lang="en-IE" sz="3200" dirty="0" err="1" smtClean="0">
                <a:latin typeface="AR CENA" panose="02000000000000000000" pitchFamily="2" charset="0"/>
              </a:rPr>
              <a:t>Aileens</a:t>
            </a:r>
            <a:r>
              <a:rPr lang="en-IE" sz="3200" dirty="0" smtClean="0">
                <a:latin typeface="AR CENA" panose="02000000000000000000" pitchFamily="2" charset="0"/>
              </a:rPr>
              <a:t>’.</a:t>
            </a:r>
          </a:p>
          <a:p>
            <a:pPr marL="0" indent="0">
              <a:buNone/>
            </a:pPr>
            <a:endParaRPr lang="en-IE" sz="3200" dirty="0" smtClean="0">
              <a:latin typeface="AR CENA" panose="02000000000000000000" pitchFamily="2" charset="0"/>
            </a:endParaRPr>
          </a:p>
          <a:p>
            <a:pPr marL="0" indent="0">
              <a:buNone/>
            </a:pPr>
            <a:r>
              <a:rPr lang="en-IE" sz="3200" dirty="0" smtClean="0">
                <a:latin typeface="AR CENA" panose="02000000000000000000" pitchFamily="2" charset="0"/>
              </a:rPr>
              <a:t>It’s name comes from the Irish </a:t>
            </a:r>
            <a:r>
              <a:rPr lang="en-IE" sz="3200" dirty="0" err="1" smtClean="0">
                <a:latin typeface="AR CENA" panose="02000000000000000000" pitchFamily="2" charset="0"/>
              </a:rPr>
              <a:t>Aill</a:t>
            </a:r>
            <a:r>
              <a:rPr lang="en-IE" sz="3200" dirty="0" smtClean="0">
                <a:latin typeface="AR CENA" panose="02000000000000000000" pitchFamily="2" charset="0"/>
              </a:rPr>
              <a:t> </a:t>
            </a:r>
            <a:r>
              <a:rPr lang="en-IE" sz="3200" dirty="0">
                <a:latin typeface="AR CENA" panose="02000000000000000000" pitchFamily="2" charset="0"/>
              </a:rPr>
              <a:t>Na </a:t>
            </a:r>
            <a:r>
              <a:rPr lang="en-IE" sz="3200" dirty="0" err="1">
                <a:latin typeface="AR CENA" panose="02000000000000000000" pitchFamily="2" charset="0"/>
              </a:rPr>
              <a:t>Searrach</a:t>
            </a:r>
            <a:r>
              <a:rPr lang="en-IE" sz="3200" dirty="0">
                <a:latin typeface="AR CENA" panose="02000000000000000000" pitchFamily="2" charset="0"/>
              </a:rPr>
              <a:t> </a:t>
            </a:r>
            <a:r>
              <a:rPr lang="en-IE" sz="3200" dirty="0" smtClean="0">
                <a:latin typeface="AR CENA" panose="02000000000000000000" pitchFamily="2" charset="0"/>
              </a:rPr>
              <a:t>which means ‘Leap </a:t>
            </a:r>
            <a:r>
              <a:rPr lang="en-IE" sz="3200" dirty="0">
                <a:latin typeface="AR CENA" panose="02000000000000000000" pitchFamily="2" charset="0"/>
              </a:rPr>
              <a:t>of the Foals</a:t>
            </a:r>
            <a:r>
              <a:rPr lang="en-IE" sz="3200" dirty="0" smtClean="0">
                <a:latin typeface="AR CENA" panose="02000000000000000000" pitchFamily="2" charset="0"/>
              </a:rPr>
              <a:t>’ and the wave can get as big as 30 feet in height.</a:t>
            </a:r>
          </a:p>
        </p:txBody>
      </p:sp>
      <p:pic>
        <p:nvPicPr>
          <p:cNvPr id="6" name="Picture 2" descr="Image result for aileens wav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4835" y="2492978"/>
            <a:ext cx="4380092" cy="2895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20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The legend behind the name</a:t>
            </a:r>
            <a:endParaRPr lang="en-IE" sz="5000" b="1" dirty="0">
              <a:latin typeface="AR CENA" panose="02000000000000000000" pitchFamily="2" charset="0"/>
            </a:endParaRPr>
          </a:p>
        </p:txBody>
      </p:sp>
      <p:sp>
        <p:nvSpPr>
          <p:cNvPr id="3" name="Content Placeholder 2"/>
          <p:cNvSpPr>
            <a:spLocks noGrp="1"/>
          </p:cNvSpPr>
          <p:nvPr>
            <p:ph idx="1"/>
          </p:nvPr>
        </p:nvSpPr>
        <p:spPr>
          <a:xfrm>
            <a:off x="838200" y="1825625"/>
            <a:ext cx="9272451" cy="4351338"/>
          </a:xfrm>
        </p:spPr>
        <p:txBody>
          <a:bodyPr>
            <a:noAutofit/>
          </a:bodyPr>
          <a:lstStyle/>
          <a:p>
            <a:pPr marL="0" indent="0">
              <a:buNone/>
            </a:pPr>
            <a:r>
              <a:rPr lang="en-IE" sz="3200" dirty="0" smtClean="0">
                <a:latin typeface="AR CENA" panose="02000000000000000000" pitchFamily="2" charset="0"/>
              </a:rPr>
              <a:t>Legend has it that when Saint Patrick brought Christianity to Ireland the pagan gods, the </a:t>
            </a:r>
            <a:r>
              <a:rPr lang="en-IE" sz="3200" dirty="0" err="1">
                <a:latin typeface="AR CENA" panose="02000000000000000000" pitchFamily="2" charset="0"/>
              </a:rPr>
              <a:t>Tuatha</a:t>
            </a:r>
            <a:r>
              <a:rPr lang="en-IE" sz="3200" dirty="0">
                <a:latin typeface="AR CENA" panose="02000000000000000000" pitchFamily="2" charset="0"/>
              </a:rPr>
              <a:t> </a:t>
            </a:r>
            <a:r>
              <a:rPr lang="en-IE" sz="3200" dirty="0" err="1">
                <a:latin typeface="AR CENA" panose="02000000000000000000" pitchFamily="2" charset="0"/>
              </a:rPr>
              <a:t>Dé</a:t>
            </a:r>
            <a:r>
              <a:rPr lang="en-IE" sz="3200" dirty="0">
                <a:latin typeface="AR CENA" panose="02000000000000000000" pitchFamily="2" charset="0"/>
              </a:rPr>
              <a:t> </a:t>
            </a:r>
            <a:r>
              <a:rPr lang="en-IE" sz="3200" dirty="0" err="1" smtClean="0">
                <a:latin typeface="AR CENA" panose="02000000000000000000" pitchFamily="2" charset="0"/>
              </a:rPr>
              <a:t>Danann</a:t>
            </a:r>
            <a:r>
              <a:rPr lang="en-IE" sz="3200" dirty="0" smtClean="0">
                <a:latin typeface="AR CENA" panose="02000000000000000000" pitchFamily="2" charset="0"/>
              </a:rPr>
              <a:t>, used their magic to turn themselves into horses. They galloped to </a:t>
            </a:r>
            <a:r>
              <a:rPr lang="en-IE" sz="3200" dirty="0" err="1" smtClean="0">
                <a:latin typeface="AR CENA" panose="02000000000000000000" pitchFamily="2" charset="0"/>
              </a:rPr>
              <a:t>Kilcornan</a:t>
            </a:r>
            <a:r>
              <a:rPr lang="en-IE" sz="3200" dirty="0" smtClean="0">
                <a:latin typeface="AR CENA" panose="02000000000000000000" pitchFamily="2" charset="0"/>
              </a:rPr>
              <a:t> Caves where they hid for centuries until one day seven white foals emerged from the caves into the daylight. Having never seen daylight before they were terrified by the bright light and they galloped in fear straight over the edge cliffs.</a:t>
            </a:r>
          </a:p>
          <a:p>
            <a:pPr marL="0" indent="0">
              <a:buNone/>
            </a:pPr>
            <a:endParaRPr lang="en-IE" sz="3200" dirty="0" smtClean="0">
              <a:latin typeface="AR CENA" panose="02000000000000000000" pitchFamily="2" charset="0"/>
            </a:endParaRPr>
          </a:p>
          <a:p>
            <a:pPr marL="0" indent="0">
              <a:buNone/>
            </a:pPr>
            <a:r>
              <a:rPr lang="en-IE" sz="3200" dirty="0" smtClean="0">
                <a:latin typeface="AR CENA" panose="02000000000000000000" pitchFamily="2" charset="0"/>
              </a:rPr>
              <a:t>This is where the wave got it’s name ‘Leap of the Foals’.</a:t>
            </a:r>
          </a:p>
        </p:txBody>
      </p:sp>
      <p:pic>
        <p:nvPicPr>
          <p:cNvPr id="4" name="Picture 3"/>
          <p:cNvPicPr>
            <a:picLocks noChangeAspect="1"/>
          </p:cNvPicPr>
          <p:nvPr/>
        </p:nvPicPr>
        <p:blipFill>
          <a:blip r:embed="rId2"/>
          <a:stretch>
            <a:fillRect/>
          </a:stretch>
        </p:blipFill>
        <p:spPr>
          <a:xfrm>
            <a:off x="9104812" y="4679139"/>
            <a:ext cx="2885938" cy="1920461"/>
          </a:xfrm>
          <a:prstGeom prst="rect">
            <a:avLst/>
          </a:prstGeom>
        </p:spPr>
      </p:pic>
    </p:spTree>
    <p:extLst>
      <p:ext uri="{BB962C8B-B14F-4D97-AF65-F5344CB8AC3E}">
        <p14:creationId xmlns:p14="http://schemas.microsoft.com/office/powerpoint/2010/main" val="261510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err="1" smtClean="0">
                <a:latin typeface="AR CENA" panose="02000000000000000000" pitchFamily="2" charset="0"/>
              </a:rPr>
              <a:t>Aillenasharragh</a:t>
            </a:r>
            <a:endParaRPr lang="en-IE" sz="5000" b="1" dirty="0">
              <a:latin typeface="AR CENA" panose="02000000000000000000" pitchFamily="2" charset="0"/>
            </a:endParaRPr>
          </a:p>
        </p:txBody>
      </p:sp>
      <p:sp>
        <p:nvSpPr>
          <p:cNvPr id="3" name="Content Placeholder 2"/>
          <p:cNvSpPr>
            <a:spLocks noGrp="1"/>
          </p:cNvSpPr>
          <p:nvPr>
            <p:ph idx="1"/>
          </p:nvPr>
        </p:nvSpPr>
        <p:spPr>
          <a:xfrm>
            <a:off x="838200" y="1825625"/>
            <a:ext cx="8362071" cy="4351338"/>
          </a:xfrm>
        </p:spPr>
        <p:txBody>
          <a:bodyPr>
            <a:noAutofit/>
          </a:bodyPr>
          <a:lstStyle/>
          <a:p>
            <a:pPr marL="0" indent="0">
              <a:buNone/>
            </a:pPr>
            <a:r>
              <a:rPr lang="en-IE" sz="3200" dirty="0" smtClean="0">
                <a:latin typeface="AR CENA" panose="02000000000000000000" pitchFamily="2" charset="0"/>
              </a:rPr>
              <a:t>The wave at the Cliffs of Moher is well known around the world and has attracted some of the world’s best known surfers. It has even featured in a television ad.</a:t>
            </a:r>
          </a:p>
          <a:p>
            <a:pPr marL="0" indent="0">
              <a:buNone/>
            </a:pPr>
            <a:endParaRPr lang="en-IE" sz="3200" dirty="0">
              <a:latin typeface="AR CENA" panose="02000000000000000000" pitchFamily="2" charset="0"/>
            </a:endParaRPr>
          </a:p>
          <a:p>
            <a:pPr marL="0" indent="0">
              <a:buNone/>
            </a:pPr>
            <a:r>
              <a:rPr lang="en-IE" sz="3200" dirty="0" smtClean="0">
                <a:latin typeface="AR CENA" panose="02000000000000000000" pitchFamily="2" charset="0"/>
              </a:rPr>
              <a:t>The ad shows Irish surfer John McCarthy riding the wave and you can watch it here:</a:t>
            </a:r>
          </a:p>
          <a:p>
            <a:pPr marL="0" indent="0">
              <a:buNone/>
            </a:pPr>
            <a:r>
              <a:rPr lang="en-IE" sz="3200" dirty="0" smtClean="0">
                <a:latin typeface="AR CENA" panose="02000000000000000000" pitchFamily="2" charset="0"/>
                <a:hlinkClick r:id="rId2"/>
              </a:rPr>
              <a:t>https://www.youtube.com/watch?v=zHNk3AYYcM4</a:t>
            </a:r>
            <a:r>
              <a:rPr lang="en-IE" sz="3200" dirty="0" smtClean="0">
                <a:latin typeface="AR CENA" panose="02000000000000000000" pitchFamily="2" charset="0"/>
              </a:rPr>
              <a:t> </a:t>
            </a:r>
          </a:p>
        </p:txBody>
      </p:sp>
    </p:spTree>
    <p:extLst>
      <p:ext uri="{BB962C8B-B14F-4D97-AF65-F5344CB8AC3E}">
        <p14:creationId xmlns:p14="http://schemas.microsoft.com/office/powerpoint/2010/main" val="1837366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Wildlife at the Cliffs of Moher</a:t>
            </a:r>
            <a:endParaRPr lang="en-IE" sz="5000" b="1" dirty="0">
              <a:latin typeface="AR CENA" panose="02000000000000000000" pitchFamily="2" charset="0"/>
            </a:endParaRPr>
          </a:p>
        </p:txBody>
      </p:sp>
      <p:sp>
        <p:nvSpPr>
          <p:cNvPr id="5" name="Content Placeholder 2"/>
          <p:cNvSpPr>
            <a:spLocks noGrp="1"/>
          </p:cNvSpPr>
          <p:nvPr>
            <p:ph idx="1"/>
          </p:nvPr>
        </p:nvSpPr>
        <p:spPr>
          <a:xfrm>
            <a:off x="838200" y="1825625"/>
            <a:ext cx="10623997" cy="1561519"/>
          </a:xfrm>
        </p:spPr>
        <p:txBody>
          <a:bodyPr>
            <a:noAutofit/>
          </a:bodyPr>
          <a:lstStyle/>
          <a:p>
            <a:pPr marL="0" indent="0">
              <a:buNone/>
            </a:pPr>
            <a:r>
              <a:rPr lang="en-IE" sz="3200" dirty="0">
                <a:latin typeface="AR CENA" panose="02000000000000000000" pitchFamily="2" charset="0"/>
              </a:rPr>
              <a:t>The Cliffs of Moher is home to a </a:t>
            </a:r>
            <a:r>
              <a:rPr lang="en-IE" sz="3200" dirty="0" smtClean="0">
                <a:latin typeface="AR CENA" panose="02000000000000000000" pitchFamily="2" charset="0"/>
              </a:rPr>
              <a:t>huge </a:t>
            </a:r>
            <a:r>
              <a:rPr lang="en-IE" sz="3200" dirty="0">
                <a:latin typeface="AR CENA" panose="02000000000000000000" pitchFamily="2" charset="0"/>
              </a:rPr>
              <a:t>number </a:t>
            </a:r>
            <a:r>
              <a:rPr lang="en-IE" sz="3200" dirty="0" smtClean="0">
                <a:latin typeface="AR CENA" panose="02000000000000000000" pitchFamily="2" charset="0"/>
              </a:rPr>
              <a:t>of </a:t>
            </a:r>
            <a:r>
              <a:rPr lang="en-IE" sz="3200" dirty="0">
                <a:latin typeface="AR CENA" panose="02000000000000000000" pitchFamily="2" charset="0"/>
              </a:rPr>
              <a:t>seabirds. These include the Atlantic Puffin, </a:t>
            </a:r>
            <a:r>
              <a:rPr lang="en-IE" sz="3200" dirty="0" smtClean="0">
                <a:latin typeface="AR CENA" panose="02000000000000000000" pitchFamily="2" charset="0"/>
              </a:rPr>
              <a:t>Razorbill</a:t>
            </a:r>
            <a:r>
              <a:rPr lang="en-IE" sz="3200" dirty="0">
                <a:latin typeface="AR CENA" panose="02000000000000000000" pitchFamily="2" charset="0"/>
              </a:rPr>
              <a:t>, Chough and Common Gull. The area is </a:t>
            </a:r>
            <a:r>
              <a:rPr lang="en-IE" sz="3200" dirty="0" smtClean="0">
                <a:latin typeface="AR CENA" panose="02000000000000000000" pitchFamily="2" charset="0"/>
              </a:rPr>
              <a:t>designated </a:t>
            </a:r>
            <a:r>
              <a:rPr lang="en-IE" sz="3200" dirty="0">
                <a:latin typeface="AR CENA" panose="02000000000000000000" pitchFamily="2" charset="0"/>
              </a:rPr>
              <a:t>as a Special Protection Area for Birds (SPA) </a:t>
            </a:r>
            <a:r>
              <a:rPr lang="en-IE" sz="3200" dirty="0" smtClean="0">
                <a:latin typeface="AR CENA" panose="02000000000000000000" pitchFamily="2" charset="0"/>
              </a:rPr>
              <a:t>since </a:t>
            </a:r>
            <a:r>
              <a:rPr lang="en-IE" sz="3200" dirty="0">
                <a:latin typeface="AR CENA" panose="02000000000000000000" pitchFamily="2" charset="0"/>
              </a:rPr>
              <a:t>1989</a:t>
            </a:r>
            <a:r>
              <a:rPr lang="en-IE" sz="3200" dirty="0" smtClean="0">
                <a:latin typeface="AR CENA" panose="02000000000000000000" pitchFamily="2" charset="0"/>
              </a:rPr>
              <a:t>.</a:t>
            </a:r>
          </a:p>
          <a:p>
            <a:pPr marL="0" indent="0">
              <a:buNone/>
            </a:pPr>
            <a:endParaRPr lang="en-IE" sz="3200" dirty="0">
              <a:latin typeface="AR CENA" panose="02000000000000000000" pitchFamily="2" charset="0"/>
            </a:endParaRPr>
          </a:p>
        </p:txBody>
      </p:sp>
      <p:pic>
        <p:nvPicPr>
          <p:cNvPr id="2050" name="Picture 2" descr="Image result for puffi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4288" y="3387144"/>
            <a:ext cx="4687909" cy="312527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784001" y="3522081"/>
            <a:ext cx="5771345" cy="2814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3200" dirty="0" smtClean="0">
                <a:latin typeface="AR CENA" panose="02000000000000000000" pitchFamily="2" charset="0"/>
              </a:rPr>
              <a:t>This is an Atlantic Puffin. These little birds grow to around 25cm. They are recognisable by their colourful beak, which fades to grey during winter and gets it’s colour back again in the spring!</a:t>
            </a:r>
          </a:p>
          <a:p>
            <a:pPr marL="0" indent="0">
              <a:buFont typeface="Arial" panose="020B0604020202020204" pitchFamily="34" charset="0"/>
              <a:buNone/>
            </a:pPr>
            <a:endParaRPr lang="en-IE" sz="3200" dirty="0">
              <a:latin typeface="AR CENA" panose="02000000000000000000" pitchFamily="2" charset="0"/>
            </a:endParaRPr>
          </a:p>
        </p:txBody>
      </p:sp>
    </p:spTree>
    <p:extLst>
      <p:ext uri="{BB962C8B-B14F-4D97-AF65-F5344CB8AC3E}">
        <p14:creationId xmlns:p14="http://schemas.microsoft.com/office/powerpoint/2010/main" val="309796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Other wildlife</a:t>
            </a:r>
            <a:endParaRPr lang="en-IE" sz="5000" b="1" dirty="0">
              <a:latin typeface="AR CENA" panose="02000000000000000000" pitchFamily="2" charset="0"/>
            </a:endParaRPr>
          </a:p>
        </p:txBody>
      </p:sp>
      <p:sp>
        <p:nvSpPr>
          <p:cNvPr id="5" name="Content Placeholder 2"/>
          <p:cNvSpPr>
            <a:spLocks noGrp="1"/>
          </p:cNvSpPr>
          <p:nvPr>
            <p:ph idx="1"/>
          </p:nvPr>
        </p:nvSpPr>
        <p:spPr>
          <a:xfrm>
            <a:off x="838200" y="1825626"/>
            <a:ext cx="10623997" cy="1046364"/>
          </a:xfrm>
        </p:spPr>
        <p:txBody>
          <a:bodyPr>
            <a:noAutofit/>
          </a:bodyPr>
          <a:lstStyle/>
          <a:p>
            <a:pPr marL="0" indent="0">
              <a:buNone/>
            </a:pPr>
            <a:r>
              <a:rPr lang="en-IE" sz="3200" dirty="0" smtClean="0">
                <a:latin typeface="AR CENA" panose="02000000000000000000" pitchFamily="2" charset="0"/>
              </a:rPr>
              <a:t>You might also spot some of these other creatures near the Cliffs of Moher…</a:t>
            </a:r>
          </a:p>
          <a:p>
            <a:pPr marL="0" indent="0">
              <a:buNone/>
            </a:pPr>
            <a:endParaRPr lang="en-IE" sz="3200" dirty="0">
              <a:latin typeface="AR CENA" panose="02000000000000000000" pitchFamily="2" charset="0"/>
            </a:endParaRPr>
          </a:p>
        </p:txBody>
      </p:sp>
      <p:pic>
        <p:nvPicPr>
          <p:cNvPr id="4098" name="Picture 2" descr="Image result for peregrine fal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337" y="2791776"/>
            <a:ext cx="3000777" cy="199856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708337" y="4790339"/>
            <a:ext cx="3000777" cy="18937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3200" dirty="0" smtClean="0">
                <a:latin typeface="AR CENA" panose="02000000000000000000" pitchFamily="2" charset="0"/>
              </a:rPr>
              <a:t>Peregrine falcons are deadly hunters and can fly at up to 124 miles per hour.</a:t>
            </a:r>
          </a:p>
          <a:p>
            <a:pPr marL="0" indent="0">
              <a:buFont typeface="Arial" panose="020B0604020202020204" pitchFamily="34" charset="0"/>
              <a:buNone/>
            </a:pPr>
            <a:endParaRPr lang="en-IE" sz="3200" dirty="0">
              <a:latin typeface="AR CENA" panose="02000000000000000000" pitchFamily="2" charset="0"/>
            </a:endParaRPr>
          </a:p>
        </p:txBody>
      </p:sp>
      <p:pic>
        <p:nvPicPr>
          <p:cNvPr id="4100" name="Picture 4" descr="Image result for basking sh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8953" y="4508658"/>
            <a:ext cx="3000777" cy="227727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4578952" y="2599702"/>
            <a:ext cx="3000777" cy="18937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3200" dirty="0" smtClean="0">
                <a:latin typeface="AR CENA" panose="02000000000000000000" pitchFamily="2" charset="0"/>
              </a:rPr>
              <a:t>The basking shark is the second largest shark in the world.</a:t>
            </a:r>
          </a:p>
          <a:p>
            <a:pPr marL="0" indent="0">
              <a:buFont typeface="Arial" panose="020B0604020202020204" pitchFamily="34" charset="0"/>
              <a:buNone/>
            </a:pPr>
            <a:endParaRPr lang="en-IE" sz="3200" dirty="0">
              <a:latin typeface="AR CENA" panose="02000000000000000000" pitchFamily="2" charset="0"/>
            </a:endParaRPr>
          </a:p>
        </p:txBody>
      </p:sp>
      <p:pic>
        <p:nvPicPr>
          <p:cNvPr id="4102" name="Picture 6" descr="Image result for red fo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9570" y="2625009"/>
            <a:ext cx="2904230" cy="1936153"/>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8341731" y="4700603"/>
            <a:ext cx="3012069" cy="18933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E" sz="3200" dirty="0" smtClean="0">
                <a:latin typeface="AR CENA" panose="02000000000000000000" pitchFamily="2" charset="0"/>
              </a:rPr>
              <a:t>Foxes come out around the cliffs at night to feed on rabbits and birds.</a:t>
            </a:r>
          </a:p>
          <a:p>
            <a:pPr marL="0" indent="0">
              <a:buFont typeface="Arial" panose="020B0604020202020204" pitchFamily="34" charset="0"/>
              <a:buNone/>
            </a:pPr>
            <a:endParaRPr lang="en-IE" sz="3200" dirty="0">
              <a:latin typeface="AR CENA" panose="02000000000000000000" pitchFamily="2" charset="0"/>
            </a:endParaRPr>
          </a:p>
        </p:txBody>
      </p:sp>
    </p:spTree>
    <p:extLst>
      <p:ext uri="{BB962C8B-B14F-4D97-AF65-F5344CB8AC3E}">
        <p14:creationId xmlns:p14="http://schemas.microsoft.com/office/powerpoint/2010/main" val="394197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000" b="1" dirty="0" smtClean="0">
                <a:latin typeface="AR CENA" panose="02000000000000000000" pitchFamily="2" charset="0"/>
              </a:rPr>
              <a:t>Quick Quiz</a:t>
            </a:r>
            <a:endParaRPr lang="en-IE" sz="5000" b="1" dirty="0">
              <a:latin typeface="AR CENA" panose="02000000000000000000" pitchFamily="2" charset="0"/>
            </a:endParaRPr>
          </a:p>
        </p:txBody>
      </p:sp>
      <p:sp>
        <p:nvSpPr>
          <p:cNvPr id="3" name="Content Placeholder 2"/>
          <p:cNvSpPr>
            <a:spLocks noGrp="1"/>
          </p:cNvSpPr>
          <p:nvPr>
            <p:ph idx="1"/>
          </p:nvPr>
        </p:nvSpPr>
        <p:spPr>
          <a:xfrm>
            <a:off x="838200" y="1825625"/>
            <a:ext cx="7848599" cy="4351338"/>
          </a:xfrm>
        </p:spPr>
        <p:txBody>
          <a:bodyPr>
            <a:noAutofit/>
          </a:bodyPr>
          <a:lstStyle/>
          <a:p>
            <a:pPr marL="514350" indent="-514350">
              <a:buAutoNum type="arabicParenR"/>
            </a:pPr>
            <a:r>
              <a:rPr lang="en-IE" sz="3200" dirty="0" smtClean="0">
                <a:latin typeface="AR CENA" panose="02000000000000000000" pitchFamily="2" charset="0"/>
              </a:rPr>
              <a:t>In what county will you find the Cliffs of Moher?</a:t>
            </a:r>
          </a:p>
          <a:p>
            <a:pPr marL="514350" indent="-514350">
              <a:buAutoNum type="arabicParenR"/>
            </a:pPr>
            <a:r>
              <a:rPr lang="en-IE" sz="3200" dirty="0" smtClean="0">
                <a:latin typeface="AR CENA" panose="02000000000000000000" pitchFamily="2" charset="0"/>
              </a:rPr>
              <a:t>How many million years ago were they formed?</a:t>
            </a:r>
          </a:p>
          <a:p>
            <a:pPr marL="457200" lvl="1" indent="0">
              <a:buNone/>
            </a:pPr>
            <a:r>
              <a:rPr lang="en-IE" dirty="0" smtClean="0">
                <a:latin typeface="AR CENA" panose="02000000000000000000" pitchFamily="2" charset="0"/>
              </a:rPr>
              <a:t>a) 320 million	b) 640 million		c) 10 million</a:t>
            </a:r>
          </a:p>
          <a:p>
            <a:pPr marL="514350" indent="-514350">
              <a:buAutoNum type="arabicParenR"/>
            </a:pPr>
            <a:r>
              <a:rPr lang="en-IE" sz="3200" dirty="0" smtClean="0">
                <a:latin typeface="AR CENA" panose="02000000000000000000" pitchFamily="2" charset="0"/>
              </a:rPr>
              <a:t>What is the nickname of the famous wave at the cliffs?</a:t>
            </a:r>
          </a:p>
          <a:p>
            <a:pPr marL="514350" indent="-514350">
              <a:buAutoNum type="arabicParenR"/>
            </a:pPr>
            <a:r>
              <a:rPr lang="en-IE" sz="3200" dirty="0" smtClean="0">
                <a:latin typeface="AR CENA" panose="02000000000000000000" pitchFamily="2" charset="0"/>
              </a:rPr>
              <a:t>What does </a:t>
            </a:r>
            <a:r>
              <a:rPr lang="en-IE" sz="3200" dirty="0" err="1" smtClean="0">
                <a:latin typeface="AR CENA" panose="02000000000000000000" pitchFamily="2" charset="0"/>
              </a:rPr>
              <a:t>Aillenasharragh</a:t>
            </a:r>
            <a:r>
              <a:rPr lang="en-IE" sz="3200" dirty="0" smtClean="0">
                <a:latin typeface="AR CENA" panose="02000000000000000000" pitchFamily="2" charset="0"/>
              </a:rPr>
              <a:t> mean in English?</a:t>
            </a:r>
          </a:p>
          <a:p>
            <a:pPr marL="514350" indent="-514350">
              <a:buAutoNum type="arabicParenR"/>
            </a:pPr>
            <a:r>
              <a:rPr lang="en-IE" sz="3200" dirty="0" smtClean="0">
                <a:latin typeface="AR CENA" panose="02000000000000000000" pitchFamily="2" charset="0"/>
              </a:rPr>
              <a:t>Can you name three creatures you might find at the Cliffs of Moher?</a:t>
            </a:r>
          </a:p>
          <a:p>
            <a:pPr marL="514350" indent="-514350">
              <a:buAutoNum type="arabicParenR"/>
            </a:pPr>
            <a:endParaRPr lang="en-IE" sz="3200" dirty="0" smtClean="0">
              <a:latin typeface="AR CENA" panose="02000000000000000000" pitchFamily="2" charset="0"/>
            </a:endParaRPr>
          </a:p>
          <a:p>
            <a:pPr marL="514350" indent="-514350">
              <a:buAutoNum type="arabicParenR"/>
            </a:pPr>
            <a:endParaRPr lang="en-IE" sz="3200" dirty="0" smtClean="0">
              <a:latin typeface="AR CENA" panose="02000000000000000000" pitchFamily="2" charset="0"/>
            </a:endParaRPr>
          </a:p>
          <a:p>
            <a:pPr marL="514350" indent="-514350">
              <a:buAutoNum type="arabicParenR"/>
            </a:pPr>
            <a:endParaRPr lang="en-IE" sz="3200" dirty="0" smtClean="0">
              <a:latin typeface="AR CENA" panose="02000000000000000000" pitchFamily="2" charset="0"/>
            </a:endParaRPr>
          </a:p>
        </p:txBody>
      </p:sp>
      <p:pic>
        <p:nvPicPr>
          <p:cNvPr id="5" name="Picture 4"/>
          <p:cNvPicPr>
            <a:picLocks noChangeAspect="1"/>
          </p:cNvPicPr>
          <p:nvPr/>
        </p:nvPicPr>
        <p:blipFill>
          <a:blip r:embed="rId2"/>
          <a:stretch>
            <a:fillRect/>
          </a:stretch>
        </p:blipFill>
        <p:spPr>
          <a:xfrm>
            <a:off x="8449829" y="136208"/>
            <a:ext cx="3586779" cy="2397986"/>
          </a:xfrm>
          <a:prstGeom prst="rect">
            <a:avLst/>
          </a:prstGeom>
        </p:spPr>
      </p:pic>
    </p:spTree>
    <p:extLst>
      <p:ext uri="{BB962C8B-B14F-4D97-AF65-F5344CB8AC3E}">
        <p14:creationId xmlns:p14="http://schemas.microsoft.com/office/powerpoint/2010/main" val="115400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477</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 CENA</vt:lpstr>
      <vt:lpstr>Arial</vt:lpstr>
      <vt:lpstr>Calibri</vt:lpstr>
      <vt:lpstr>Calibri Light</vt:lpstr>
      <vt:lpstr>Office Theme</vt:lpstr>
      <vt:lpstr>Cliffs of Moher</vt:lpstr>
      <vt:lpstr>About the cliffs</vt:lpstr>
      <vt:lpstr>Surfing at the Cliffs of Moher</vt:lpstr>
      <vt:lpstr>The legend behind the name</vt:lpstr>
      <vt:lpstr>Aillenasharragh</vt:lpstr>
      <vt:lpstr>Wildlife at the Cliffs of Moher</vt:lpstr>
      <vt:lpstr>Other wildlife</vt:lpstr>
      <vt:lpstr>Quick Quiz</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Cliffs of Moher</dc:title>
  <dc:creator>Clare Quigley</dc:creator>
  <cp:lastModifiedBy>Clare Quigley</cp:lastModifiedBy>
  <cp:revision>14</cp:revision>
  <dcterms:created xsi:type="dcterms:W3CDTF">2017-04-18T19:19:27Z</dcterms:created>
  <dcterms:modified xsi:type="dcterms:W3CDTF">2017-04-18T22:06:00Z</dcterms:modified>
</cp:coreProperties>
</file>