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8" r:id="rId31"/>
    <p:sldId id="286" r:id="rId32"/>
    <p:sldId id="287" r:id="rId33"/>
  </p:sldIdLst>
  <p:sldSz cx="9144000" cy="5143500" type="screen16x9"/>
  <p:notesSz cx="6858000" cy="9144000"/>
  <p:embeddedFontLst>
    <p:embeddedFont>
      <p:font typeface="Quicksand" panose="020B0604020202020204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11602A1-7EF1-41F5-B566-0D78DFB8DDB6}">
  <a:tblStyle styleId="{D11602A1-7EF1-41F5-B566-0D78DFB8DDB6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24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728109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9487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332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258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843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312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1964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1377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2838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510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5642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718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0866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322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8512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1245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5134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7670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660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2855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6758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9491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47500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4302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4252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2498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54471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255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14997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0633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79167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38374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6341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s://www.scoilnet.ie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o.ie/en/index.html" TargetMode="External"/><Relationship Id="rId3" Type="http://schemas.openxmlformats.org/officeDocument/2006/relationships/hyperlink" Target="https://www.scoilnet.ie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so.ie/en/media/csoie/census/documents/censusform_2006.pdf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1.png"/><Relationship Id="rId7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://www.cso.ie/en/media/csoie/census/census2016/2016censusforms/65996_Irish_Household_2016_NEW_Version_Do_Not_complete.pdf" TargetMode="Externa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o.ie/en/index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s://www.scoilnet.ie/" TargetMode="Externa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scoilnet.ie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hyperlink" Target="http://www.censusatschool.ie/ga" TargetMode="Externa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4525" y="-183950"/>
            <a:ext cx="9928876" cy="55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0" y="-152375"/>
            <a:ext cx="91758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5000" b="1">
                <a:latin typeface="Quicksand"/>
                <a:ea typeface="Quicksand"/>
                <a:cs typeface="Quicksand"/>
                <a:sym typeface="Quicksand"/>
              </a:rPr>
              <a:t>An</a:t>
            </a:r>
            <a:br>
              <a:rPr lang="en-GB" sz="5000" b="1">
                <a:latin typeface="Quicksand"/>
                <a:ea typeface="Quicksand"/>
                <a:cs typeface="Quicksand"/>
                <a:sym typeface="Quicksand"/>
              </a:rPr>
            </a:br>
            <a:r>
              <a:rPr lang="en-GB" sz="5000" b="1">
                <a:latin typeface="Quicksand"/>
                <a:ea typeface="Quicksand"/>
                <a:cs typeface="Quicksand"/>
                <a:sym typeface="Quicksand"/>
              </a:rPr>
              <a:t>Daonáireamh</a:t>
            </a:r>
          </a:p>
        </p:txBody>
      </p:sp>
      <p:pic>
        <p:nvPicPr>
          <p:cNvPr id="56" name="Shape 56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59339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5933975" y="-25"/>
            <a:ext cx="32100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5000">
                <a:latin typeface="Quicksand"/>
                <a:ea typeface="Quicksand"/>
                <a:cs typeface="Quicksand"/>
                <a:sym typeface="Quicksand"/>
              </a:rPr>
              <a:t>Céard a bheith muid ag foghlaim?</a:t>
            </a:r>
          </a:p>
        </p:txBody>
      </p:sp>
      <p:pic>
        <p:nvPicPr>
          <p:cNvPr id="63" name="Shape 63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50875" y="-125"/>
            <a:ext cx="89931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Céard is Daonáireamh ann?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Cén cinéal ceisteanna a chuirtear san Daonáireamh?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 a bailíonn an Daonáireamh?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 a déanann anailís ar an Daonáireamh?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Céard é stealladh focail?</a:t>
            </a:r>
          </a:p>
        </p:txBody>
      </p:sp>
      <p:pic>
        <p:nvPicPr>
          <p:cNvPr id="69" name="Shape 69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 rotWithShape="1">
          <a:blip r:embed="rId5">
            <a:alphaModFix/>
          </a:blip>
          <a:srcRect l="50433"/>
          <a:stretch/>
        </p:blipFill>
        <p:spPr>
          <a:xfrm rot="10800000">
            <a:off x="7551547" y="3771014"/>
            <a:ext cx="1391301" cy="139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 rotWithShape="1">
          <a:blip r:embed="rId5">
            <a:alphaModFix/>
          </a:blip>
          <a:srcRect r="50433"/>
          <a:stretch/>
        </p:blipFill>
        <p:spPr>
          <a:xfrm>
            <a:off x="6018028" y="3771014"/>
            <a:ext cx="1357520" cy="1398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hape 76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510422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995250" y="-25"/>
            <a:ext cx="41487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5700">
                <a:latin typeface="Quicksand"/>
                <a:ea typeface="Quicksand"/>
                <a:cs typeface="Quicksand"/>
                <a:sym typeface="Quicksand"/>
              </a:rPr>
              <a:t>Stór Focal</a:t>
            </a:r>
          </a:p>
        </p:txBody>
      </p:sp>
      <p:pic>
        <p:nvPicPr>
          <p:cNvPr id="78" name="Shape 78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Shape 83"/>
          <p:cNvGraphicFramePr/>
          <p:nvPr/>
        </p:nvGraphicFramePr>
        <p:xfrm>
          <a:off x="269425" y="189900"/>
          <a:ext cx="8613525" cy="4742775"/>
        </p:xfrm>
        <a:graphic>
          <a:graphicData uri="http://schemas.openxmlformats.org/drawingml/2006/table">
            <a:tbl>
              <a:tblPr>
                <a:noFill/>
                <a:tableStyleId>{D11602A1-7EF1-41F5-B566-0D78DFB8DDB6}</a:tableStyleId>
              </a:tblPr>
              <a:tblGrid>
                <a:gridCol w="8613525"/>
              </a:tblGrid>
              <a:tr h="1580925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Daonáireamh</a:t>
                      </a:r>
                    </a:p>
                  </a:txBody>
                  <a:tcPr marL="91425" marR="91425" marT="91425" marB="91425" anchor="ctr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Réigiún</a:t>
                      </a:r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Airgeadra</a:t>
                      </a:r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349" y="384199"/>
            <a:ext cx="1895925" cy="1066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7925" y="1826047"/>
            <a:ext cx="1139850" cy="142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 descr="scoilnet logo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174" y="184332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 descr="scoilnet logo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174" y="2775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 descr="scoilnet logo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799" y="34090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7275" y="3409074"/>
            <a:ext cx="1895933" cy="142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 descr="money-42955_6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693475" y="1848875"/>
            <a:ext cx="2199075" cy="14219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Shape 95"/>
          <p:cNvGraphicFramePr/>
          <p:nvPr/>
        </p:nvGraphicFramePr>
        <p:xfrm>
          <a:off x="269425" y="189900"/>
          <a:ext cx="8613525" cy="4742775"/>
        </p:xfrm>
        <a:graphic>
          <a:graphicData uri="http://schemas.openxmlformats.org/drawingml/2006/table">
            <a:tbl>
              <a:tblPr>
                <a:noFill/>
                <a:tableStyleId>{D11602A1-7EF1-41F5-B566-0D78DFB8DDB6}</a:tableStyleId>
              </a:tblPr>
              <a:tblGrid>
                <a:gridCol w="8613525"/>
              </a:tblGrid>
              <a:tr h="15809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Ráiteas</a:t>
                      </a:r>
                    </a:p>
                  </a:txBody>
                  <a:tcPr marL="91425" marR="91425" marT="91425" marB="91425" anchor="ctr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Cáin</a:t>
                      </a:r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Infreastruchtúr </a:t>
                      </a:r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6" name="Shape 96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174" y="184332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174" y="2775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799" y="34090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 descr="Characters - Girl Blue and Pin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6400" y="187021"/>
            <a:ext cx="996149" cy="15547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/>
          <p:nvPr/>
        </p:nvSpPr>
        <p:spPr>
          <a:xfrm>
            <a:off x="5934000" y="318475"/>
            <a:ext cx="2011500" cy="754200"/>
          </a:xfrm>
          <a:prstGeom prst="wedgeRoundRectCallout">
            <a:avLst>
              <a:gd name="adj1" fmla="val 66249"/>
              <a:gd name="adj2" fmla="val 18648"/>
              <a:gd name="adj3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1" name="Shape 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63477" y="3565150"/>
            <a:ext cx="1519475" cy="110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Shape 106"/>
          <p:cNvGraphicFramePr/>
          <p:nvPr/>
        </p:nvGraphicFramePr>
        <p:xfrm>
          <a:off x="269425" y="189900"/>
          <a:ext cx="8613525" cy="4742775"/>
        </p:xfrm>
        <a:graphic>
          <a:graphicData uri="http://schemas.openxmlformats.org/drawingml/2006/table">
            <a:tbl>
              <a:tblPr>
                <a:noFill/>
                <a:tableStyleId>{D11602A1-7EF1-41F5-B566-0D78DFB8DDB6}</a:tableStyleId>
              </a:tblPr>
              <a:tblGrid>
                <a:gridCol w="8613525"/>
              </a:tblGrid>
              <a:tr h="15809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Ilrogha</a:t>
                      </a:r>
                    </a:p>
                  </a:txBody>
                  <a:tcPr marL="91425" marR="91425" marT="91425" marB="91425" anchor="ctr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8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Siniú</a:t>
                      </a:r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 algn="just" rtl="0">
                        <a:lnSpc>
                          <a:spcPct val="143478"/>
                        </a:lnSpc>
                        <a:spcBef>
                          <a:spcPts val="800"/>
                        </a:spcBef>
                        <a:spcAft>
                          <a:spcPts val="110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GB" sz="5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An Phríomh-Oifig Staidrimh</a:t>
                      </a:r>
                    </a:p>
                  </a:txBody>
                  <a:tcPr marL="91425" marR="91425" marT="91425" marB="91425" anchor="ctr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7" name="Shape 107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174" y="184332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174" y="2775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99" y="34090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 descr="checklist-41335_64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6019" y="189900"/>
            <a:ext cx="1153230" cy="143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0025" y="1931647"/>
            <a:ext cx="3692925" cy="12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40795" y="4253920"/>
            <a:ext cx="2727625" cy="67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Shape 117"/>
          <p:cNvGraphicFramePr/>
          <p:nvPr/>
        </p:nvGraphicFramePr>
        <p:xfrm>
          <a:off x="269425" y="189900"/>
          <a:ext cx="8613525" cy="4728050"/>
        </p:xfrm>
        <a:graphic>
          <a:graphicData uri="http://schemas.openxmlformats.org/drawingml/2006/table">
            <a:tbl>
              <a:tblPr>
                <a:noFill/>
                <a:tableStyleId>{D11602A1-7EF1-41F5-B566-0D78DFB8DDB6}</a:tableStyleId>
              </a:tblPr>
              <a:tblGrid>
                <a:gridCol w="8613525"/>
              </a:tblGrid>
              <a:tr h="15662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75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Stealladh Focail</a:t>
                      </a:r>
                    </a:p>
                  </a:txBody>
                  <a:tcPr marL="91425" marR="91425" marT="91425" marB="91425" anchor="ctr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9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8" name="Shape 118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174" y="184332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174" y="2775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99" y="3409075"/>
            <a:ext cx="810200" cy="2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7202" y="429974"/>
            <a:ext cx="1402575" cy="1083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hape 126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48197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819725" y="-25"/>
            <a:ext cx="43242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5100">
                <a:latin typeface="Quicksand"/>
                <a:ea typeface="Quicksand"/>
                <a:cs typeface="Quicksand"/>
                <a:sym typeface="Quicksand"/>
              </a:rPr>
              <a:t>Céard is Daonáireamh ann?</a:t>
            </a:r>
          </a:p>
        </p:txBody>
      </p:sp>
      <p:pic>
        <p:nvPicPr>
          <p:cNvPr id="128" name="Shape 128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/>
        </p:nvSpPr>
        <p:spPr>
          <a:xfrm>
            <a:off x="0" y="108950"/>
            <a:ext cx="4532700" cy="498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latin typeface="Quicksand"/>
                <a:ea typeface="Quicksand"/>
                <a:cs typeface="Quicksand"/>
                <a:sym typeface="Quicksand"/>
              </a:rPr>
              <a:t>Cén ceann de na ráitis ar an chéad sleamhnáin eile atá ceart agus cén fáth? </a:t>
            </a:r>
          </a:p>
        </p:txBody>
      </p:sp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175" y="310100"/>
            <a:ext cx="4764825" cy="476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4506313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 descr="Characters - Copy (9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350" y="2141325"/>
            <a:ext cx="1431394" cy="29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 descr="Characters Boy 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6562" y="120612"/>
            <a:ext cx="1162050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 descr="Characters Girl Green with Ha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3625" y="2449250"/>
            <a:ext cx="1733550" cy="26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 descr="Characters - Copy (3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725984" cy="238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/>
          <p:nvPr/>
        </p:nvSpPr>
        <p:spPr>
          <a:xfrm>
            <a:off x="2137225" y="150875"/>
            <a:ext cx="2722800" cy="1550400"/>
          </a:xfrm>
          <a:prstGeom prst="wedgeRectCallout">
            <a:avLst>
              <a:gd name="adj1" fmla="val -88979"/>
              <a:gd name="adj2" fmla="val 8924"/>
            </a:avLst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‘Séard is Daonáireamh ann ná nuair a aontaíonn go leor daoine ar an rud ceanna.</a:t>
            </a:r>
          </a:p>
        </p:txBody>
      </p:sp>
      <p:sp>
        <p:nvSpPr>
          <p:cNvPr id="145" name="Shape 145"/>
          <p:cNvSpPr/>
          <p:nvPr/>
        </p:nvSpPr>
        <p:spPr>
          <a:xfrm>
            <a:off x="6453650" y="75425"/>
            <a:ext cx="2648400" cy="2065800"/>
          </a:xfrm>
          <a:prstGeom prst="wedgeRoundRectCallout">
            <a:avLst>
              <a:gd name="adj1" fmla="val -71122"/>
              <a:gd name="adj2" fmla="val -1679"/>
              <a:gd name="adj3" fmla="val 0"/>
            </a:avLst>
          </a:prstGeom>
          <a:noFill/>
          <a:ln w="952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‘Séard atá i gceist i ndaonáireamh ná nuair a chuirtear ceisteanna ar gach duine le pictiúr a fháil den tír.</a:t>
            </a:r>
          </a:p>
        </p:txBody>
      </p:sp>
      <p:sp>
        <p:nvSpPr>
          <p:cNvPr id="146" name="Shape 146"/>
          <p:cNvSpPr/>
          <p:nvPr/>
        </p:nvSpPr>
        <p:spPr>
          <a:xfrm>
            <a:off x="4537700" y="2866400"/>
            <a:ext cx="2494200" cy="1994700"/>
          </a:xfrm>
          <a:prstGeom prst="cloudCallout">
            <a:avLst>
              <a:gd name="adj1" fmla="val 82260"/>
              <a:gd name="adj2" fmla="val -25629"/>
            </a:avLst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Nílim cinnte ach ceapaim ...</a:t>
            </a:r>
          </a:p>
        </p:txBody>
      </p:sp>
      <p:sp>
        <p:nvSpPr>
          <p:cNvPr id="147" name="Shape 147"/>
          <p:cNvSpPr/>
          <p:nvPr/>
        </p:nvSpPr>
        <p:spPr>
          <a:xfrm>
            <a:off x="276575" y="2689150"/>
            <a:ext cx="2648400" cy="1325400"/>
          </a:xfrm>
          <a:prstGeom prst="wedgeEllipseCallout">
            <a:avLst>
              <a:gd name="adj1" fmla="val 63470"/>
              <a:gd name="adj2" fmla="val 7007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Is airgeadra atá san daonáireamh.</a:t>
            </a:r>
          </a:p>
        </p:txBody>
      </p:sp>
      <p:pic>
        <p:nvPicPr>
          <p:cNvPr id="148" name="Shape 148" descr="scoilnet logo.pn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" y="4506313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/>
        </p:nvSpPr>
        <p:spPr>
          <a:xfrm>
            <a:off x="29450" y="3143400"/>
            <a:ext cx="9144000" cy="176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latin typeface="Quicksand"/>
                <a:ea typeface="Quicksand"/>
                <a:cs typeface="Quicksand"/>
                <a:sym typeface="Quicksand"/>
              </a:rPr>
              <a:t>‘Séard is Daonáireamh ann ná cuntas de gach duine i tír nó réigiún ar oíche amháin.</a:t>
            </a:r>
          </a:p>
        </p:txBody>
      </p:sp>
      <p:pic>
        <p:nvPicPr>
          <p:cNvPr id="154" name="Shape 154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4506313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6950" y="202700"/>
            <a:ext cx="5383054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/>
        </p:nvSpPr>
        <p:spPr>
          <a:xfrm>
            <a:off x="5460000" y="0"/>
            <a:ext cx="3684000" cy="498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latin typeface="Quicksand"/>
                <a:ea typeface="Quicksand"/>
                <a:cs typeface="Quicksand"/>
                <a:sym typeface="Quicksand"/>
              </a:rPr>
              <a:t>Tá ar gach duine san tír an Daonáireamh a líonadh isteach ar an oíche ceanna, uaireanta glaoitear oíche an Daonáirimh air.</a:t>
            </a:r>
          </a:p>
        </p:txBody>
      </p:sp>
      <p:pic>
        <p:nvPicPr>
          <p:cNvPr id="162" name="Shape 162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-1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hape 167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46357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4635775" y="-25"/>
            <a:ext cx="45084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5000">
                <a:latin typeface="Quicksand"/>
                <a:ea typeface="Quicksand"/>
                <a:cs typeface="Quicksand"/>
                <a:sym typeface="Quicksand"/>
              </a:rPr>
              <a:t>Cén fáth a mbíonn Daonáireamh againn?</a:t>
            </a:r>
          </a:p>
        </p:txBody>
      </p:sp>
      <p:pic>
        <p:nvPicPr>
          <p:cNvPr id="169" name="Shape 169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/>
        </p:nvSpPr>
        <p:spPr>
          <a:xfrm>
            <a:off x="0" y="108950"/>
            <a:ext cx="4547400" cy="498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GB" sz="3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Cén ceann de na ráitis ar an chéad sleamhnáin eile atá ceart agus cén fáth?</a:t>
            </a:r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175" y="310100"/>
            <a:ext cx="4764825" cy="476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4506313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 descr="Characters - Copy (9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350" y="2141325"/>
            <a:ext cx="1431394" cy="29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 descr="Characters Boy 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4937" y="120600"/>
            <a:ext cx="1162050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 descr="Characters Girl Green with Ha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3625" y="2449250"/>
            <a:ext cx="1733550" cy="26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 descr="Characters - Copy (3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725984" cy="238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/>
          <p:nvPr/>
        </p:nvSpPr>
        <p:spPr>
          <a:xfrm>
            <a:off x="2137225" y="150875"/>
            <a:ext cx="2494200" cy="1550400"/>
          </a:xfrm>
          <a:prstGeom prst="wedgeRectCallout">
            <a:avLst>
              <a:gd name="adj1" fmla="val -88307"/>
              <a:gd name="adj2" fmla="val 15951"/>
            </a:avLst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Déantar Daonáireamh le déanamh cinnte go bhfuil gach duine ag íoc cáin.</a:t>
            </a:r>
          </a:p>
        </p:txBody>
      </p:sp>
      <p:sp>
        <p:nvSpPr>
          <p:cNvPr id="186" name="Shape 186"/>
          <p:cNvSpPr/>
          <p:nvPr/>
        </p:nvSpPr>
        <p:spPr>
          <a:xfrm>
            <a:off x="6562550" y="75425"/>
            <a:ext cx="2539500" cy="1994700"/>
          </a:xfrm>
          <a:prstGeom prst="wedgeRoundRectCallout">
            <a:avLst>
              <a:gd name="adj1" fmla="val -71122"/>
              <a:gd name="adj2" fmla="val -1679"/>
              <a:gd name="adj3" fmla="val 0"/>
            </a:avLst>
          </a:prstGeom>
          <a:noFill/>
          <a:ln w="952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Déantar Daonáireamh go mbeidh muid ar an eolas ar an saghas bia atá daoine ag ithe.</a:t>
            </a:r>
          </a:p>
        </p:txBody>
      </p:sp>
      <p:sp>
        <p:nvSpPr>
          <p:cNvPr id="187" name="Shape 187"/>
          <p:cNvSpPr/>
          <p:nvPr/>
        </p:nvSpPr>
        <p:spPr>
          <a:xfrm>
            <a:off x="4332100" y="2678450"/>
            <a:ext cx="2707200" cy="1740300"/>
          </a:xfrm>
          <a:prstGeom prst="cloudCallout">
            <a:avLst>
              <a:gd name="adj1" fmla="val 74766"/>
              <a:gd name="adj2" fmla="val -16765"/>
            </a:avLst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Nílim cinnte ach ceapaim ...</a:t>
            </a:r>
          </a:p>
        </p:txBody>
      </p:sp>
      <p:sp>
        <p:nvSpPr>
          <p:cNvPr id="188" name="Shape 188"/>
          <p:cNvSpPr/>
          <p:nvPr/>
        </p:nvSpPr>
        <p:spPr>
          <a:xfrm>
            <a:off x="152400" y="2371900"/>
            <a:ext cx="2772600" cy="2221200"/>
          </a:xfrm>
          <a:prstGeom prst="wedgeEllipseCallout">
            <a:avLst>
              <a:gd name="adj1" fmla="val 63470"/>
              <a:gd name="adj2" fmla="val 7007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Baineann an Rialtas úsáid as an Daonáireamh le pleanáil don todhchaí.</a:t>
            </a:r>
          </a:p>
        </p:txBody>
      </p:sp>
      <p:pic>
        <p:nvPicPr>
          <p:cNvPr id="189" name="Shape 189" descr="scoilnet logo.pn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" y="4506313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4175" y="58675"/>
            <a:ext cx="3492275" cy="261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67300"/>
            <a:ext cx="4925599" cy="35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Shape 1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8849" y="2569950"/>
            <a:ext cx="3575400" cy="257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21855">
            <a:off x="7879475" y="3447832"/>
            <a:ext cx="1253031" cy="117296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Shape 198"/>
          <p:cNvSpPr txBox="1"/>
          <p:nvPr/>
        </p:nvSpPr>
        <p:spPr>
          <a:xfrm>
            <a:off x="41925" y="515875"/>
            <a:ext cx="6117000" cy="212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000">
                <a:latin typeface="Quicksand"/>
                <a:ea typeface="Quicksand"/>
                <a:cs typeface="Quicksand"/>
                <a:sym typeface="Quicksand"/>
              </a:rPr>
              <a:t>Baineann an Rialtas úsáid as an Daonáireamh le pleanáil don todhchaí.</a:t>
            </a:r>
          </a:p>
        </p:txBody>
      </p:sp>
      <p:sp>
        <p:nvSpPr>
          <p:cNvPr id="199" name="Shape 199"/>
          <p:cNvSpPr txBox="1"/>
          <p:nvPr/>
        </p:nvSpPr>
        <p:spPr>
          <a:xfrm>
            <a:off x="2807725" y="3290050"/>
            <a:ext cx="2271300" cy="85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>
                <a:latin typeface="Quicksand"/>
                <a:ea typeface="Quicksand"/>
                <a:cs typeface="Quicksand"/>
                <a:sym typeface="Quicksand"/>
              </a:rPr>
              <a:t>Bóithre agus Páirceanna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6194662" y="1180275"/>
            <a:ext cx="2271300" cy="85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>
                <a:latin typeface="Quicksand"/>
                <a:ea typeface="Quicksand"/>
                <a:cs typeface="Quicksand"/>
                <a:sym typeface="Quicksand"/>
              </a:rPr>
              <a:t>Ospidéil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4849400" y="4459100"/>
            <a:ext cx="2421300" cy="85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>
                <a:latin typeface="Quicksand"/>
                <a:ea typeface="Quicksand"/>
                <a:cs typeface="Quicksand"/>
                <a:sym typeface="Quicksand"/>
              </a:rPr>
              <a:t>Scoileanna</a:t>
            </a:r>
          </a:p>
        </p:txBody>
      </p:sp>
      <p:pic>
        <p:nvPicPr>
          <p:cNvPr id="202" name="Shape 202" descr="scoilnet logo.pn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473142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4952175" y="0"/>
            <a:ext cx="41919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500">
                <a:latin typeface="Quicksand"/>
                <a:ea typeface="Quicksand"/>
                <a:cs typeface="Quicksand"/>
                <a:sym typeface="Quicksand"/>
              </a:rPr>
              <a:t>Cén cinéal ceisteanna a chuirtear sa Daonáireamh?</a:t>
            </a:r>
          </a:p>
        </p:txBody>
      </p:sp>
      <p:pic>
        <p:nvPicPr>
          <p:cNvPr id="209" name="Shape 209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Tá an chuid is mó de na ceisteanna ilrogha.</a:t>
            </a:r>
          </a:p>
          <a:p>
            <a:pPr lv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Tá ceisteanna ginearálta san chéad rannóg, mar </a:t>
            </a:r>
            <a:b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shampla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Cén cinéal teach ina bhfuil tú i do chonaí?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An bhfuil ríomhaire i do theach?</a:t>
            </a:r>
          </a:p>
          <a:p>
            <a:pPr marL="914400" lvl="0" indent="-38100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An bhfuil an idirlíne i do theach?</a:t>
            </a:r>
          </a:p>
        </p:txBody>
      </p:sp>
      <p:pic>
        <p:nvPicPr>
          <p:cNvPr id="215" name="Shape 215" descr="checklist-41335_6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875" y="0"/>
            <a:ext cx="1827125" cy="227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Shape 216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4673726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Tá an chéad rannóg eile faoi na daoine atá sa teach. Tá ort líosta a dhéanamh de gach duine san teach ar oíche an Daonáirimh. Chomh maith leis sin tá ort líosta a dhéanamh dóibh súid a bhíonn sa teach de gnáth ach nach bhfuil ann ar oíche an Daonáirimh.</a:t>
            </a:r>
          </a:p>
        </p:txBody>
      </p:sp>
      <p:pic>
        <p:nvPicPr>
          <p:cNvPr id="222" name="Shape 222" descr="checklist-41335_6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2875" y="2864050"/>
            <a:ext cx="1827125" cy="227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4673726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Ansin tá rannóg do gach duine atá san teach. Tá ceisteanna mar seo san rannóg seo: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Céard é do dáta breithe?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Ca mbíonn conaí ort?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An féidir leat Gaeilge a labhairt?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An mbíonn tú ag obair?</a:t>
            </a:r>
          </a:p>
        </p:txBody>
      </p:sp>
      <p:pic>
        <p:nvPicPr>
          <p:cNvPr id="229" name="Shape 229" descr="checklist-41335_6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2875" y="2864050"/>
            <a:ext cx="1827125" cy="227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4673726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Ag deireadh an Daonáireamh ta ort ceisteanna a líonadh isteach faoi daoine a bhfuil ina conaí sa teach ach nach bhfuil ann ar oíche an Daonáirimh, mar shampla.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Dáta breithe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Ce chomh fada a mbeidh siad imigh</a:t>
            </a:r>
          </a:p>
          <a:p>
            <a:pPr marL="9144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Quicksand"/>
              <a:buChar char="★"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An mac léinn iad</a:t>
            </a:r>
          </a:p>
        </p:txBody>
      </p:sp>
      <p:pic>
        <p:nvPicPr>
          <p:cNvPr id="236" name="Shape 236" descr="checklist-41335_6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2875" y="2864050"/>
            <a:ext cx="1827125" cy="227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4673726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Tá ort an Daonáireamh a shiniú le rá go bhfuil an teolais ar fad ceart.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Cliceáil ar an siniú le sampla den Daonáireamh a feiceáil. </a:t>
            </a:r>
          </a:p>
        </p:txBody>
      </p:sp>
      <p:pic>
        <p:nvPicPr>
          <p:cNvPr id="243" name="Shape 243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4673726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3575" y="3173500"/>
            <a:ext cx="5392450" cy="183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Shape 249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49889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4937475" y="-25"/>
            <a:ext cx="42066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500">
                <a:latin typeface="Quicksand"/>
                <a:ea typeface="Quicksand"/>
                <a:cs typeface="Quicksand"/>
                <a:sym typeface="Quicksand"/>
              </a:rPr>
              <a:t>Cé a bailíonn an Daonáireamh agus an teolas a chur le chéile?</a:t>
            </a:r>
          </a:p>
        </p:txBody>
      </p:sp>
      <p:pic>
        <p:nvPicPr>
          <p:cNvPr id="251" name="Shape 251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311700" y="1238125"/>
            <a:ext cx="8520600" cy="3511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lnSpc>
                <a:spcPct val="143478"/>
              </a:lnSpc>
              <a:spcBef>
                <a:spcPts val="800"/>
              </a:spcBef>
              <a:spcAft>
                <a:spcPts val="11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>
                <a:latin typeface="Quicksand"/>
                <a:ea typeface="Quicksand"/>
                <a:cs typeface="Quicksand"/>
                <a:sym typeface="Quicksand"/>
              </a:rPr>
              <a:t>Siad an Príomh-Oifig Staidrimh nó an CSO a bailíonn agus a déanann anailís ar an Daonáireamh.</a:t>
            </a:r>
          </a:p>
          <a:p>
            <a:pPr lvl="0" rtl="0">
              <a:lnSpc>
                <a:spcPct val="143478"/>
              </a:lnSpc>
              <a:spcBef>
                <a:spcPts val="800"/>
              </a:spcBef>
              <a:spcAft>
                <a:spcPts val="1100"/>
              </a:spcAft>
              <a:buNone/>
            </a:pPr>
            <a:r>
              <a:rPr lang="en-GB" sz="2400">
                <a:latin typeface="Quicksand"/>
                <a:ea typeface="Quicksand"/>
                <a:cs typeface="Quicksand"/>
                <a:sym typeface="Quicksand"/>
              </a:rPr>
              <a:t>Bunaíodh an Phríomh-Oifig Staidrimh in 1949 agus cuireann siad eolais ar fáil don Rialtas, mic léinn agus gnóthaí do taighde.</a:t>
            </a:r>
          </a:p>
          <a:p>
            <a:pPr lv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7" name="Shape 25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9537" y="175212"/>
            <a:ext cx="41814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Shape 258" descr="scoilnet logo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1548" y="4673726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Shape 263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59339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5933975" y="-25"/>
            <a:ext cx="32100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5700">
                <a:latin typeface="Quicksand"/>
                <a:ea typeface="Quicksand"/>
                <a:cs typeface="Quicksand"/>
                <a:sym typeface="Quicksand"/>
              </a:rPr>
              <a:t>Gníomh</a:t>
            </a:r>
          </a:p>
        </p:txBody>
      </p:sp>
      <p:pic>
        <p:nvPicPr>
          <p:cNvPr id="265" name="Shape 265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/>
        </p:nvSpPr>
        <p:spPr>
          <a:xfrm>
            <a:off x="5460000" y="0"/>
            <a:ext cx="3684000" cy="498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latin typeface="Quicksand"/>
                <a:ea typeface="Quicksand"/>
                <a:cs typeface="Quicksand"/>
                <a:sym typeface="Quicksand"/>
              </a:rPr>
              <a:t>Déan stealladh focail le focail atá baint acu leis an Daonáireamh. </a:t>
            </a:r>
          </a:p>
        </p:txBody>
      </p:sp>
      <p:pic>
        <p:nvPicPr>
          <p:cNvPr id="271" name="Shape 271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 descr="splash-297562_64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506836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/>
          <p:nvPr/>
        </p:nvSpPr>
        <p:spPr>
          <a:xfrm>
            <a:off x="0" y="0"/>
            <a:ext cx="9144000" cy="256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>
                <a:latin typeface="Quicksand"/>
                <a:ea typeface="Quicksand"/>
                <a:cs typeface="Quicksand"/>
                <a:sym typeface="Quicksand"/>
              </a:rPr>
              <a:t>‘Séard is stealladh focail ann ná nuair a chuirtear focail i cruth. Sé an focal is mó an focal is tábhachtach. Mar shampla:</a:t>
            </a:r>
          </a:p>
        </p:txBody>
      </p:sp>
      <p:pic>
        <p:nvPicPr>
          <p:cNvPr id="278" name="Shape 278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1925" y="1927274"/>
            <a:ext cx="4162550" cy="321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Shape 284" descr="question-mark-2110767_640.jpg"/>
          <p:cNvPicPr preferRelativeResize="0"/>
          <p:nvPr/>
        </p:nvPicPr>
        <p:blipFill rotWithShape="1">
          <a:blip r:embed="rId3">
            <a:alphaModFix/>
          </a:blip>
          <a:srcRect l="14437" t="8286" r="14720" b="7757"/>
          <a:stretch/>
        </p:blipFill>
        <p:spPr>
          <a:xfrm>
            <a:off x="0" y="0"/>
            <a:ext cx="543782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5437825" y="-25"/>
            <a:ext cx="37062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5700">
                <a:latin typeface="Quicksand"/>
                <a:ea typeface="Quicksand"/>
                <a:cs typeface="Quicksand"/>
                <a:sym typeface="Quicksand"/>
              </a:rPr>
              <a:t>Ar fhoghlaim tú?</a:t>
            </a:r>
          </a:p>
        </p:txBody>
      </p:sp>
      <p:pic>
        <p:nvPicPr>
          <p:cNvPr id="286" name="Shape 286" descr="scoilnet logo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50875" y="-125"/>
            <a:ext cx="8993100" cy="514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Céard is Daonáireamh ann?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Cén cinéal ceisteanna a chuirtear san Daonáireamh?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 a bailíonn an Daonáireamh?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 a déanann anailís ar an Daonáireamh?</a:t>
            </a:r>
          </a:p>
          <a:p>
            <a:pPr marL="457200" lvl="0" indent="-419100" rtl="0">
              <a:spcBef>
                <a:spcPts val="0"/>
              </a:spcBef>
              <a:buClr>
                <a:schemeClr val="accent5"/>
              </a:buClr>
              <a:buSzPct val="100000"/>
              <a:buFont typeface="Quicksand"/>
              <a:buChar char="❏"/>
            </a:pPr>
            <a:r>
              <a:rPr lang="en-GB" sz="3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Céard é stealladh focail?</a:t>
            </a:r>
          </a:p>
        </p:txBody>
      </p:sp>
      <p:pic>
        <p:nvPicPr>
          <p:cNvPr id="69" name="Shape 69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 rotWithShape="1">
          <a:blip r:embed="rId5">
            <a:alphaModFix/>
          </a:blip>
          <a:srcRect l="50433"/>
          <a:stretch/>
        </p:blipFill>
        <p:spPr>
          <a:xfrm rot="10800000">
            <a:off x="7551547" y="3771014"/>
            <a:ext cx="1391301" cy="139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 rotWithShape="1">
          <a:blip r:embed="rId5">
            <a:alphaModFix/>
          </a:blip>
          <a:srcRect r="50433"/>
          <a:stretch/>
        </p:blipFill>
        <p:spPr>
          <a:xfrm>
            <a:off x="6018028" y="3771014"/>
            <a:ext cx="1357520" cy="13983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3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4000">
                <a:latin typeface="Quicksand"/>
                <a:ea typeface="Quicksand"/>
                <a:cs typeface="Quicksand"/>
                <a:sym typeface="Quicksand"/>
              </a:rPr>
              <a:t>Tug cuairt ar CensusAtSchool agus déan Daonáireamh le do rang.</a:t>
            </a:r>
          </a:p>
        </p:txBody>
      </p:sp>
      <p:pic>
        <p:nvPicPr>
          <p:cNvPr id="300" name="Shape 300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1548" y="1"/>
            <a:ext cx="1592449" cy="46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Shape 301" descr="CensusAtSchool Gaeilge.jp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200300"/>
            <a:ext cx="8839201" cy="172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603450" y="352025"/>
            <a:ext cx="8146500" cy="4467300"/>
          </a:xfrm>
          <a:prstGeom prst="snip1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7" name="Shape 307" descr="scoilnet logo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74" y="2353175"/>
            <a:ext cx="7870027" cy="23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Shape 308"/>
          <p:cNvSpPr txBox="1"/>
          <p:nvPr/>
        </p:nvSpPr>
        <p:spPr>
          <a:xfrm>
            <a:off x="603450" y="620200"/>
            <a:ext cx="7652100" cy="173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5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 tuilleadh acmhainní tug cuairt ar….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On-screen Show (16:9)</PresentationFormat>
  <Paragraphs>69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Quicksand</vt:lpstr>
      <vt:lpstr>Arial</vt:lpstr>
      <vt:lpstr>simple-light-2</vt:lpstr>
      <vt:lpstr>An Daonáireamh</vt:lpstr>
      <vt:lpstr>Céard a bheith muid ag foghlaim?</vt:lpstr>
      <vt:lpstr>PowerPoint Presentation</vt:lpstr>
      <vt:lpstr>Stór Focal</vt:lpstr>
      <vt:lpstr>PowerPoint Presentation</vt:lpstr>
      <vt:lpstr>PowerPoint Presentation</vt:lpstr>
      <vt:lpstr>PowerPoint Presentation</vt:lpstr>
      <vt:lpstr>PowerPoint Presentation</vt:lpstr>
      <vt:lpstr>Céard is Daonáireamh ann?</vt:lpstr>
      <vt:lpstr>PowerPoint Presentation</vt:lpstr>
      <vt:lpstr>PowerPoint Presentation</vt:lpstr>
      <vt:lpstr>PowerPoint Presentation</vt:lpstr>
      <vt:lpstr>PowerPoint Presentation</vt:lpstr>
      <vt:lpstr>Cén fáth a mbíonn Daonáireamh againn?</vt:lpstr>
      <vt:lpstr>PowerPoint Presentation</vt:lpstr>
      <vt:lpstr>PowerPoint Presentation</vt:lpstr>
      <vt:lpstr>PowerPoint Presentation</vt:lpstr>
      <vt:lpstr>Cén cinéal ceisteanna a chuirtear sa Daonáireamh?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Cé a bailíonn an Daonáireamh agus an teolas a chur le chéile?</vt:lpstr>
      <vt:lpstr>Siad an Príomh-Oifig Staidrimh nó an CSO a bailíonn agus a déanann anailís ar an Daonáireamh. Bunaíodh an Phríomh-Oifig Staidrimh in 1949 agus cuireann siad eolais ar fáil don Rialtas, mic léinn agus gnóthaí do taighde. </vt:lpstr>
      <vt:lpstr>Gníomh</vt:lpstr>
      <vt:lpstr>PowerPoint Presentation</vt:lpstr>
      <vt:lpstr>PowerPoint Presentation</vt:lpstr>
      <vt:lpstr>Ar fhoghlaim tú?</vt:lpstr>
      <vt:lpstr>PowerPoint Presentation</vt:lpstr>
      <vt:lpstr>Tug cuairt ar CensusAtSchool agus déan Daonáireamh le do rang.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Daonáireamh</dc:title>
  <cp:lastModifiedBy>Emer Ní Chéidigh</cp:lastModifiedBy>
  <cp:revision>1</cp:revision>
  <dcterms:modified xsi:type="dcterms:W3CDTF">2017-04-19T11:47:02Z</dcterms:modified>
</cp:coreProperties>
</file>