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3" r:id="rId5"/>
    <p:sldId id="262" r:id="rId6"/>
    <p:sldId id="264" r:id="rId7"/>
    <p:sldId id="261" r:id="rId8"/>
    <p:sldId id="260" r:id="rId9"/>
    <p:sldId id="268" r:id="rId10"/>
    <p:sldId id="270" r:id="rId11"/>
    <p:sldId id="278" r:id="rId12"/>
    <p:sldId id="279" r:id="rId13"/>
    <p:sldId id="272" r:id="rId14"/>
    <p:sldId id="271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5FF"/>
    <a:srgbClr val="003E58"/>
    <a:srgbClr val="4E6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51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76929-697E-1242-8173-68BC5EC76312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D704E-387E-0644-BFB2-22954198C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8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01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102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436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63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406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5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36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9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12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2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245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101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1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>
                <a:solidFill>
                  <a:prstClr val="white"/>
                </a:solidFill>
              </a:rPr>
              <a:pPr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4E67C8"/>
                </a:solidFill>
              </a:rPr>
              <a:pPr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5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defTabSz="457200"/>
            <a:fld id="{09B482E8-6E0E-1B4F-B1FD-C69DB9E858D9}" type="datetimeFigureOut">
              <a:rPr lang="en-US" smtClean="0">
                <a:solidFill>
                  <a:prstClr val="white"/>
                </a:solidFill>
              </a:rPr>
              <a:pPr defTabSz="457200"/>
              <a:t>5/12/2017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srgbClr val="4E67C8"/>
                </a:solidFill>
              </a:rPr>
              <a:pPr defTabSz="457200"/>
              <a:t>‹#›</a:t>
            </a:fld>
            <a:endParaRPr lang="en-US" dirty="0">
              <a:solidFill>
                <a:srgbClr val="4E67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18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coilnet.ie/search/resource/entity/show/Lre/22783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coilnet.ie/go-to-post-primary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ilnet.ie/go-to-post-primary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359" y="5816572"/>
            <a:ext cx="1924050" cy="438150"/>
          </a:xfrm>
          <a:prstGeom prst="rect">
            <a:avLst/>
          </a:prstGeom>
        </p:spPr>
      </p:pic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382806" y="1095041"/>
            <a:ext cx="3448851" cy="64519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1258" y="642287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Mnemonics - 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382805" y="1128494"/>
            <a:ext cx="3448851" cy="6451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79" y="2489128"/>
            <a:ext cx="3858900" cy="41915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24517" y="1568492"/>
            <a:ext cx="7767484" cy="3765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Mnemonics are word games which can act as a memory aid.</a:t>
            </a: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.</a:t>
            </a: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6116216" y="3560922"/>
            <a:ext cx="4329404" cy="858417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002060"/>
                </a:solidFill>
              </a:rPr>
              <a:t>Acronyms</a:t>
            </a:r>
            <a:endParaRPr lang="en-IE" sz="40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16216" y="4589321"/>
            <a:ext cx="4329404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Acrostics</a:t>
            </a:r>
            <a:endParaRPr lang="en-IE" sz="4000" b="1" dirty="0">
              <a:solidFill>
                <a:srgbClr val="FFC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6216" y="5633304"/>
            <a:ext cx="4329404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Rhyming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3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The word is created by using the first letter of each word</a:t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that needs to be remembered.</a:t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87495" y="3242908"/>
            <a:ext cx="1329612" cy="26592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1372" y="2220887"/>
            <a:ext cx="2983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 WORD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6161">
            <a:off x="5738236" y="1213159"/>
            <a:ext cx="3795918" cy="37959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80874" y="1805389"/>
            <a:ext cx="21553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 smtClean="0">
                <a:solidFill>
                  <a:srgbClr val="003E58"/>
                </a:solidFill>
              </a:rPr>
              <a:t>Like BIMDAS</a:t>
            </a:r>
            <a:r>
              <a:rPr lang="en-IE" sz="2400" dirty="0" smtClean="0">
                <a:solidFill>
                  <a:srgbClr val="003E58"/>
                </a:solidFill>
              </a:rPr>
              <a:t/>
            </a:r>
            <a:br>
              <a:rPr lang="en-IE" sz="2400" dirty="0" smtClean="0">
                <a:solidFill>
                  <a:srgbClr val="003E58"/>
                </a:solidFill>
              </a:rPr>
            </a:br>
            <a:r>
              <a:rPr lang="en-IE" sz="1400" dirty="0" smtClean="0">
                <a:solidFill>
                  <a:srgbClr val="003E58"/>
                </a:solidFill>
              </a:rPr>
              <a:t>-Brackets</a:t>
            </a:r>
          </a:p>
          <a:p>
            <a:r>
              <a:rPr lang="en-IE" sz="1400" dirty="0" smtClean="0">
                <a:solidFill>
                  <a:srgbClr val="003E58"/>
                </a:solidFill>
              </a:rPr>
              <a:t>-Indices</a:t>
            </a:r>
            <a:br>
              <a:rPr lang="en-IE" sz="1400" dirty="0" smtClean="0">
                <a:solidFill>
                  <a:srgbClr val="003E58"/>
                </a:solidFill>
              </a:rPr>
            </a:br>
            <a:r>
              <a:rPr lang="en-IE" sz="1400" dirty="0" smtClean="0">
                <a:solidFill>
                  <a:srgbClr val="003E58"/>
                </a:solidFill>
              </a:rPr>
              <a:t>-Multiplication</a:t>
            </a:r>
          </a:p>
          <a:p>
            <a:r>
              <a:rPr lang="en-IE" sz="1400" dirty="0" smtClean="0">
                <a:solidFill>
                  <a:srgbClr val="003E58"/>
                </a:solidFill>
              </a:rPr>
              <a:t>-Division</a:t>
            </a:r>
            <a:br>
              <a:rPr lang="en-IE" sz="1400" dirty="0" smtClean="0">
                <a:solidFill>
                  <a:srgbClr val="003E58"/>
                </a:solidFill>
              </a:rPr>
            </a:br>
            <a:r>
              <a:rPr lang="en-IE" sz="1400" dirty="0" smtClean="0">
                <a:solidFill>
                  <a:srgbClr val="003E58"/>
                </a:solidFill>
              </a:rPr>
              <a:t>-Addition</a:t>
            </a:r>
            <a:br>
              <a:rPr lang="en-IE" sz="1400" dirty="0" smtClean="0">
                <a:solidFill>
                  <a:srgbClr val="003E58"/>
                </a:solidFill>
              </a:rPr>
            </a:br>
            <a:r>
              <a:rPr lang="en-IE" sz="1400" dirty="0" smtClean="0">
                <a:solidFill>
                  <a:srgbClr val="003E58"/>
                </a:solidFill>
              </a:rPr>
              <a:t>-Subtraction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39959" y="6354822"/>
                <a:ext cx="11980506" cy="383092"/>
              </a:xfrm>
              <a:prstGeom prst="rect">
                <a:avLst/>
              </a:prstGeom>
              <a:gradFill flip="none" rotWithShape="1">
                <a:gsLst>
                  <a:gs pos="0">
                    <a:srgbClr val="4E67C8">
                      <a:tint val="66000"/>
                      <a:satMod val="160000"/>
                    </a:srgbClr>
                  </a:gs>
                  <a:gs pos="50000">
                    <a:srgbClr val="4E67C8">
                      <a:tint val="44500"/>
                      <a:satMod val="160000"/>
                    </a:srgbClr>
                  </a:gs>
                  <a:gs pos="100000">
                    <a:srgbClr val="4E67C8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E" sz="1400" b="1" dirty="0" smtClean="0">
                    <a:solidFill>
                      <a:srgbClr val="003E58"/>
                    </a:solidFill>
                  </a:rPr>
                  <a:t>Note:  Acronyms help remember order. In maths, complete brackets first, then indices, then </a:t>
                </a:r>
                <a:r>
                  <a:rPr lang="en-IE" sz="1600" b="1" dirty="0" smtClean="0">
                    <a:solidFill>
                      <a:srgbClr val="003E58"/>
                    </a:solidFill>
                  </a:rPr>
                  <a:t>x</a:t>
                </a:r>
                <a:r>
                  <a:rPr lang="en-IE" sz="1400" b="1" dirty="0" smtClean="0">
                    <a:solidFill>
                      <a:srgbClr val="003E58"/>
                    </a:solidFill>
                  </a:rPr>
                  <a:t>, then </a:t>
                </a:r>
                <a14:m>
                  <m:oMath xmlns:m="http://schemas.openxmlformats.org/officeDocument/2006/math">
                    <m:r>
                      <a:rPr lang="en-IE" sz="2000" b="1" i="1" smtClean="0">
                        <a:solidFill>
                          <a:srgbClr val="003E5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IE" sz="1400" b="1" dirty="0" smtClean="0">
                    <a:solidFill>
                      <a:srgbClr val="003E58"/>
                    </a:solidFill>
                  </a:rPr>
                  <a:t> , then </a:t>
                </a:r>
                <a:r>
                  <a:rPr lang="en-IE" b="1" dirty="0" smtClean="0">
                    <a:solidFill>
                      <a:srgbClr val="003E58"/>
                    </a:solidFill>
                  </a:rPr>
                  <a:t>+</a:t>
                </a:r>
                <a:r>
                  <a:rPr lang="en-IE" sz="1400" b="1" dirty="0" smtClean="0">
                    <a:solidFill>
                      <a:srgbClr val="003E58"/>
                    </a:solidFill>
                  </a:rPr>
                  <a:t> and finally</a:t>
                </a:r>
                <a:r>
                  <a:rPr lang="en-IE" b="1" dirty="0" smtClean="0">
                    <a:solidFill>
                      <a:srgbClr val="003E58"/>
                    </a:solidFill>
                  </a:rPr>
                  <a:t> - </a:t>
                </a:r>
                <a:r>
                  <a:rPr lang="en-IE" sz="1400" b="1" dirty="0" smtClean="0"/>
                  <a:t>.</a:t>
                </a:r>
                <a:endParaRPr lang="en-IE" sz="1400" b="1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59" y="6354822"/>
                <a:ext cx="11980506" cy="383092"/>
              </a:xfrm>
              <a:prstGeom prst="rect">
                <a:avLst/>
              </a:prstGeom>
              <a:blipFill rotWithShape="0">
                <a:blip r:embed="rId6"/>
                <a:stretch>
                  <a:fillRect t="-3030" b="-2121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869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91281" y="2698213"/>
            <a:ext cx="51876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does the </a:t>
            </a:r>
            <a:b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acronym</a:t>
            </a:r>
            <a:b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stand for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61790" y="2366482"/>
            <a:ext cx="20085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5400" b="1" dirty="0" smtClean="0">
                <a:solidFill>
                  <a:srgbClr val="003E58"/>
                </a:solidFill>
              </a:rPr>
              <a:t>SKILL</a:t>
            </a:r>
            <a:r>
              <a:rPr lang="en-IE" sz="2400" b="1" dirty="0" smtClean="0">
                <a:solidFill>
                  <a:srgbClr val="003E58"/>
                </a:solidFill>
              </a:rPr>
              <a:t/>
            </a:r>
            <a:br>
              <a:rPr lang="en-IE" sz="2400" b="1" dirty="0" smtClean="0">
                <a:solidFill>
                  <a:srgbClr val="003E58"/>
                </a:solidFill>
              </a:rPr>
            </a:br>
            <a:endParaRPr lang="en-IE" sz="1600" dirty="0" smtClean="0">
              <a:solidFill>
                <a:srgbClr val="003E58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539" y="3953925"/>
            <a:ext cx="1329612" cy="2659224"/>
          </a:xfrm>
          <a:prstGeom prst="rect">
            <a:avLst/>
          </a:prstGeom>
        </p:spPr>
      </p:pic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Click </a:t>
            </a:r>
            <a:r>
              <a:rPr lang="en-IE" sz="4000" b="1" smtClean="0">
                <a:solidFill>
                  <a:srgbClr val="FFC000"/>
                </a:solidFill>
              </a:rPr>
              <a:t>for Answer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8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2032" y="2243372"/>
            <a:ext cx="499367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What </a:t>
            </a:r>
            <a:r>
              <a:rPr lang="en-US" sz="5400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does the</a:t>
            </a:r>
            <a:endParaRPr lang="en-US" sz="5400" b="1" dirty="0">
              <a:ln w="9525">
                <a:solidFill>
                  <a:prstClr val="black"/>
                </a:solidFill>
                <a:prstDash val="solid"/>
              </a:ln>
              <a:solidFill>
                <a:srgbClr val="FF8021"/>
              </a:solidFill>
              <a:effectLst>
                <a:outerShdw blurRad="12700" dist="38100" dir="2700000" algn="tl" rotWithShape="0">
                  <a:srgbClr val="FF8021">
                    <a:lumMod val="60000"/>
                    <a:lumOff val="40000"/>
                  </a:srgbClr>
                </a:outerShdw>
              </a:effectLst>
            </a:endParaRPr>
          </a:p>
          <a:p>
            <a:pPr algn="ctr"/>
            <a:r>
              <a:rPr lang="en-US" sz="54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a</a:t>
            </a:r>
            <a:r>
              <a:rPr lang="en-US" sz="5400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cronym</a:t>
            </a:r>
          </a:p>
          <a:p>
            <a:pPr algn="ctr"/>
            <a:r>
              <a:rPr lang="en-US" sz="54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s</a:t>
            </a:r>
            <a:r>
              <a:rPr lang="en-US" sz="5400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tand for?</a:t>
            </a:r>
            <a:endParaRPr lang="en-US" sz="5400" b="1" dirty="0">
              <a:ln w="9525">
                <a:solidFill>
                  <a:prstClr val="black"/>
                </a:solidFill>
                <a:prstDash val="solid"/>
              </a:ln>
              <a:solidFill>
                <a:srgbClr val="FF8021"/>
              </a:solidFill>
              <a:effectLst>
                <a:outerShdw blurRad="12700" dist="38100" dir="2700000" algn="tl" rotWithShape="0">
                  <a:srgbClr val="FF8021">
                    <a:lumMod val="60000"/>
                    <a:lumOff val="40000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78662" y="2585534"/>
            <a:ext cx="2008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003E58"/>
                </a:solidFill>
              </a:rPr>
              <a:t>OILRIG</a:t>
            </a:r>
            <a:endParaRPr lang="en-IE" sz="4000" dirty="0">
              <a:solidFill>
                <a:srgbClr val="003E58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36" y="3953925"/>
            <a:ext cx="1329612" cy="2659224"/>
          </a:xfrm>
          <a:prstGeom prst="rect">
            <a:avLst/>
          </a:prstGeom>
        </p:spPr>
      </p:pic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Click </a:t>
            </a:r>
            <a:r>
              <a:rPr lang="en-IE" sz="4000" b="1" smtClean="0">
                <a:solidFill>
                  <a:srgbClr val="FFC000"/>
                </a:solidFill>
              </a:rPr>
              <a:t>for Answer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8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06546" y="2443941"/>
            <a:ext cx="51876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does the 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cronym</a:t>
            </a:r>
            <a:b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stand for?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2723441" y="1755262"/>
            <a:ext cx="3384143" cy="3384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25465" y="2809878"/>
            <a:ext cx="273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dirty="0" smtClean="0">
                <a:solidFill>
                  <a:srgbClr val="003E58"/>
                </a:solidFill>
              </a:rPr>
              <a:t>LORD</a:t>
            </a:r>
            <a:endParaRPr lang="en-IE" sz="3600" dirty="0" smtClean="0">
              <a:solidFill>
                <a:srgbClr val="003E58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36" y="3953925"/>
            <a:ext cx="1329612" cy="2659224"/>
          </a:xfrm>
          <a:prstGeom prst="rect">
            <a:avLst/>
          </a:prstGeom>
        </p:spPr>
      </p:pic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Click </a:t>
            </a:r>
            <a:r>
              <a:rPr lang="en-IE" sz="4000" b="1" smtClean="0">
                <a:solidFill>
                  <a:srgbClr val="FFC000"/>
                </a:solidFill>
              </a:rPr>
              <a:t>for Answer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8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2032" y="2243372"/>
            <a:ext cx="499367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What </a:t>
            </a:r>
            <a:r>
              <a:rPr lang="en-US" sz="5400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does the</a:t>
            </a:r>
            <a:endParaRPr lang="en-US" sz="5400" b="1" dirty="0">
              <a:ln w="9525">
                <a:solidFill>
                  <a:prstClr val="black"/>
                </a:solidFill>
                <a:prstDash val="solid"/>
              </a:ln>
              <a:solidFill>
                <a:srgbClr val="FF8021"/>
              </a:solidFill>
              <a:effectLst>
                <a:outerShdw blurRad="12700" dist="38100" dir="2700000" algn="tl" rotWithShape="0">
                  <a:srgbClr val="FF8021">
                    <a:lumMod val="60000"/>
                    <a:lumOff val="40000"/>
                  </a:srgbClr>
                </a:outerShdw>
              </a:effectLst>
            </a:endParaRPr>
          </a:p>
          <a:p>
            <a:pPr algn="ctr"/>
            <a:r>
              <a:rPr lang="en-US" sz="54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a</a:t>
            </a:r>
            <a:r>
              <a:rPr lang="en-US" sz="5400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cronym</a:t>
            </a:r>
          </a:p>
          <a:p>
            <a:pPr algn="ctr"/>
            <a:r>
              <a:rPr lang="en-US" sz="54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s</a:t>
            </a:r>
            <a:r>
              <a:rPr lang="en-US" sz="5400" b="1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FF8021"/>
                </a:solidFill>
                <a:effectLst>
                  <a:outerShdw blurRad="12700" dist="38100" dir="2700000" algn="tl" rotWithShape="0">
                    <a:srgbClr val="FF8021">
                      <a:lumMod val="60000"/>
                      <a:lumOff val="40000"/>
                    </a:srgbClr>
                  </a:outerShdw>
                </a:effectLst>
              </a:rPr>
              <a:t>tand for?</a:t>
            </a:r>
            <a:endParaRPr lang="en-US" sz="5400" b="1" dirty="0">
              <a:ln w="9525">
                <a:solidFill>
                  <a:prstClr val="black"/>
                </a:solidFill>
                <a:prstDash val="solid"/>
              </a:ln>
              <a:solidFill>
                <a:srgbClr val="FF8021"/>
              </a:solidFill>
              <a:effectLst>
                <a:outerShdw blurRad="12700" dist="38100" dir="2700000" algn="tl" rotWithShape="0">
                  <a:srgbClr val="FF8021">
                    <a:lumMod val="60000"/>
                    <a:lumOff val="40000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47036" y="2649347"/>
            <a:ext cx="2008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003E58"/>
                </a:solidFill>
              </a:rPr>
              <a:t>SIM</a:t>
            </a:r>
            <a:endParaRPr lang="en-IE" sz="4000" dirty="0">
              <a:solidFill>
                <a:srgbClr val="003E58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36" y="3953925"/>
            <a:ext cx="1329612" cy="2659224"/>
          </a:xfrm>
          <a:prstGeom prst="rect">
            <a:avLst/>
          </a:prstGeom>
        </p:spPr>
      </p:pic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Click </a:t>
            </a:r>
            <a:r>
              <a:rPr lang="en-IE" sz="4000" b="1" smtClean="0">
                <a:solidFill>
                  <a:srgbClr val="FFC000"/>
                </a:solidFill>
              </a:rPr>
              <a:t>for Answer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21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06546" y="2443941"/>
            <a:ext cx="51876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does the 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cronym</a:t>
            </a:r>
            <a:b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stand for?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89828" y="2652484"/>
            <a:ext cx="273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dirty="0" smtClean="0">
                <a:solidFill>
                  <a:srgbClr val="003E58"/>
                </a:solidFill>
              </a:rPr>
              <a:t>MRS.GREN</a:t>
            </a:r>
            <a:endParaRPr lang="en-IE" sz="3600" dirty="0" smtClean="0">
              <a:solidFill>
                <a:srgbClr val="003E58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36" y="3953925"/>
            <a:ext cx="1329612" cy="2659224"/>
          </a:xfrm>
          <a:prstGeom prst="rect">
            <a:avLst/>
          </a:prstGeom>
        </p:spPr>
      </p:pic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Click </a:t>
            </a:r>
            <a:r>
              <a:rPr lang="en-IE" sz="4000" b="1" smtClean="0">
                <a:solidFill>
                  <a:srgbClr val="FFC000"/>
                </a:solidFill>
              </a:rPr>
              <a:t>for Answer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8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547" y="717163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Acronyms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80462" y="2175619"/>
            <a:ext cx="400943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the 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meaning</a:t>
            </a:r>
            <a:b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behind this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cronym?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2788504" y="1601349"/>
            <a:ext cx="3384143" cy="3384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78662" y="2585534"/>
            <a:ext cx="2008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 smtClean="0">
                <a:solidFill>
                  <a:srgbClr val="003E58"/>
                </a:solidFill>
              </a:rPr>
              <a:t>DNTLES</a:t>
            </a:r>
            <a:endParaRPr lang="en-IE" sz="4000" dirty="0" smtClean="0">
              <a:solidFill>
                <a:srgbClr val="003E58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36" y="3953925"/>
            <a:ext cx="1329612" cy="2659224"/>
          </a:xfrm>
          <a:prstGeom prst="rect">
            <a:avLst/>
          </a:prstGeom>
        </p:spPr>
      </p:pic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Click </a:t>
            </a:r>
            <a:r>
              <a:rPr lang="en-IE" sz="4000" b="1" smtClean="0">
                <a:solidFill>
                  <a:srgbClr val="FFC000"/>
                </a:solidFill>
              </a:rPr>
              <a:t>for Answer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1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05711"/>
            <a:ext cx="3448851" cy="645193"/>
          </a:xfrm>
          <a:prstGeom prst="rect">
            <a:avLst/>
          </a:prstGeom>
        </p:spPr>
      </p:pic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088" y="1678897"/>
            <a:ext cx="4558515" cy="3503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586173" y="1683059"/>
            <a:ext cx="5508086" cy="55080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Your Own Acronyms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5589">
            <a:off x="6224748" y="1652826"/>
            <a:ext cx="5607953" cy="5591785"/>
          </a:xfrm>
          <a:prstGeom prst="rect">
            <a:avLst/>
          </a:prstGeom>
        </p:spPr>
      </p:pic>
      <p:pic>
        <p:nvPicPr>
          <p:cNvPr id="16" name="Picture 15">
            <a:hlinkClick r:id="rId2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7969359" y="5071038"/>
            <a:ext cx="2118730" cy="4695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411" flipH="1">
            <a:off x="690103" y="1683060"/>
            <a:ext cx="5508086" cy="5508086"/>
          </a:xfrm>
          <a:prstGeom prst="rect">
            <a:avLst/>
          </a:prstGeom>
        </p:spPr>
      </p:pic>
      <p:pic>
        <p:nvPicPr>
          <p:cNvPr id="18" name="Picture 17">
            <a:hlinkClick r:id="rId2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3343174" y="5071038"/>
            <a:ext cx="2118730" cy="372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5056" y="2812390"/>
            <a:ext cx="2810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Write </a:t>
            </a:r>
            <a:r>
              <a:rPr lang="en-US" sz="3600" b="1" smtClean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your    acronyms here!</a:t>
            </a:r>
            <a:endParaRPr lang="en-US" sz="3600" b="1" dirty="0">
              <a:solidFill>
                <a:schemeClr val="bg2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53710" y="2673989"/>
            <a:ext cx="2810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2"/>
                </a:solidFill>
                <a:latin typeface="Comic Sans MS" charset="0"/>
                <a:ea typeface="Comic Sans MS" charset="0"/>
                <a:cs typeface="Comic Sans MS" charset="0"/>
              </a:rPr>
              <a:t>Be as creative as you can!</a:t>
            </a:r>
            <a:endParaRPr lang="en-US" sz="3600" b="1" dirty="0">
              <a:solidFill>
                <a:schemeClr val="bg2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3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644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09768" y="6415548"/>
            <a:ext cx="290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Printable Templates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9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84" y="624168"/>
            <a:ext cx="10571998" cy="970450"/>
          </a:xfrm>
        </p:spPr>
        <p:txBody>
          <a:bodyPr/>
          <a:lstStyle/>
          <a:p>
            <a:r>
              <a:rPr lang="en-IE" dirty="0" smtClean="0"/>
              <a:t>Download PPT to Customise </a:t>
            </a:r>
            <a:endParaRPr lang="en-IE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69" y="1074824"/>
            <a:ext cx="3448851" cy="6451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89704" y="2713704"/>
            <a:ext cx="10156722" cy="28906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solidFill>
                  <a:srgbClr val="FFC000"/>
                </a:solidFill>
                <a:latin typeface="Comic Sans MS" panose="030F0702030302020204" pitchFamily="66" charset="0"/>
                <a:hlinkClick r:id="rId4"/>
              </a:rPr>
              <a:t>Click here </a:t>
            </a:r>
            <a:r>
              <a:rPr lang="en-IE" sz="4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to download the PPT file for this presentation. </a:t>
            </a:r>
          </a:p>
          <a:p>
            <a:pPr algn="ctr"/>
            <a:r>
              <a:rPr lang="en-IE" sz="4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Adjust to suit the needs of your class.</a:t>
            </a:r>
            <a:endParaRPr lang="en-IE" sz="40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645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84" y="624168"/>
            <a:ext cx="10571998" cy="970450"/>
          </a:xfrm>
        </p:spPr>
        <p:txBody>
          <a:bodyPr/>
          <a:lstStyle/>
          <a:p>
            <a:r>
              <a:rPr lang="en-IE" dirty="0" smtClean="0"/>
              <a:t>Teacher Note</a:t>
            </a:r>
            <a:endParaRPr lang="en-IE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70" y="1033704"/>
            <a:ext cx="3448851" cy="645193"/>
          </a:xfrm>
          <a:prstGeom prst="rect">
            <a:avLst/>
          </a:prstGeom>
        </p:spPr>
      </p:pic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158869" y="1074824"/>
            <a:ext cx="3448851" cy="6451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89704" y="2713704"/>
            <a:ext cx="10156722" cy="34412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4000" dirty="0" smtClean="0">
              <a:solidFill>
                <a:srgbClr val="FFC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IE" sz="4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Teacher Note: </a:t>
            </a:r>
            <a:br>
              <a:rPr lang="en-IE" sz="4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The semantic memory is part of the long term memory. </a:t>
            </a:r>
            <a:b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It is the recall of general facts and is knowledge based.</a:t>
            </a:r>
            <a:b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Facts remembered here are not related to personal or emotional experiences.</a:t>
            </a:r>
            <a:b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Mnemonics are a memory aid to help you remember common facts or knowledge.</a:t>
            </a:r>
            <a:b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Mnemonics are useful when remembering facts in a particular order, to anchor facts and to overcome memory block.</a:t>
            </a:r>
            <a:br>
              <a:rPr lang="en-IE" sz="2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40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 </a:t>
            </a:r>
            <a:endParaRPr lang="en-IE" sz="40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63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359" y="5816572"/>
            <a:ext cx="1924050" cy="438150"/>
          </a:xfrm>
          <a:prstGeom prst="rect">
            <a:avLst/>
          </a:prstGeom>
        </p:spPr>
      </p:pic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382806" y="1095041"/>
            <a:ext cx="3448851" cy="64519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1258" y="642287"/>
            <a:ext cx="10571998" cy="970450"/>
          </a:xfrm>
        </p:spPr>
        <p:txBody>
          <a:bodyPr/>
          <a:lstStyle/>
          <a:p>
            <a:r>
              <a:rPr lang="en-IE" dirty="0" smtClean="0">
                <a:solidFill>
                  <a:srgbClr val="E5F5FF"/>
                </a:solidFill>
              </a:rPr>
              <a:t>Mnemonics</a:t>
            </a:r>
            <a:endParaRPr lang="en-IE" dirty="0">
              <a:solidFill>
                <a:srgbClr val="E5F5FF"/>
              </a:solidFill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" b="49758"/>
          <a:stretch/>
        </p:blipFill>
        <p:spPr>
          <a:xfrm>
            <a:off x="9382805" y="1128494"/>
            <a:ext cx="3448851" cy="6451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79" y="2489128"/>
            <a:ext cx="3858900" cy="41915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24517" y="1568492"/>
            <a:ext cx="7767484" cy="3765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There are more types of mnemonics you can use….Click below. </a:t>
            </a: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sz="2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/>
            </a:r>
            <a:br>
              <a:rPr lang="en-IE" dirty="0" smtClean="0">
                <a:solidFill>
                  <a:srgbClr val="FFC000"/>
                </a:solidFill>
                <a:latin typeface="Comic Sans MS" panose="030F0702030302020204" pitchFamily="66" charset="0"/>
              </a:rPr>
            </a:br>
            <a:r>
              <a:rPr lang="en-IE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.</a:t>
            </a:r>
            <a:endParaRPr lang="en-IE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6116216" y="3560922"/>
            <a:ext cx="4329404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Acronyms</a:t>
            </a:r>
            <a:endParaRPr lang="en-IE" sz="4000" b="1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16216" y="4589321"/>
            <a:ext cx="4329404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Acrostics</a:t>
            </a:r>
            <a:endParaRPr lang="en-IE" sz="4000" b="1" dirty="0">
              <a:solidFill>
                <a:srgbClr val="FFC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6216" y="5633304"/>
            <a:ext cx="4329404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Rhyming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229" y="1007626"/>
            <a:ext cx="10571998" cy="970450"/>
          </a:xfrm>
        </p:spPr>
        <p:txBody>
          <a:bodyPr/>
          <a:lstStyle/>
          <a:p>
            <a:pPr algn="ctr"/>
            <a:r>
              <a:rPr lang="en-US" sz="6600" dirty="0" smtClean="0"/>
              <a:t>SKILL</a:t>
            </a:r>
            <a:endParaRPr lang="en-US" sz="6600" dirty="0"/>
          </a:p>
        </p:txBody>
      </p:sp>
      <p:sp>
        <p:nvSpPr>
          <p:cNvPr id="4" name="Rectangle 3"/>
          <p:cNvSpPr/>
          <p:nvPr/>
        </p:nvSpPr>
        <p:spPr>
          <a:xfrm>
            <a:off x="810000" y="3082413"/>
            <a:ext cx="10436456" cy="1601120"/>
          </a:xfrm>
          <a:prstGeom prst="rect">
            <a:avLst/>
          </a:prstGeom>
          <a:gradFill flip="none" rotWithShape="1">
            <a:gsLst>
              <a:gs pos="0">
                <a:srgbClr val="4E67C8">
                  <a:tint val="66000"/>
                  <a:satMod val="160000"/>
                </a:srgbClr>
              </a:gs>
              <a:gs pos="50000">
                <a:srgbClr val="4E67C8">
                  <a:tint val="44500"/>
                  <a:satMod val="160000"/>
                </a:srgbClr>
              </a:gs>
              <a:gs pos="100000">
                <a:srgbClr val="4E67C8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002060"/>
                </a:solidFill>
              </a:rPr>
              <a:t>Skin, Kidneys, Intestines, Liver, Lungs </a:t>
            </a:r>
            <a:endParaRPr lang="en-IE" sz="4000" b="1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Return to Quiz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88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7600" y="677121"/>
            <a:ext cx="10571998" cy="970450"/>
          </a:xfrm>
        </p:spPr>
        <p:txBody>
          <a:bodyPr/>
          <a:lstStyle/>
          <a:p>
            <a:r>
              <a:rPr lang="en-US" sz="6600" dirty="0" smtClean="0"/>
              <a:t>OILRIG</a:t>
            </a:r>
            <a:endParaRPr lang="en-US" sz="6600" dirty="0"/>
          </a:p>
        </p:txBody>
      </p:sp>
      <p:sp>
        <p:nvSpPr>
          <p:cNvPr id="4" name="Rectangle 3"/>
          <p:cNvSpPr/>
          <p:nvPr/>
        </p:nvSpPr>
        <p:spPr>
          <a:xfrm>
            <a:off x="1238864" y="2168013"/>
            <a:ext cx="9969910" cy="2940801"/>
          </a:xfrm>
          <a:prstGeom prst="rect">
            <a:avLst/>
          </a:prstGeom>
          <a:gradFill flip="none" rotWithShape="1">
            <a:gsLst>
              <a:gs pos="0">
                <a:srgbClr val="4E67C8">
                  <a:tint val="66000"/>
                  <a:satMod val="160000"/>
                </a:srgbClr>
              </a:gs>
              <a:gs pos="50000">
                <a:srgbClr val="4E67C8">
                  <a:tint val="44500"/>
                  <a:satMod val="160000"/>
                </a:srgbClr>
              </a:gs>
              <a:gs pos="100000">
                <a:srgbClr val="4E67C8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002060"/>
                </a:solidFill>
              </a:rPr>
              <a:t>Chemistry – </a:t>
            </a:r>
          </a:p>
          <a:p>
            <a:pPr algn="ctr"/>
            <a:r>
              <a:rPr lang="en-IE" sz="4000" b="1" dirty="0" smtClean="0">
                <a:solidFill>
                  <a:srgbClr val="002060"/>
                </a:solidFill>
              </a:rPr>
              <a:t>Oxidation is loss of electrons,</a:t>
            </a:r>
            <a:br>
              <a:rPr lang="en-IE" sz="4000" b="1" dirty="0" smtClean="0">
                <a:solidFill>
                  <a:srgbClr val="002060"/>
                </a:solidFill>
              </a:rPr>
            </a:br>
            <a:r>
              <a:rPr lang="en-IE" sz="4000" b="1" dirty="0" smtClean="0">
                <a:solidFill>
                  <a:srgbClr val="002060"/>
                </a:solidFill>
              </a:rPr>
              <a:t>Reduction is gain of electrons.</a:t>
            </a:r>
            <a:endParaRPr lang="en-IE" sz="4000" b="1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Return to Quiz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8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 flipH="1" flipV="1">
            <a:off x="1342103" y="2020529"/>
            <a:ext cx="9762500" cy="2686482"/>
          </a:xfrm>
          <a:prstGeom prst="rect">
            <a:avLst/>
          </a:prstGeom>
          <a:gradFill flip="none" rotWithShape="1">
            <a:gsLst>
              <a:gs pos="0">
                <a:srgbClr val="4E67C8">
                  <a:tint val="66000"/>
                  <a:satMod val="160000"/>
                </a:srgbClr>
              </a:gs>
              <a:gs pos="50000">
                <a:srgbClr val="4E67C8">
                  <a:tint val="44500"/>
                  <a:satMod val="160000"/>
                </a:srgbClr>
              </a:gs>
              <a:gs pos="100000">
                <a:srgbClr val="4E67C8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002060"/>
                </a:solidFill>
              </a:rPr>
              <a:t>Biology / Science – </a:t>
            </a:r>
            <a:br>
              <a:rPr lang="en-IE" sz="4000" b="1" dirty="0" smtClean="0">
                <a:solidFill>
                  <a:srgbClr val="002060"/>
                </a:solidFill>
              </a:rPr>
            </a:br>
            <a:r>
              <a:rPr lang="en-IE" sz="4000" b="1" dirty="0" smtClean="0">
                <a:solidFill>
                  <a:srgbClr val="002060"/>
                </a:solidFill>
              </a:rPr>
              <a:t>Left Oxygenated, Right Deoxygenated</a:t>
            </a:r>
            <a:endParaRPr lang="en-IE" sz="4000" b="1" dirty="0">
              <a:solidFill>
                <a:srgbClr val="00206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85587" y="441147"/>
            <a:ext cx="10571998" cy="970450"/>
          </a:xfrm>
        </p:spPr>
        <p:txBody>
          <a:bodyPr/>
          <a:lstStyle/>
          <a:p>
            <a:r>
              <a:rPr lang="en-US" sz="6600" smtClean="0"/>
              <a:t>LORD</a:t>
            </a:r>
            <a:endParaRPr lang="en-US" sz="6600" dirty="0"/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Return to Quiz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81" y="535679"/>
            <a:ext cx="10571998" cy="970450"/>
          </a:xfrm>
        </p:spPr>
        <p:txBody>
          <a:bodyPr/>
          <a:lstStyle/>
          <a:p>
            <a:pPr algn="ctr"/>
            <a:r>
              <a:rPr lang="en-US" sz="6600" dirty="0" smtClean="0"/>
              <a:t>SIM</a:t>
            </a:r>
            <a:endParaRPr lang="en-US" sz="6600" dirty="0"/>
          </a:p>
        </p:txBody>
      </p:sp>
      <p:sp>
        <p:nvSpPr>
          <p:cNvPr id="4" name="Rectangle 3"/>
          <p:cNvSpPr/>
          <p:nvPr/>
        </p:nvSpPr>
        <p:spPr>
          <a:xfrm>
            <a:off x="918734" y="2153264"/>
            <a:ext cx="10354529" cy="2648690"/>
          </a:xfrm>
          <a:prstGeom prst="rect">
            <a:avLst/>
          </a:prstGeom>
          <a:gradFill flip="none" rotWithShape="1">
            <a:gsLst>
              <a:gs pos="0">
                <a:srgbClr val="4E67C8">
                  <a:tint val="66000"/>
                  <a:satMod val="160000"/>
                </a:srgbClr>
              </a:gs>
              <a:gs pos="50000">
                <a:srgbClr val="4E67C8">
                  <a:tint val="44500"/>
                  <a:satMod val="160000"/>
                </a:srgbClr>
              </a:gs>
              <a:gs pos="100000">
                <a:srgbClr val="4E67C8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002060"/>
                </a:solidFill>
              </a:rPr>
              <a:t>Geography –</a:t>
            </a:r>
            <a:br>
              <a:rPr lang="en-IE" sz="4000" b="1" dirty="0" smtClean="0">
                <a:solidFill>
                  <a:srgbClr val="002060"/>
                </a:solidFill>
              </a:rPr>
            </a:br>
            <a:r>
              <a:rPr lang="en-IE" sz="4000" b="1" dirty="0" smtClean="0">
                <a:solidFill>
                  <a:srgbClr val="002060"/>
                </a:solidFill>
              </a:rPr>
              <a:t>Sedimentary, Igneous, , metamorphic</a:t>
            </a:r>
            <a:endParaRPr lang="en-IE" sz="4000" b="1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Return to Quiz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84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56905"/>
            <a:ext cx="10571998" cy="970450"/>
          </a:xfrm>
        </p:spPr>
        <p:txBody>
          <a:bodyPr/>
          <a:lstStyle/>
          <a:p>
            <a:pPr algn="ctr"/>
            <a:r>
              <a:rPr lang="en-US" sz="6600" dirty="0" smtClean="0"/>
              <a:t>MR.GREN</a:t>
            </a:r>
            <a:endParaRPr lang="en-US" sz="6600" dirty="0"/>
          </a:p>
        </p:txBody>
      </p:sp>
      <p:sp>
        <p:nvSpPr>
          <p:cNvPr id="4" name="Rectangle 3"/>
          <p:cNvSpPr/>
          <p:nvPr/>
        </p:nvSpPr>
        <p:spPr>
          <a:xfrm rot="10800000" flipH="1" flipV="1">
            <a:off x="544586" y="2595716"/>
            <a:ext cx="11102826" cy="2357643"/>
          </a:xfrm>
          <a:prstGeom prst="rect">
            <a:avLst/>
          </a:prstGeom>
          <a:gradFill flip="none" rotWithShape="1">
            <a:gsLst>
              <a:gs pos="0">
                <a:srgbClr val="4E67C8">
                  <a:tint val="66000"/>
                  <a:satMod val="160000"/>
                </a:srgbClr>
              </a:gs>
              <a:gs pos="50000">
                <a:srgbClr val="4E67C8">
                  <a:tint val="44500"/>
                  <a:satMod val="160000"/>
                </a:srgbClr>
              </a:gs>
              <a:gs pos="100000">
                <a:srgbClr val="4E67C8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002060"/>
                </a:solidFill>
              </a:rPr>
              <a:t>(Characteristics of Living Things)</a:t>
            </a:r>
            <a:br>
              <a:rPr lang="en-IE" sz="4000" b="1" dirty="0" smtClean="0">
                <a:solidFill>
                  <a:srgbClr val="002060"/>
                </a:solidFill>
              </a:rPr>
            </a:br>
            <a:r>
              <a:rPr lang="en-IE" sz="4000" b="1" dirty="0" smtClean="0">
                <a:solidFill>
                  <a:srgbClr val="002060"/>
                </a:solidFill>
              </a:rPr>
              <a:t>Movement, Reproduction, Sensitivity, Growth, Respiration, Excretion, Nutrition</a:t>
            </a:r>
            <a:endParaRPr lang="en-IE" sz="4000" b="1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Return to Quiz</a:t>
            </a: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6600" dirty="0">
                <a:solidFill>
                  <a:srgbClr val="E5F5FF"/>
                </a:solidFill>
              </a:rPr>
              <a:t>DNTLES</a:t>
            </a:r>
          </a:p>
        </p:txBody>
      </p:sp>
      <p:sp>
        <p:nvSpPr>
          <p:cNvPr id="4" name="Rectangle 3">
            <a:hlinkClick r:id="rId2" action="ppaction://hlinksldjump"/>
          </p:cNvPr>
          <p:cNvSpPr/>
          <p:nvPr/>
        </p:nvSpPr>
        <p:spPr>
          <a:xfrm>
            <a:off x="6833356" y="5584576"/>
            <a:ext cx="4703488" cy="8584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rgbClr val="FFC000"/>
                </a:solidFill>
              </a:rPr>
              <a:t>Return to Quiz</a:t>
            </a:r>
            <a:endParaRPr lang="en-IE" sz="4000" b="1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8709" y="1681318"/>
            <a:ext cx="11341509" cy="3333134"/>
          </a:xfrm>
          <a:prstGeom prst="rect">
            <a:avLst/>
          </a:prstGeom>
          <a:gradFill flip="none" rotWithShape="1">
            <a:gsLst>
              <a:gs pos="0">
                <a:srgbClr val="4E67C8">
                  <a:tint val="66000"/>
                  <a:satMod val="160000"/>
                </a:srgbClr>
              </a:gs>
              <a:gs pos="50000">
                <a:srgbClr val="4E67C8">
                  <a:tint val="44500"/>
                  <a:satMod val="160000"/>
                </a:srgbClr>
              </a:gs>
              <a:gs pos="100000">
                <a:srgbClr val="4E67C8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err="1" smtClean="0">
                <a:solidFill>
                  <a:srgbClr val="002060"/>
                </a:solidFill>
              </a:rPr>
              <a:t>Gaeilge</a:t>
            </a:r>
            <a:r>
              <a:rPr lang="en-IE" sz="4000" b="1" dirty="0" smtClean="0">
                <a:solidFill>
                  <a:srgbClr val="002060"/>
                </a:solidFill>
              </a:rPr>
              <a:t> - If one </a:t>
            </a:r>
            <a:r>
              <a:rPr lang="en-IE" sz="4000" b="1" dirty="0">
                <a:solidFill>
                  <a:srgbClr val="002060"/>
                </a:solidFill>
              </a:rPr>
              <a:t>of the </a:t>
            </a:r>
            <a:r>
              <a:rPr lang="en-IE" sz="4000" b="1" dirty="0" err="1">
                <a:solidFill>
                  <a:srgbClr val="002060"/>
                </a:solidFill>
              </a:rPr>
              <a:t>dntls</a:t>
            </a:r>
            <a:r>
              <a:rPr lang="en-IE" sz="4000" b="1" dirty="0">
                <a:solidFill>
                  <a:srgbClr val="002060"/>
                </a:solidFill>
              </a:rPr>
              <a:t> is the last letter of one word and the first letter of the other, the second word won't take a h. </a:t>
            </a:r>
            <a:r>
              <a:rPr lang="en-IE" sz="4000" b="1" dirty="0" smtClean="0">
                <a:solidFill>
                  <a:srgbClr val="002060"/>
                </a:solidFill>
              </a:rPr>
              <a:t/>
            </a:r>
            <a:br>
              <a:rPr lang="en-IE" sz="4000" b="1" dirty="0" smtClean="0">
                <a:solidFill>
                  <a:srgbClr val="002060"/>
                </a:solidFill>
              </a:rPr>
            </a:br>
            <a:r>
              <a:rPr lang="en-IE" sz="4000" b="1" dirty="0" smtClean="0">
                <a:solidFill>
                  <a:srgbClr val="002060"/>
                </a:solidFill>
              </a:rPr>
              <a:t>Example - </a:t>
            </a:r>
            <a:r>
              <a:rPr lang="en-IE" sz="4000" b="1" dirty="0">
                <a:solidFill>
                  <a:srgbClr val="002060"/>
                </a:solidFill>
              </a:rPr>
              <a:t>an </a:t>
            </a:r>
            <a:r>
              <a:rPr lang="en-IE" sz="4000" b="1" dirty="0" err="1">
                <a:solidFill>
                  <a:srgbClr val="002060"/>
                </a:solidFill>
              </a:rPr>
              <a:t>doras</a:t>
            </a:r>
            <a:endParaRPr lang="en-IE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1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otabl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258</Words>
  <Application>Microsoft Office PowerPoint</Application>
  <PresentationFormat>Widescreen</PresentationFormat>
  <Paragraphs>85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Cambria Math</vt:lpstr>
      <vt:lpstr>Century Gothic</vt:lpstr>
      <vt:lpstr>Comic Sans MS</vt:lpstr>
      <vt:lpstr>Wingdings 2</vt:lpstr>
      <vt:lpstr>Quotable</vt:lpstr>
      <vt:lpstr>Mnemonics - Acronyms</vt:lpstr>
      <vt:lpstr>Acronyms</vt:lpstr>
      <vt:lpstr>Acronyms</vt:lpstr>
      <vt:lpstr>Acronyms</vt:lpstr>
      <vt:lpstr>Acronyms</vt:lpstr>
      <vt:lpstr>Acronyms</vt:lpstr>
      <vt:lpstr>Acronyms</vt:lpstr>
      <vt:lpstr>Acronyms</vt:lpstr>
      <vt:lpstr>Create Your Own Acronyms</vt:lpstr>
      <vt:lpstr>PowerPoint Presentation</vt:lpstr>
      <vt:lpstr>Download PPT to Customise </vt:lpstr>
      <vt:lpstr>Teacher Note</vt:lpstr>
      <vt:lpstr>Mnemonics</vt:lpstr>
      <vt:lpstr>SKILL</vt:lpstr>
      <vt:lpstr>OILRIG</vt:lpstr>
      <vt:lpstr>LORD</vt:lpstr>
      <vt:lpstr>SIM</vt:lpstr>
      <vt:lpstr>MR.GREN</vt:lpstr>
      <vt:lpstr>DNTLES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Mnemonics</dc:title>
  <dc:creator>Aoife McDonnell</dc:creator>
  <cp:lastModifiedBy>Aoife McDonnell</cp:lastModifiedBy>
  <cp:revision>23</cp:revision>
  <dcterms:created xsi:type="dcterms:W3CDTF">2017-05-11T15:24:29Z</dcterms:created>
  <dcterms:modified xsi:type="dcterms:W3CDTF">2017-05-12T11:18:45Z</dcterms:modified>
</cp:coreProperties>
</file>