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E5F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86" d="100"/>
          <a:sy n="86" d="100"/>
        </p:scale>
        <p:origin x="90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5/18/2017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5/18/2017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5/18/2017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5/18/2017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5/18/2017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5/18/2017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5/18/2017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5/18/2017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5/18/2017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5/18/2017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5/18/2017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5/18/2017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5/18/2017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5/18/2017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5/18/2017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youtu.be/rPjyjuvuooI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ntimeter.com/" TargetMode="External"/><Relationship Id="rId2" Type="http://schemas.openxmlformats.org/officeDocument/2006/relationships/hyperlink" Target="https://www.menti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scoilnet.ie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 smtClean="0">
                <a:solidFill>
                  <a:srgbClr val="E5F5FF"/>
                </a:solidFill>
              </a:rPr>
              <a:t>Fidget Spinners </a:t>
            </a:r>
            <a:br>
              <a:rPr lang="en-IE" dirty="0" smtClean="0">
                <a:solidFill>
                  <a:srgbClr val="E5F5FF"/>
                </a:solidFill>
              </a:rPr>
            </a:br>
            <a:r>
              <a:rPr lang="en-IE" dirty="0" smtClean="0">
                <a:solidFill>
                  <a:srgbClr val="FFC000"/>
                </a:solidFill>
              </a:rPr>
              <a:t>English Lesson</a:t>
            </a:r>
            <a:endParaRPr lang="en-IE" dirty="0">
              <a:solidFill>
                <a:srgbClr val="FFC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37" y="5173204"/>
            <a:ext cx="1637328" cy="15075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511" y="5137904"/>
            <a:ext cx="1637328" cy="150751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9244" y="5088139"/>
            <a:ext cx="1637328" cy="15075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063" y="5137904"/>
            <a:ext cx="1637328" cy="15075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521" y="5088139"/>
            <a:ext cx="1637328" cy="150751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879" y="4027737"/>
            <a:ext cx="3636429" cy="726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6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>
                <a:solidFill>
                  <a:srgbClr val="E5F5FF"/>
                </a:solidFill>
              </a:rPr>
              <a:t>Are you Banning or Using?</a:t>
            </a:r>
            <a:endParaRPr lang="en-IE" dirty="0">
              <a:solidFill>
                <a:srgbClr val="E5F5FF"/>
              </a:solidFill>
            </a:endParaRPr>
          </a:p>
        </p:txBody>
      </p:sp>
      <p:sp>
        <p:nvSpPr>
          <p:cNvPr id="4" name="Action Button: Movie 3">
            <a:hlinkClick r:id="rId2" highlightClick="1"/>
          </p:cNvPr>
          <p:cNvSpPr/>
          <p:nvPr/>
        </p:nvSpPr>
        <p:spPr>
          <a:xfrm>
            <a:off x="1054359" y="3125755"/>
            <a:ext cx="2995127" cy="2071396"/>
          </a:xfrm>
          <a:prstGeom prst="actionButtonMovi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TextBox 4"/>
          <p:cNvSpPr txBox="1"/>
          <p:nvPr/>
        </p:nvSpPr>
        <p:spPr>
          <a:xfrm>
            <a:off x="4618653" y="2911150"/>
            <a:ext cx="637280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48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Know Your Stuff!</a:t>
            </a:r>
            <a:r>
              <a:rPr lang="en-IE" dirty="0" smtClean="0"/>
              <a:t/>
            </a:r>
            <a:br>
              <a:rPr lang="en-IE" dirty="0" smtClean="0"/>
            </a:br>
            <a:r>
              <a:rPr lang="en-IE" sz="4000" dirty="0" smtClean="0">
                <a:solidFill>
                  <a:srgbClr val="E5F5FF"/>
                </a:solidFill>
                <a:latin typeface="Comic Sans MS" panose="030F0702030302020204" pitchFamily="66" charset="0"/>
              </a:rPr>
              <a:t>Keep up to date on the latest craze</a:t>
            </a:r>
            <a:endParaRPr lang="en-IE" sz="4000" dirty="0">
              <a:solidFill>
                <a:srgbClr val="E5F5FF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Curved Up Arrow 11"/>
          <p:cNvSpPr/>
          <p:nvPr/>
        </p:nvSpPr>
        <p:spPr>
          <a:xfrm rot="21321676" flipH="1">
            <a:off x="3184596" y="5295407"/>
            <a:ext cx="5055386" cy="136039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0219" y="5093213"/>
            <a:ext cx="1637328" cy="150751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0225" y="327228"/>
            <a:ext cx="1687322" cy="33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93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16694" y="624470"/>
            <a:ext cx="10571998" cy="970450"/>
          </a:xfrm>
        </p:spPr>
        <p:txBody>
          <a:bodyPr/>
          <a:lstStyle/>
          <a:p>
            <a:r>
              <a:rPr lang="en-IE" dirty="0" smtClean="0">
                <a:solidFill>
                  <a:srgbClr val="E5F5FF"/>
                </a:solidFill>
              </a:rPr>
              <a:t>Are you Banning or Using?</a:t>
            </a:r>
            <a:endParaRPr lang="en-IE" dirty="0">
              <a:solidFill>
                <a:srgbClr val="E5F5FF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8535629"/>
              </p:ext>
            </p:extLst>
          </p:nvPr>
        </p:nvGraphicFramePr>
        <p:xfrm>
          <a:off x="298580" y="2323322"/>
          <a:ext cx="11420668" cy="43760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0334"/>
                <a:gridCol w="5710334"/>
              </a:tblGrid>
              <a:tr h="757208"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>
                          <a:solidFill>
                            <a:srgbClr val="FFC000"/>
                          </a:solidFill>
                        </a:rPr>
                        <a:t>Teacher</a:t>
                      </a:r>
                      <a:br>
                        <a:rPr lang="en-IE" dirty="0" smtClean="0">
                          <a:solidFill>
                            <a:srgbClr val="FFC000"/>
                          </a:solidFill>
                        </a:rPr>
                      </a:br>
                      <a:r>
                        <a:rPr lang="en-IE" dirty="0" smtClean="0">
                          <a:solidFill>
                            <a:srgbClr val="E5F5FF"/>
                          </a:solidFill>
                        </a:rPr>
                        <a:t>Reasons to Ban</a:t>
                      </a:r>
                      <a:endParaRPr lang="en-IE" dirty="0">
                        <a:solidFill>
                          <a:srgbClr val="E5F5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>
                          <a:solidFill>
                            <a:srgbClr val="FFC000"/>
                          </a:solidFill>
                        </a:rPr>
                        <a:t>Students</a:t>
                      </a:r>
                    </a:p>
                    <a:p>
                      <a:pPr algn="ctr"/>
                      <a:r>
                        <a:rPr lang="en-IE" dirty="0" smtClean="0">
                          <a:solidFill>
                            <a:srgbClr val="E5F5FF"/>
                          </a:solidFill>
                        </a:rPr>
                        <a:t>Reasons</a:t>
                      </a:r>
                      <a:r>
                        <a:rPr lang="en-IE" baseline="0" dirty="0" smtClean="0">
                          <a:solidFill>
                            <a:srgbClr val="E5F5FF"/>
                          </a:solidFill>
                        </a:rPr>
                        <a:t> to Use</a:t>
                      </a:r>
                      <a:endParaRPr lang="en-IE" dirty="0">
                        <a:solidFill>
                          <a:srgbClr val="E5F5FF"/>
                        </a:solidFill>
                      </a:endParaRPr>
                    </a:p>
                  </a:txBody>
                  <a:tcPr/>
                </a:tc>
              </a:tr>
              <a:tr h="3618849">
                <a:tc>
                  <a:txBody>
                    <a:bodyPr/>
                    <a:lstStyle/>
                    <a:p>
                      <a:endParaRPr lang="en-IE" dirty="0" smtClean="0"/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IE" sz="3200" dirty="0" smtClean="0"/>
                        <a:t>________________________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IE" sz="3200" dirty="0" smtClean="0"/>
                        <a:t>________________________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IE" sz="3200" dirty="0" smtClean="0"/>
                        <a:t>________________________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IE" sz="3200" dirty="0" smtClean="0"/>
                        <a:t>________________________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IE" sz="3200" dirty="0" smtClean="0"/>
                        <a:t>________________________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I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 smtClean="0"/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IE" sz="3200" dirty="0" smtClean="0"/>
                        <a:t>_______________________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IE" sz="3200" dirty="0" smtClean="0"/>
                        <a:t>_______________________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IE" sz="3200" dirty="0" smtClean="0"/>
                        <a:t>_______________________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IE" sz="3200" dirty="0" smtClean="0"/>
                        <a:t>_______________________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IE" sz="3200" dirty="0" smtClean="0"/>
                        <a:t>_______________________</a:t>
                      </a:r>
                      <a:endParaRPr lang="en-IE" sz="3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7408506" y="362922"/>
            <a:ext cx="4553338" cy="179212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IE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>
                <a:solidFill>
                  <a:schemeClr val="bg2">
                    <a:lumMod val="50000"/>
                  </a:schemeClr>
                </a:solidFill>
              </a:rPr>
              <a:t>Only 5 reasons.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>
                <a:solidFill>
                  <a:schemeClr val="bg2">
                    <a:lumMod val="50000"/>
                  </a:schemeClr>
                </a:solidFill>
              </a:rPr>
              <a:t>Teacher pick wisely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>
                <a:solidFill>
                  <a:schemeClr val="bg2">
                    <a:lumMod val="50000"/>
                  </a:schemeClr>
                </a:solidFill>
              </a:rPr>
              <a:t>Students think critically and negotiate.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>
                <a:solidFill>
                  <a:schemeClr val="bg2">
                    <a:lumMod val="50000"/>
                  </a:schemeClr>
                </a:solidFill>
              </a:rPr>
              <a:t>Choose an unbiased judge to decide winner.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1887" y="6275613"/>
            <a:ext cx="1687322" cy="33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30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83" y="745768"/>
            <a:ext cx="10571998" cy="970450"/>
          </a:xfrm>
        </p:spPr>
        <p:txBody>
          <a:bodyPr/>
          <a:lstStyle/>
          <a:p>
            <a:r>
              <a:rPr lang="en-IE" dirty="0" smtClean="0">
                <a:solidFill>
                  <a:srgbClr val="E5F5FF"/>
                </a:solidFill>
              </a:rPr>
              <a:t>Teacher Hints:</a:t>
            </a:r>
            <a:endParaRPr lang="en-IE" dirty="0">
              <a:solidFill>
                <a:srgbClr val="E5F5FF"/>
              </a:solidFill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270587" y="2136710"/>
            <a:ext cx="2212910" cy="1884783"/>
          </a:xfrm>
          <a:prstGeom prst="wedgeRoundRectCallou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Distraction at Learning Time to other students</a:t>
            </a:r>
            <a:endParaRPr lang="en-IE" sz="2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2820954" y="2062066"/>
            <a:ext cx="2245568" cy="1959428"/>
          </a:xfrm>
          <a:prstGeom prst="wedgeRoundRectCallou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Helps me concentrate – takes my mind off other noises</a:t>
            </a:r>
            <a:endParaRPr lang="en-IE" sz="2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7618444" y="1912160"/>
            <a:ext cx="2345095" cy="2109333"/>
          </a:xfrm>
          <a:prstGeom prst="wedgeRoundRectCallou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Learning a New Skill</a:t>
            </a:r>
            <a:b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-Patience</a:t>
            </a:r>
            <a:b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-Balance</a:t>
            </a:r>
            <a:b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-Trying again</a:t>
            </a:r>
            <a:endParaRPr lang="en-IE" sz="2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5403979" y="2248677"/>
            <a:ext cx="2043405" cy="1576874"/>
          </a:xfrm>
          <a:prstGeom prst="wedgeRoundRectCallou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Dangerous – Safety Concern</a:t>
            </a:r>
            <a:endParaRPr lang="en-IE" sz="2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Rounded Rectangular Callout 8"/>
          <p:cNvSpPr/>
          <p:nvPr/>
        </p:nvSpPr>
        <p:spPr>
          <a:xfrm>
            <a:off x="10017967" y="2174032"/>
            <a:ext cx="2043405" cy="1576874"/>
          </a:xfrm>
          <a:prstGeom prst="wedgeRoundRectCallou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Causes arguments within class</a:t>
            </a:r>
            <a:endParaRPr lang="en-IE" sz="2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270587" y="4435151"/>
            <a:ext cx="2043405" cy="2096278"/>
          </a:xfrm>
          <a:prstGeom prst="wedgeRoundRectCallou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Students not able to listen to teacher instructions</a:t>
            </a:r>
            <a:endParaRPr lang="en-IE" sz="2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Rounded Rectangular Callout 10"/>
          <p:cNvSpPr/>
          <p:nvPr/>
        </p:nvSpPr>
        <p:spPr>
          <a:xfrm>
            <a:off x="2820953" y="4435151"/>
            <a:ext cx="2583025" cy="1946988"/>
          </a:xfrm>
          <a:prstGeom prst="wedgeRoundRectCallou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Its science- we are experimenting</a:t>
            </a:r>
            <a:endParaRPr lang="en-IE" sz="2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Rounded Rectangular Callout 11"/>
          <p:cNvSpPr/>
          <p:nvPr/>
        </p:nvSpPr>
        <p:spPr>
          <a:xfrm>
            <a:off x="5575039" y="4285861"/>
            <a:ext cx="2043405" cy="2096278"/>
          </a:xfrm>
          <a:prstGeom prst="wedgeRoundRectCallou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Students get less work done</a:t>
            </a:r>
            <a:endParaRPr lang="en-IE" sz="2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Rounded Rectangular Callout 12"/>
          <p:cNvSpPr/>
          <p:nvPr/>
        </p:nvSpPr>
        <p:spPr>
          <a:xfrm>
            <a:off x="7744405" y="4285860"/>
            <a:ext cx="2273562" cy="2019137"/>
          </a:xfrm>
          <a:prstGeom prst="wedgeRoundRectCallou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Specialists recommend them to some students.</a:t>
            </a:r>
            <a:endParaRPr lang="en-IE" sz="2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ounded Rectangular Callout 13"/>
          <p:cNvSpPr/>
          <p:nvPr/>
        </p:nvSpPr>
        <p:spPr>
          <a:xfrm>
            <a:off x="10143929" y="4208720"/>
            <a:ext cx="2043405" cy="2096278"/>
          </a:xfrm>
          <a:prstGeom prst="wedgeRoundRectCallou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Ruining well planned lessons</a:t>
            </a:r>
            <a:endParaRPr lang="en-IE" sz="2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1970" y="329373"/>
            <a:ext cx="1687322" cy="33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24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Judge – Is the class to BAN or USE?</a:t>
            </a:r>
            <a:endParaRPr lang="en-IE" dirty="0"/>
          </a:p>
        </p:txBody>
      </p:sp>
      <p:sp>
        <p:nvSpPr>
          <p:cNvPr id="4" name="TextBox 3"/>
          <p:cNvSpPr txBox="1"/>
          <p:nvPr/>
        </p:nvSpPr>
        <p:spPr>
          <a:xfrm>
            <a:off x="4313701" y="2015971"/>
            <a:ext cx="7184571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48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Place the Class Vote on </a:t>
            </a:r>
            <a:r>
              <a:rPr lang="en-IE" sz="4800" dirty="0" err="1" smtClean="0">
                <a:solidFill>
                  <a:srgbClr val="FFC000"/>
                </a:solidFill>
                <a:latin typeface="Comic Sans MS" panose="030F0702030302020204" pitchFamily="66" charset="0"/>
              </a:rPr>
              <a:t>Mentimeter</a:t>
            </a:r>
            <a:r>
              <a:rPr lang="en-IE" sz="48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!</a:t>
            </a:r>
            <a:br>
              <a:rPr lang="en-IE" sz="4800" dirty="0" smtClean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r>
              <a:rPr lang="en-IE" sz="48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/>
            </a:r>
            <a:br>
              <a:rPr lang="en-IE" sz="4800" dirty="0" smtClean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r>
              <a:rPr lang="en-IE" sz="16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Go to </a:t>
            </a:r>
            <a:r>
              <a:rPr lang="en-IE" sz="1600" dirty="0" smtClean="0">
                <a:solidFill>
                  <a:srgbClr val="FFC000"/>
                </a:solidFill>
                <a:latin typeface="Comic Sans MS" panose="030F0702030302020204" pitchFamily="66" charset="0"/>
                <a:hlinkClick r:id="rId2"/>
              </a:rPr>
              <a:t>www.menti.com</a:t>
            </a:r>
            <a:r>
              <a:rPr lang="en-IE" sz="48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/>
            </a:r>
            <a:br>
              <a:rPr lang="en-IE" sz="4800" dirty="0" smtClean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r>
              <a:rPr lang="en-IE" sz="4800" dirty="0" smtClean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Code: </a:t>
            </a:r>
            <a:r>
              <a:rPr lang="en-IE" sz="48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72 85 94</a:t>
            </a:r>
            <a:r>
              <a:rPr lang="en-IE" sz="48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/>
            </a:r>
            <a:br>
              <a:rPr lang="en-IE" sz="4800" dirty="0" smtClean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r>
              <a:rPr lang="en-IE" dirty="0" smtClean="0"/>
              <a:t/>
            </a:r>
            <a:br>
              <a:rPr lang="en-IE" dirty="0" smtClean="0"/>
            </a:br>
            <a:r>
              <a:rPr lang="en-IE" sz="2800" dirty="0" smtClean="0">
                <a:solidFill>
                  <a:srgbClr val="E5F5FF"/>
                </a:solidFill>
                <a:latin typeface="Comic Sans MS" panose="030F0702030302020204" pitchFamily="66" charset="0"/>
              </a:rPr>
              <a:t>See how your class vote compares to schools around Ireland?</a:t>
            </a:r>
            <a:endParaRPr lang="en-IE" sz="2800" dirty="0">
              <a:solidFill>
                <a:srgbClr val="E5F5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Picture 4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609" y="2864004"/>
            <a:ext cx="2735918" cy="27359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482" y="6320218"/>
            <a:ext cx="1687322" cy="33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730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824" y="922175"/>
            <a:ext cx="10571998" cy="970450"/>
          </a:xfrm>
        </p:spPr>
        <p:txBody>
          <a:bodyPr/>
          <a:lstStyle/>
          <a:p>
            <a:r>
              <a:rPr lang="en-IE" sz="3200" dirty="0" smtClean="0">
                <a:solidFill>
                  <a:srgbClr val="E5F5FF"/>
                </a:solidFill>
              </a:rPr>
              <a:t>Write a Letter of Complaint to your teacher on either;</a:t>
            </a:r>
            <a:br>
              <a:rPr lang="en-IE" sz="3200" dirty="0" smtClean="0">
                <a:solidFill>
                  <a:srgbClr val="E5F5FF"/>
                </a:solidFill>
              </a:rPr>
            </a:br>
            <a:endParaRPr lang="en-IE" sz="3200" dirty="0">
              <a:solidFill>
                <a:srgbClr val="E5F5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90221" y="2511301"/>
            <a:ext cx="859349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IE" sz="4400" dirty="0" smtClean="0">
                <a:solidFill>
                  <a:srgbClr val="FFC000"/>
                </a:solidFill>
              </a:rPr>
              <a:t> The </a:t>
            </a:r>
            <a:r>
              <a:rPr lang="en-IE" sz="4400" dirty="0">
                <a:solidFill>
                  <a:srgbClr val="FFC000"/>
                </a:solidFill>
              </a:rPr>
              <a:t>USE of fidget spinners,</a:t>
            </a:r>
            <a:br>
              <a:rPr lang="en-IE" sz="4400" dirty="0">
                <a:solidFill>
                  <a:srgbClr val="FFC000"/>
                </a:solidFill>
              </a:rPr>
            </a:br>
            <a:endParaRPr lang="en-IE" sz="4400" dirty="0">
              <a:solidFill>
                <a:srgbClr val="FFC000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IE" sz="4400" dirty="0" smtClean="0">
                <a:solidFill>
                  <a:srgbClr val="FFC000"/>
                </a:solidFill>
              </a:rPr>
              <a:t> The </a:t>
            </a:r>
            <a:r>
              <a:rPr lang="en-IE" sz="4400" dirty="0">
                <a:solidFill>
                  <a:srgbClr val="FFC000"/>
                </a:solidFill>
              </a:rPr>
              <a:t>BAN of fidget spinners.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9" y="4929958"/>
            <a:ext cx="2223693" cy="17789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746" y="5831633"/>
            <a:ext cx="1119842" cy="89587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667" y="5878354"/>
            <a:ext cx="1119842" cy="89587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588" y="5925075"/>
            <a:ext cx="1119842" cy="89587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509" y="5901715"/>
            <a:ext cx="1119842" cy="89587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8430" y="5892520"/>
            <a:ext cx="1119842" cy="89587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756" y="5925075"/>
            <a:ext cx="1119842" cy="89587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372" y="5920851"/>
            <a:ext cx="1119842" cy="89587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495" y="5907025"/>
            <a:ext cx="1119842" cy="89587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733" y="5142102"/>
            <a:ext cx="2040156" cy="163212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068" y="5869703"/>
            <a:ext cx="1119842" cy="89587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7047" y="5869703"/>
            <a:ext cx="1119842" cy="89587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1315" y="5869703"/>
            <a:ext cx="1119842" cy="89587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807" y="5892520"/>
            <a:ext cx="1119842" cy="89587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5707" y="5831633"/>
            <a:ext cx="1119842" cy="89587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980" y="5813107"/>
            <a:ext cx="1119842" cy="89587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7621" y="5831836"/>
            <a:ext cx="1119842" cy="895874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2922" y="5813040"/>
            <a:ext cx="1119842" cy="895874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0295" y="5869703"/>
            <a:ext cx="1119842" cy="895874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5568" y="5813040"/>
            <a:ext cx="1119842" cy="895874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901" y="5827274"/>
            <a:ext cx="1119842" cy="89587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8760" y="5014701"/>
            <a:ext cx="2304124" cy="184329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901" y="347355"/>
            <a:ext cx="1687322" cy="33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830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355" y="736437"/>
            <a:ext cx="10571998" cy="970450"/>
          </a:xfrm>
        </p:spPr>
        <p:txBody>
          <a:bodyPr/>
          <a:lstStyle/>
          <a:p>
            <a:r>
              <a:rPr lang="en-IE" dirty="0" smtClean="0"/>
              <a:t>Letters of Complaint</a:t>
            </a:r>
            <a:endParaRPr lang="en-I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1827" y="18790"/>
            <a:ext cx="1827245" cy="1827245"/>
          </a:xfrm>
          <a:prstGeom prst="rect">
            <a:avLst/>
          </a:prstGeom>
        </p:spPr>
      </p:pic>
      <p:sp>
        <p:nvSpPr>
          <p:cNvPr id="6" name="Snip Diagonal Corner Rectangle 5"/>
          <p:cNvSpPr/>
          <p:nvPr/>
        </p:nvSpPr>
        <p:spPr>
          <a:xfrm>
            <a:off x="3079102" y="1931437"/>
            <a:ext cx="4963885" cy="4841611"/>
          </a:xfrm>
          <a:prstGeom prst="snip2Diag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TextBox 6"/>
          <p:cNvSpPr txBox="1"/>
          <p:nvPr/>
        </p:nvSpPr>
        <p:spPr>
          <a:xfrm>
            <a:off x="6021354" y="2323322"/>
            <a:ext cx="15582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Wayne Manor,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Gotham City,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Dublin 9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18</a:t>
            </a:r>
            <a:r>
              <a:rPr lang="en-IE" sz="1200" baseline="30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th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May 2017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endParaRPr lang="en-IE" sz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7856376" y="2415202"/>
            <a:ext cx="1548881" cy="9332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9521110" y="2230536"/>
            <a:ext cx="2248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rgbClr val="FFC000"/>
                </a:solidFill>
              </a:rPr>
              <a:t>Sender’s address</a:t>
            </a:r>
            <a:endParaRPr lang="en-IE" dirty="0">
              <a:solidFill>
                <a:srgbClr val="FFC000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8249817" y="3074301"/>
            <a:ext cx="1901889" cy="9332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183014" y="2889635"/>
            <a:ext cx="2248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rgbClr val="FFC000"/>
                </a:solidFill>
              </a:rPr>
              <a:t>Date in full</a:t>
            </a:r>
            <a:endParaRPr lang="en-IE" dirty="0">
              <a:solidFill>
                <a:srgbClr val="FFC00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482" y="6320218"/>
            <a:ext cx="1687322" cy="33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601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355" y="736437"/>
            <a:ext cx="10571998" cy="970450"/>
          </a:xfrm>
        </p:spPr>
        <p:txBody>
          <a:bodyPr/>
          <a:lstStyle/>
          <a:p>
            <a:r>
              <a:rPr lang="en-IE" dirty="0" smtClean="0"/>
              <a:t>Letters of Complaint</a:t>
            </a:r>
            <a:endParaRPr lang="en-I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1827" y="18790"/>
            <a:ext cx="1827245" cy="1827245"/>
          </a:xfrm>
          <a:prstGeom prst="rect">
            <a:avLst/>
          </a:prstGeom>
        </p:spPr>
      </p:pic>
      <p:sp>
        <p:nvSpPr>
          <p:cNvPr id="6" name="Snip Diagonal Corner Rectangle 5"/>
          <p:cNvSpPr/>
          <p:nvPr/>
        </p:nvSpPr>
        <p:spPr>
          <a:xfrm>
            <a:off x="3079102" y="1931437"/>
            <a:ext cx="4963885" cy="4841611"/>
          </a:xfrm>
          <a:prstGeom prst="snip2Diag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TextBox 6"/>
          <p:cNvSpPr txBox="1"/>
          <p:nvPr/>
        </p:nvSpPr>
        <p:spPr>
          <a:xfrm>
            <a:off x="6021354" y="2323322"/>
            <a:ext cx="15582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Wayne Manor,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Gotham City,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Dublin 9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18</a:t>
            </a:r>
            <a:r>
              <a:rPr lang="en-IE" sz="1200" baseline="30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th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May 2017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endParaRPr lang="en-IE" sz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9731" y="3242204"/>
            <a:ext cx="20278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My School Teacher,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School Address,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Co. Roscommon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.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7856376" y="2415202"/>
            <a:ext cx="1548881" cy="9332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521110" y="2230536"/>
            <a:ext cx="2248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rgbClr val="FFC000"/>
                </a:solidFill>
              </a:rPr>
              <a:t>Sender’s address</a:t>
            </a:r>
            <a:endParaRPr lang="en-IE" dirty="0">
              <a:solidFill>
                <a:srgbClr val="FFC000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8249817" y="3074301"/>
            <a:ext cx="1901889" cy="9332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0183014" y="2889635"/>
            <a:ext cx="2248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rgbClr val="FFC000"/>
                </a:solidFill>
              </a:rPr>
              <a:t>Date in full</a:t>
            </a:r>
            <a:endParaRPr lang="en-IE" dirty="0">
              <a:solidFill>
                <a:srgbClr val="FFC000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1782147" y="3757956"/>
            <a:ext cx="1203649" cy="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05273" y="3565369"/>
            <a:ext cx="1576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rgbClr val="FFC000"/>
                </a:solidFill>
              </a:rPr>
              <a:t>Recipient’s address</a:t>
            </a:r>
            <a:endParaRPr lang="en-IE" dirty="0">
              <a:solidFill>
                <a:srgbClr val="FFC000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875453" y="3369180"/>
            <a:ext cx="1203649" cy="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00135" y="2822744"/>
            <a:ext cx="1576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rgbClr val="FFC000"/>
                </a:solidFill>
              </a:rPr>
              <a:t>Recipient’s job title</a:t>
            </a:r>
            <a:endParaRPr lang="en-IE" dirty="0">
              <a:solidFill>
                <a:srgbClr val="FFC000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482" y="6320218"/>
            <a:ext cx="1687322" cy="33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695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355" y="736437"/>
            <a:ext cx="10571998" cy="970450"/>
          </a:xfrm>
        </p:spPr>
        <p:txBody>
          <a:bodyPr/>
          <a:lstStyle/>
          <a:p>
            <a:r>
              <a:rPr lang="en-IE" dirty="0" smtClean="0"/>
              <a:t>Letters of Complaint</a:t>
            </a:r>
            <a:endParaRPr lang="en-I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1827" y="18790"/>
            <a:ext cx="1827245" cy="1827245"/>
          </a:xfrm>
          <a:prstGeom prst="rect">
            <a:avLst/>
          </a:prstGeom>
        </p:spPr>
      </p:pic>
      <p:sp>
        <p:nvSpPr>
          <p:cNvPr id="6" name="Snip Diagonal Corner Rectangle 5"/>
          <p:cNvSpPr/>
          <p:nvPr/>
        </p:nvSpPr>
        <p:spPr>
          <a:xfrm>
            <a:off x="3079102" y="1931437"/>
            <a:ext cx="4963885" cy="4841611"/>
          </a:xfrm>
          <a:prstGeom prst="snip2Diag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TextBox 6"/>
          <p:cNvSpPr txBox="1"/>
          <p:nvPr/>
        </p:nvSpPr>
        <p:spPr>
          <a:xfrm>
            <a:off x="6021354" y="2323322"/>
            <a:ext cx="15582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Wayne Manor,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Gotham City,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Dublin 9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18</a:t>
            </a:r>
            <a:r>
              <a:rPr lang="en-IE" sz="1200" baseline="30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th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May 2017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endParaRPr lang="en-IE" sz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93707" y="3111625"/>
            <a:ext cx="20278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My School Teacher,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School Address,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Co. Roscommon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.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7856376" y="2415202"/>
            <a:ext cx="1548881" cy="9332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521110" y="2230536"/>
            <a:ext cx="2248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rgbClr val="FFC000"/>
                </a:solidFill>
              </a:rPr>
              <a:t>Sender’s address</a:t>
            </a:r>
            <a:endParaRPr lang="en-IE" dirty="0">
              <a:solidFill>
                <a:srgbClr val="FFC000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8249817" y="3074301"/>
            <a:ext cx="1901889" cy="9332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0183014" y="2889635"/>
            <a:ext cx="2248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rgbClr val="FFC000"/>
                </a:solidFill>
              </a:rPr>
              <a:t>Date in full</a:t>
            </a:r>
            <a:endParaRPr lang="en-IE" dirty="0">
              <a:solidFill>
                <a:srgbClr val="FFC000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2183363" y="3523651"/>
            <a:ext cx="895739" cy="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" y="3344044"/>
            <a:ext cx="22750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 smtClean="0">
                <a:solidFill>
                  <a:srgbClr val="FFC000"/>
                </a:solidFill>
              </a:rPr>
              <a:t>Recipient’s address</a:t>
            </a:r>
            <a:endParaRPr lang="en-IE" sz="1600" dirty="0">
              <a:solidFill>
                <a:srgbClr val="FFC000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379309" y="3195863"/>
            <a:ext cx="681128" cy="7947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1988" y="3005490"/>
            <a:ext cx="21817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 smtClean="0">
                <a:solidFill>
                  <a:srgbClr val="FFC000"/>
                </a:solidFill>
              </a:rPr>
              <a:t>Recipient’s job title</a:t>
            </a:r>
            <a:endParaRPr lang="en-IE" sz="1600" dirty="0">
              <a:solidFill>
                <a:srgbClr val="FFC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93707" y="3952459"/>
            <a:ext cx="4749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Dear Sir or Madam,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	</a:t>
            </a:r>
            <a:endParaRPr lang="en-IE" sz="2400" dirty="0">
              <a:solidFill>
                <a:schemeClr val="bg1">
                  <a:lumMod val="95000"/>
                  <a:lumOff val="5000"/>
                </a:schemeClr>
              </a:solidFill>
              <a:latin typeface="Bradley Hand ITC" panose="03070402050302030203" pitchFamily="66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2006082" y="4144781"/>
            <a:ext cx="1054355" cy="21095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34562" y="3975504"/>
            <a:ext cx="20458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 smtClean="0">
                <a:solidFill>
                  <a:srgbClr val="FFC000"/>
                </a:solidFill>
              </a:rPr>
              <a:t>Formal greeting</a:t>
            </a:r>
            <a:endParaRPr lang="en-IE" sz="1600" dirty="0">
              <a:solidFill>
                <a:srgbClr val="FFC000"/>
              </a:solidFill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482" y="6320218"/>
            <a:ext cx="1687322" cy="33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720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355" y="736437"/>
            <a:ext cx="10571998" cy="970450"/>
          </a:xfrm>
        </p:spPr>
        <p:txBody>
          <a:bodyPr/>
          <a:lstStyle/>
          <a:p>
            <a:r>
              <a:rPr lang="en-IE" dirty="0" smtClean="0"/>
              <a:t>Letters of Complaint</a:t>
            </a:r>
            <a:endParaRPr lang="en-I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1827" y="18790"/>
            <a:ext cx="1827245" cy="1827245"/>
          </a:xfrm>
          <a:prstGeom prst="rect">
            <a:avLst/>
          </a:prstGeom>
        </p:spPr>
      </p:pic>
      <p:sp>
        <p:nvSpPr>
          <p:cNvPr id="6" name="Snip Diagonal Corner Rectangle 5"/>
          <p:cNvSpPr/>
          <p:nvPr/>
        </p:nvSpPr>
        <p:spPr>
          <a:xfrm>
            <a:off x="3079102" y="1931437"/>
            <a:ext cx="4963885" cy="4841611"/>
          </a:xfrm>
          <a:prstGeom prst="snip2Diag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TextBox 6"/>
          <p:cNvSpPr txBox="1"/>
          <p:nvPr/>
        </p:nvSpPr>
        <p:spPr>
          <a:xfrm>
            <a:off x="6021354" y="2323322"/>
            <a:ext cx="15582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Wayne Manor,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Gotham City,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Dublin 9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18</a:t>
            </a:r>
            <a:r>
              <a:rPr lang="en-IE" sz="1200" baseline="30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th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May 2017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endParaRPr lang="en-IE" sz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93707" y="3111625"/>
            <a:ext cx="20278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My School Teacher,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School Address,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Co. Roscommon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.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7856376" y="2415202"/>
            <a:ext cx="1548881" cy="9332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521110" y="2230536"/>
            <a:ext cx="2248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rgbClr val="FFC000"/>
                </a:solidFill>
              </a:rPr>
              <a:t>Sender’s address</a:t>
            </a:r>
            <a:endParaRPr lang="en-IE" dirty="0">
              <a:solidFill>
                <a:srgbClr val="FFC000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8249817" y="3074301"/>
            <a:ext cx="1901889" cy="9332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0183014" y="2889635"/>
            <a:ext cx="2248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rgbClr val="FFC000"/>
                </a:solidFill>
              </a:rPr>
              <a:t>Date in full</a:t>
            </a:r>
            <a:endParaRPr lang="en-IE" dirty="0">
              <a:solidFill>
                <a:srgbClr val="FFC000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2183363" y="3523651"/>
            <a:ext cx="895739" cy="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" y="3344044"/>
            <a:ext cx="22750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 smtClean="0">
                <a:solidFill>
                  <a:srgbClr val="FFC000"/>
                </a:solidFill>
              </a:rPr>
              <a:t>Recipient’s address</a:t>
            </a:r>
            <a:endParaRPr lang="en-IE" sz="1600" dirty="0">
              <a:solidFill>
                <a:srgbClr val="FFC000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379309" y="3195863"/>
            <a:ext cx="681128" cy="7947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1988" y="3005490"/>
            <a:ext cx="21817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 smtClean="0">
                <a:solidFill>
                  <a:srgbClr val="FFC000"/>
                </a:solidFill>
              </a:rPr>
              <a:t>Recipient’s job title</a:t>
            </a:r>
            <a:endParaRPr lang="en-IE" sz="1600" dirty="0">
              <a:solidFill>
                <a:srgbClr val="FFC000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2015412" y="4002439"/>
            <a:ext cx="1045025" cy="1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29118" y="3824151"/>
            <a:ext cx="20458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 smtClean="0">
                <a:solidFill>
                  <a:srgbClr val="FFC000"/>
                </a:solidFill>
              </a:rPr>
              <a:t>Formal greeting</a:t>
            </a:r>
            <a:endParaRPr lang="en-IE" sz="1600" dirty="0">
              <a:solidFill>
                <a:srgbClr val="FFC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00537" y="3824151"/>
            <a:ext cx="47492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Dear Sir or Madam,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	I am writing to complain about the decision of ______________ which was made on </a:t>
            </a:r>
            <a:r>
              <a:rPr lang="en-IE" sz="12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(todays date).</a:t>
            </a:r>
            <a:br>
              <a:rPr lang="en-IE" sz="12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	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I am very unsatisfied/ distressed/ frustrated/ upset/ disappointed/ worried/ concerned/ about the decision. Here are my reasons; ________________________________.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	</a:t>
            </a:r>
            <a:endParaRPr lang="en-IE" sz="2400" dirty="0">
              <a:solidFill>
                <a:schemeClr val="bg1">
                  <a:lumMod val="95000"/>
                  <a:lumOff val="5000"/>
                </a:schemeClr>
              </a:solidFill>
              <a:latin typeface="Bradley Hand ITC" panose="03070402050302030203" pitchFamily="66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2262162" y="4352242"/>
            <a:ext cx="788944" cy="9554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1988" y="4180728"/>
            <a:ext cx="22015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 smtClean="0">
                <a:solidFill>
                  <a:srgbClr val="FFC000"/>
                </a:solidFill>
              </a:rPr>
              <a:t>Say what your letter is about</a:t>
            </a:r>
            <a:endParaRPr lang="en-IE" sz="1600" dirty="0">
              <a:solidFill>
                <a:srgbClr val="FFC000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2537927" y="5029200"/>
            <a:ext cx="474710" cy="928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5956" y="4783526"/>
            <a:ext cx="2490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 smtClean="0">
                <a:solidFill>
                  <a:srgbClr val="FFC000"/>
                </a:solidFill>
              </a:rPr>
              <a:t>Explain your complaint with details</a:t>
            </a:r>
            <a:endParaRPr lang="en-IE" sz="1600" dirty="0">
              <a:solidFill>
                <a:srgbClr val="FFC000"/>
              </a:solidFill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482" y="6320218"/>
            <a:ext cx="1687322" cy="33706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482" y="6313325"/>
            <a:ext cx="1687322" cy="33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344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355" y="736437"/>
            <a:ext cx="10571998" cy="970450"/>
          </a:xfrm>
        </p:spPr>
        <p:txBody>
          <a:bodyPr/>
          <a:lstStyle/>
          <a:p>
            <a:r>
              <a:rPr lang="en-IE" dirty="0" smtClean="0"/>
              <a:t>Letters of Complaint</a:t>
            </a:r>
            <a:endParaRPr lang="en-I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1827" y="18790"/>
            <a:ext cx="1827245" cy="1827245"/>
          </a:xfrm>
          <a:prstGeom prst="rect">
            <a:avLst/>
          </a:prstGeom>
        </p:spPr>
      </p:pic>
      <p:sp>
        <p:nvSpPr>
          <p:cNvPr id="6" name="Snip Diagonal Corner Rectangle 5"/>
          <p:cNvSpPr/>
          <p:nvPr/>
        </p:nvSpPr>
        <p:spPr>
          <a:xfrm>
            <a:off x="3079102" y="1931437"/>
            <a:ext cx="4963885" cy="4841611"/>
          </a:xfrm>
          <a:prstGeom prst="snip2Diag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TextBox 6"/>
          <p:cNvSpPr txBox="1"/>
          <p:nvPr/>
        </p:nvSpPr>
        <p:spPr>
          <a:xfrm>
            <a:off x="6021354" y="2323322"/>
            <a:ext cx="15582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Wayne Manor,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Gotham City,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Dublin 9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18</a:t>
            </a:r>
            <a:r>
              <a:rPr lang="en-IE" sz="1200" baseline="30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th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May 2017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endParaRPr lang="en-IE" sz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93707" y="3111625"/>
            <a:ext cx="20278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My School Teacher,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School Address,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Co. Roscommon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.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7856376" y="2415202"/>
            <a:ext cx="1548881" cy="9332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521110" y="2230536"/>
            <a:ext cx="2248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rgbClr val="FFC000"/>
                </a:solidFill>
              </a:rPr>
              <a:t>Sender’s address</a:t>
            </a:r>
            <a:endParaRPr lang="en-IE" dirty="0">
              <a:solidFill>
                <a:srgbClr val="FFC000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8249817" y="3074301"/>
            <a:ext cx="1901889" cy="9332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0183014" y="2889635"/>
            <a:ext cx="2248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rgbClr val="FFC000"/>
                </a:solidFill>
              </a:rPr>
              <a:t>Date in full</a:t>
            </a:r>
            <a:endParaRPr lang="en-IE" dirty="0">
              <a:solidFill>
                <a:srgbClr val="FFC000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2183363" y="3523651"/>
            <a:ext cx="895739" cy="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" y="3344044"/>
            <a:ext cx="22750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 smtClean="0">
                <a:solidFill>
                  <a:srgbClr val="FFC000"/>
                </a:solidFill>
              </a:rPr>
              <a:t>Recipient’s address</a:t>
            </a:r>
            <a:endParaRPr lang="en-IE" sz="1600" dirty="0">
              <a:solidFill>
                <a:srgbClr val="FFC000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379309" y="3195863"/>
            <a:ext cx="681128" cy="7947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1988" y="3005490"/>
            <a:ext cx="21817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 smtClean="0">
                <a:solidFill>
                  <a:srgbClr val="FFC000"/>
                </a:solidFill>
              </a:rPr>
              <a:t>Recipient’s job title</a:t>
            </a:r>
            <a:endParaRPr lang="en-IE" sz="1600" dirty="0">
              <a:solidFill>
                <a:srgbClr val="FFC000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2015412" y="4002439"/>
            <a:ext cx="1045025" cy="1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29118" y="3824151"/>
            <a:ext cx="20458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 smtClean="0">
                <a:solidFill>
                  <a:srgbClr val="FFC000"/>
                </a:solidFill>
              </a:rPr>
              <a:t>Formal greeting</a:t>
            </a:r>
            <a:endParaRPr lang="en-IE" sz="1600" dirty="0">
              <a:solidFill>
                <a:srgbClr val="FFC000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2262162" y="4352242"/>
            <a:ext cx="788944" cy="9554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1988" y="4180728"/>
            <a:ext cx="22015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 smtClean="0">
                <a:solidFill>
                  <a:srgbClr val="FFC000"/>
                </a:solidFill>
              </a:rPr>
              <a:t>Say what your letter is about</a:t>
            </a:r>
            <a:endParaRPr lang="en-IE" sz="1600" dirty="0">
              <a:solidFill>
                <a:srgbClr val="FFC000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2537927" y="5029200"/>
            <a:ext cx="474710" cy="928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5956" y="4783526"/>
            <a:ext cx="2490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 smtClean="0">
                <a:solidFill>
                  <a:srgbClr val="FFC000"/>
                </a:solidFill>
              </a:rPr>
              <a:t>Explain your complaint with details</a:t>
            </a:r>
            <a:endParaRPr lang="en-IE" sz="1600" dirty="0">
              <a:solidFill>
                <a:srgbClr val="FFC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93707" y="3875655"/>
            <a:ext cx="474928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Dear Sir or Madam,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	I am writing to complain about the decision of ______________ which was made on </a:t>
            </a:r>
            <a:r>
              <a:rPr lang="en-IE" sz="12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(todays date).</a:t>
            </a:r>
            <a:br>
              <a:rPr lang="en-IE" sz="12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	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I am very unsatisfied/ distressed/ frustrated/ upset/ disappointed/ worried/ concerned/ about the decision. Here are my reasons; ________________________________.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	I look forward to hearing from you on this matter.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	Yours faithfully,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	</a:t>
            </a:r>
            <a:r>
              <a:rPr lang="en-IE" sz="2400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Bradley Hand ITC" panose="03070402050302030203" pitchFamily="66" charset="0"/>
              </a:rPr>
              <a:t>Batman</a:t>
            </a:r>
            <a:br>
              <a:rPr lang="en-IE" sz="2400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Bradley Hand ITC" panose="03070402050302030203" pitchFamily="66" charset="0"/>
              </a:rPr>
            </a:br>
            <a:r>
              <a:rPr lang="en-IE" sz="1400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Bradley Hand ITC" panose="03070402050302030203" pitchFamily="66" charset="0"/>
              </a:rPr>
              <a:t>	  </a:t>
            </a:r>
            <a:r>
              <a:rPr lang="en-IE" sz="1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Batman</a:t>
            </a:r>
            <a:endParaRPr lang="en-IE" sz="2400" dirty="0">
              <a:solidFill>
                <a:schemeClr val="bg1">
                  <a:lumMod val="95000"/>
                  <a:lumOff val="5000"/>
                </a:schemeClr>
              </a:solidFill>
              <a:latin typeface="Bradley Hand ITC" panose="03070402050302030203" pitchFamily="66" charset="0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2537924" y="5696604"/>
            <a:ext cx="474710" cy="928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7429" y="5482483"/>
            <a:ext cx="2490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 smtClean="0">
                <a:solidFill>
                  <a:srgbClr val="FFC000"/>
                </a:solidFill>
              </a:rPr>
              <a:t>Say what you expect to happen</a:t>
            </a:r>
            <a:endParaRPr lang="en-IE" sz="1600" dirty="0">
              <a:solidFill>
                <a:srgbClr val="FFC000"/>
              </a:solidFill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2663636" y="6240890"/>
            <a:ext cx="474710" cy="928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74625" y="6067258"/>
            <a:ext cx="24904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 smtClean="0">
                <a:solidFill>
                  <a:srgbClr val="FFC000"/>
                </a:solidFill>
              </a:rPr>
              <a:t>Signature</a:t>
            </a:r>
            <a:endParaRPr lang="en-IE" sz="1600" dirty="0">
              <a:solidFill>
                <a:srgbClr val="FFC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394486" y="6442395"/>
            <a:ext cx="24904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 smtClean="0">
                <a:solidFill>
                  <a:srgbClr val="FFC000"/>
                </a:solidFill>
              </a:rPr>
              <a:t>Printed name</a:t>
            </a:r>
            <a:endParaRPr lang="en-IE" sz="1600" dirty="0">
              <a:solidFill>
                <a:srgbClr val="FFC000"/>
              </a:solidFill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2989635" y="6641734"/>
            <a:ext cx="474710" cy="928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2" name="Picture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482" y="6320218"/>
            <a:ext cx="1687322" cy="33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1621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355" y="736437"/>
            <a:ext cx="10571998" cy="970450"/>
          </a:xfrm>
        </p:spPr>
        <p:txBody>
          <a:bodyPr/>
          <a:lstStyle/>
          <a:p>
            <a:r>
              <a:rPr lang="en-IE" dirty="0" smtClean="0"/>
              <a:t>Letters of Complaint</a:t>
            </a:r>
            <a:endParaRPr lang="en-I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1827" y="18790"/>
            <a:ext cx="1827245" cy="1827245"/>
          </a:xfrm>
          <a:prstGeom prst="rect">
            <a:avLst/>
          </a:prstGeom>
        </p:spPr>
      </p:pic>
      <p:sp>
        <p:nvSpPr>
          <p:cNvPr id="6" name="Snip Diagonal Corner Rectangle 5"/>
          <p:cNvSpPr/>
          <p:nvPr/>
        </p:nvSpPr>
        <p:spPr>
          <a:xfrm>
            <a:off x="3079102" y="1931437"/>
            <a:ext cx="4963885" cy="4841611"/>
          </a:xfrm>
          <a:prstGeom prst="snip2Diag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TextBox 6"/>
          <p:cNvSpPr txBox="1"/>
          <p:nvPr/>
        </p:nvSpPr>
        <p:spPr>
          <a:xfrm>
            <a:off x="6021354" y="2323322"/>
            <a:ext cx="15582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Wayne Manor,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Gotham City,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Dublin 9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18</a:t>
            </a:r>
            <a:r>
              <a:rPr lang="en-IE" sz="1200" baseline="30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th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May 2017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endParaRPr lang="en-IE" sz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9731" y="3242204"/>
            <a:ext cx="20278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My School Teacher,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School Address,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Co. Roscommon</a:t>
            </a:r>
            <a:r>
              <a:rPr lang="en-IE" sz="1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93707" y="3875655"/>
            <a:ext cx="474928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Dear Sir or Madam,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	I am writing to complain about the decision of ______________ which was made on </a:t>
            </a:r>
            <a:r>
              <a:rPr lang="en-IE" sz="12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(todays date).</a:t>
            </a:r>
            <a:br>
              <a:rPr lang="en-IE" sz="12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	</a:t>
            </a: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I am very unsatisfied/ distressed/ frustrated/ upset/ disappointed/ worried/ concerned/ about the decision. Here are my reasons; ________________________________.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	I look forward to hearing from you on this matter.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	Yours faithfully,</a:t>
            </a:r>
            <a:b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IE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	</a:t>
            </a:r>
            <a:r>
              <a:rPr lang="en-IE" sz="2400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Bradley Hand ITC" panose="03070402050302030203" pitchFamily="66" charset="0"/>
              </a:rPr>
              <a:t>Batman</a:t>
            </a:r>
            <a:br>
              <a:rPr lang="en-IE" sz="2400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Bradley Hand ITC" panose="03070402050302030203" pitchFamily="66" charset="0"/>
              </a:rPr>
            </a:br>
            <a:r>
              <a:rPr lang="en-IE" sz="1400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Bradley Hand ITC" panose="03070402050302030203" pitchFamily="66" charset="0"/>
              </a:rPr>
              <a:t>	  </a:t>
            </a:r>
            <a:r>
              <a:rPr lang="en-IE" sz="1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Batman</a:t>
            </a:r>
            <a:endParaRPr lang="en-IE" sz="2400" dirty="0">
              <a:solidFill>
                <a:schemeClr val="bg1">
                  <a:lumMod val="95000"/>
                  <a:lumOff val="5000"/>
                </a:schemeClr>
              </a:solidFill>
              <a:latin typeface="Bradley Hand ITC" panose="03070402050302030203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482" y="6320218"/>
            <a:ext cx="1687322" cy="33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9353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1827" y="18790"/>
            <a:ext cx="1827245" cy="1827245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1603544"/>
              </p:ext>
            </p:extLst>
          </p:nvPr>
        </p:nvGraphicFramePr>
        <p:xfrm>
          <a:off x="582342" y="180537"/>
          <a:ext cx="8870704" cy="64362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94350"/>
                <a:gridCol w="3576354"/>
              </a:tblGrid>
              <a:tr h="746741">
                <a:tc>
                  <a:txBody>
                    <a:bodyPr/>
                    <a:lstStyle/>
                    <a:p>
                      <a:pPr algn="ctr"/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/>
                      </a:r>
                      <a:br>
                        <a:rPr lang="en-IE" b="1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en-IE" b="1" dirty="0" smtClean="0">
                          <a:solidFill>
                            <a:schemeClr val="bg1"/>
                          </a:solidFill>
                        </a:rPr>
                        <a:t>Letter of Complaint Check List</a:t>
                      </a:r>
                      <a:endParaRPr lang="en-I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4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sym typeface="Wingdings" panose="05000000000000000000" pitchFamily="2" charset="2"/>
                        </a:rPr>
                        <a:t>   </a:t>
                      </a:r>
                      <a:r>
                        <a:rPr lang="en-IE" b="1" dirty="0" smtClean="0">
                          <a:solidFill>
                            <a:schemeClr val="bg1"/>
                          </a:solidFill>
                          <a:sym typeface="Wingdings" panose="05000000000000000000" pitchFamily="2" charset="2"/>
                        </a:rPr>
                        <a:t> Or</a:t>
                      </a:r>
                      <a:r>
                        <a:rPr lang="en-IE" b="1" baseline="0" dirty="0" smtClean="0">
                          <a:solidFill>
                            <a:schemeClr val="bg1"/>
                          </a:solidFill>
                          <a:sym typeface="Wingdings" panose="05000000000000000000" pitchFamily="2" charset="2"/>
                        </a:rPr>
                        <a:t>      </a:t>
                      </a:r>
                      <a:r>
                        <a:rPr lang="en-IE" sz="4000" b="1" baseline="0" dirty="0" smtClean="0">
                          <a:solidFill>
                            <a:srgbClr val="C00000"/>
                          </a:solidFill>
                          <a:sym typeface="Wingdings" panose="05000000000000000000" pitchFamily="2" charset="2"/>
                        </a:rPr>
                        <a:t>X</a:t>
                      </a:r>
                      <a:endParaRPr lang="en-IE" sz="40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630472">
                <a:tc>
                  <a:txBody>
                    <a:bodyPr/>
                    <a:lstStyle/>
                    <a:p>
                      <a:r>
                        <a:rPr lang="en-IE" sz="1600" b="0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Sender’s address</a:t>
                      </a:r>
                      <a:endParaRPr lang="en-IE" sz="1600" b="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30472">
                <a:tc>
                  <a:txBody>
                    <a:bodyPr/>
                    <a:lstStyle/>
                    <a:p>
                      <a:r>
                        <a:rPr lang="en-IE" sz="1600" b="0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Date in full</a:t>
                      </a:r>
                      <a:endParaRPr lang="en-IE" sz="1600" b="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30472">
                <a:tc>
                  <a:txBody>
                    <a:bodyPr/>
                    <a:lstStyle/>
                    <a:p>
                      <a:r>
                        <a:rPr lang="en-IE" sz="1600" b="0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Recipient’s job title</a:t>
                      </a:r>
                      <a:endParaRPr lang="en-IE" sz="1600" b="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30472">
                <a:tc>
                  <a:txBody>
                    <a:bodyPr/>
                    <a:lstStyle/>
                    <a:p>
                      <a:r>
                        <a:rPr lang="en-IE" sz="1600" b="0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Recipient’s address</a:t>
                      </a:r>
                      <a:endParaRPr lang="en-IE" sz="1600" b="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30472">
                <a:tc>
                  <a:txBody>
                    <a:bodyPr/>
                    <a:lstStyle/>
                    <a:p>
                      <a:r>
                        <a:rPr lang="en-IE" sz="1600" b="0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Formal greeting</a:t>
                      </a:r>
                      <a:endParaRPr lang="en-IE" sz="1600" b="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30472">
                <a:tc>
                  <a:txBody>
                    <a:bodyPr/>
                    <a:lstStyle/>
                    <a:p>
                      <a:r>
                        <a:rPr lang="en-IE" sz="1600" b="0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Say what your letter is about</a:t>
                      </a:r>
                      <a:endParaRPr lang="en-IE" sz="1600" b="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30472">
                <a:tc>
                  <a:txBody>
                    <a:bodyPr/>
                    <a:lstStyle/>
                    <a:p>
                      <a:r>
                        <a:rPr lang="en-IE" sz="1600" b="0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Explain your complaint with relevant</a:t>
                      </a:r>
                      <a:r>
                        <a:rPr lang="en-IE" sz="1600" b="0" baseline="0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 details</a:t>
                      </a:r>
                      <a:endParaRPr lang="en-IE" sz="1600" b="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30472">
                <a:tc>
                  <a:txBody>
                    <a:bodyPr/>
                    <a:lstStyle/>
                    <a:p>
                      <a:r>
                        <a:rPr lang="en-IE" sz="1600" b="0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Say</a:t>
                      </a:r>
                      <a:r>
                        <a:rPr lang="en-IE" sz="1600" b="0" baseline="0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 what you expect to happen next</a:t>
                      </a:r>
                      <a:endParaRPr lang="en-IE" sz="1600" b="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30472">
                <a:tc>
                  <a:txBody>
                    <a:bodyPr/>
                    <a:lstStyle/>
                    <a:p>
                      <a:r>
                        <a:rPr lang="en-IE" sz="1600" b="0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Signature</a:t>
                      </a:r>
                      <a:br>
                        <a:rPr lang="en-IE" sz="1600" b="0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</a:br>
                      <a:r>
                        <a:rPr lang="en-IE" sz="1600" b="0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omic Sans MS" panose="030F0702030302020204" pitchFamily="66" charset="0"/>
                        </a:rPr>
                        <a:t>Printed name</a:t>
                      </a:r>
                      <a:endParaRPr lang="en-IE" sz="1600" b="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90701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355" y="736437"/>
            <a:ext cx="10571998" cy="970450"/>
          </a:xfrm>
        </p:spPr>
        <p:txBody>
          <a:bodyPr/>
          <a:lstStyle/>
          <a:p>
            <a:r>
              <a:rPr lang="en-IE" dirty="0" smtClean="0"/>
              <a:t>Access Editable PPT here</a:t>
            </a:r>
            <a:endParaRPr lang="en-IE" dirty="0"/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4970" y="2353659"/>
            <a:ext cx="7635870" cy="412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6881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111</TotalTime>
  <Words>347</Words>
  <Application>Microsoft Office PowerPoint</Application>
  <PresentationFormat>Widescreen</PresentationFormat>
  <Paragraphs>101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Bradley Hand ITC</vt:lpstr>
      <vt:lpstr>Century Gothic</vt:lpstr>
      <vt:lpstr>Comic Sans MS</vt:lpstr>
      <vt:lpstr>Wingdings</vt:lpstr>
      <vt:lpstr>Wingdings 2</vt:lpstr>
      <vt:lpstr>Quotable</vt:lpstr>
      <vt:lpstr>Fidget Spinners  English Lesson</vt:lpstr>
      <vt:lpstr>Are you Banning or Using?</vt:lpstr>
      <vt:lpstr>Are you Banning or Using?</vt:lpstr>
      <vt:lpstr>Teacher Hints:</vt:lpstr>
      <vt:lpstr>Judge – Is the class to BAN or USE?</vt:lpstr>
      <vt:lpstr>Write a Letter of Complaint to your teacher on either; </vt:lpstr>
      <vt:lpstr>Letters of Complaint</vt:lpstr>
      <vt:lpstr>Letters of Complaint</vt:lpstr>
      <vt:lpstr>Letters of Complaint</vt:lpstr>
      <vt:lpstr>Letters of Complaint</vt:lpstr>
      <vt:lpstr>Letters of Complaint</vt:lpstr>
      <vt:lpstr>Letters of Complaint</vt:lpstr>
      <vt:lpstr>PowerPoint Presentation</vt:lpstr>
      <vt:lpstr>Access Editable PPT here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Fidget Spinners  STEM Lesson</dc:title>
  <dc:creator>Aoife McDonnell</dc:creator>
  <cp:lastModifiedBy>Aoife McDonnell</cp:lastModifiedBy>
  <cp:revision>15</cp:revision>
  <dcterms:created xsi:type="dcterms:W3CDTF">2017-05-18T09:50:22Z</dcterms:created>
  <dcterms:modified xsi:type="dcterms:W3CDTF">2017-05-18T11:41:53Z</dcterms:modified>
</cp:coreProperties>
</file>