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23/05/2017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86551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23/05/2017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25156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23/05/2017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16805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23/05/2017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9888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23/05/2017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2799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23/05/2017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38160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23/05/2017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77401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23/05/2017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06017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23/05/2017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94355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23/05/2017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1430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23/05/2017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21400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4E8AF-7AAC-43A3-82BC-633A9CC8CE72}" type="datetimeFigureOut">
              <a:rPr lang="en-IE" smtClean="0"/>
              <a:t>23/05/2017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22195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022694"/>
            <a:ext cx="9152586" cy="2781125"/>
          </a:xfrm>
        </p:spPr>
        <p:txBody>
          <a:bodyPr>
            <a:normAutofit/>
          </a:bodyPr>
          <a:lstStyle/>
          <a:p>
            <a:r>
              <a:rPr lang="en-IE" dirty="0" smtClean="0">
                <a:latin typeface="Albertus Extra Bold" panose="020E0802040304020204" pitchFamily="34" charset="0"/>
              </a:rPr>
              <a:t>The legend of</a:t>
            </a:r>
            <a:br>
              <a:rPr lang="en-IE" dirty="0" smtClean="0">
                <a:latin typeface="Albertus Extra Bold" panose="020E0802040304020204" pitchFamily="34" charset="0"/>
              </a:rPr>
            </a:br>
            <a:r>
              <a:rPr lang="en-IE" dirty="0" smtClean="0">
                <a:latin typeface="Albertus Extra Bold" panose="020E0802040304020204" pitchFamily="34" charset="0"/>
              </a:rPr>
              <a:t>Castle Roche and</a:t>
            </a:r>
            <a:br>
              <a:rPr lang="en-IE" dirty="0" smtClean="0">
                <a:latin typeface="Albertus Extra Bold" panose="020E0802040304020204" pitchFamily="34" charset="0"/>
              </a:rPr>
            </a:br>
            <a:r>
              <a:rPr lang="en-IE" dirty="0" smtClean="0">
                <a:latin typeface="Albertus Extra Bold" panose="020E0802040304020204" pitchFamily="34" charset="0"/>
              </a:rPr>
              <a:t>the Black Widow</a:t>
            </a:r>
            <a:endParaRPr lang="en-IE" dirty="0">
              <a:latin typeface="Albertus Extra Bold" panose="020E08020403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21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Albertus Extra Bold" panose="020E0802040304020204" pitchFamily="34" charset="0"/>
              </a:rPr>
              <a:t>Castle Roche</a:t>
            </a:r>
            <a:endParaRPr lang="en-IE" dirty="0">
              <a:latin typeface="Albertus Extra Bold" panose="020E08020403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99097" cy="4351338"/>
          </a:xfrm>
        </p:spPr>
        <p:txBody>
          <a:bodyPr>
            <a:normAutofit lnSpcReduction="10000"/>
          </a:bodyPr>
          <a:lstStyle/>
          <a:p>
            <a:r>
              <a:rPr lang="en-IE" dirty="0" smtClean="0"/>
              <a:t>Castle Roch</a:t>
            </a:r>
            <a:r>
              <a:rPr lang="en-IE" dirty="0" smtClean="0"/>
              <a:t>e was built in 1236AD near Dundalk in Co. Louth by the De Verdun family.</a:t>
            </a:r>
            <a:endParaRPr lang="en-IE" dirty="0" smtClean="0"/>
          </a:p>
          <a:p>
            <a:r>
              <a:rPr lang="en-IE" dirty="0" smtClean="0"/>
              <a:t>It was a very safe and secure castle for the De Verdun family. Its deep moat and strong walls made it very difficult for enemies to attack and capture it.</a:t>
            </a:r>
            <a:endParaRPr lang="en-IE" dirty="0"/>
          </a:p>
          <a:p>
            <a:r>
              <a:rPr lang="en-IE" dirty="0" smtClean="0"/>
              <a:t>But although it seemed like a very safe place, danger lurked inside for the man who built it…</a:t>
            </a:r>
            <a:endParaRPr lang="en-IE" dirty="0" smtClean="0"/>
          </a:p>
          <a:p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479" y="1825625"/>
            <a:ext cx="5216503" cy="31299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36406" y="4945487"/>
            <a:ext cx="5203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Castle Roche in Co. Louth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01396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 smtClean="0">
                <a:latin typeface="Albertus Extra Bold" panose="020E0802040304020204" pitchFamily="34" charset="0"/>
              </a:rPr>
              <a:t>Rohesia</a:t>
            </a:r>
            <a:r>
              <a:rPr lang="en-IE" dirty="0" smtClean="0">
                <a:latin typeface="Albertus Extra Bold" panose="020E0802040304020204" pitchFamily="34" charset="0"/>
              </a:rPr>
              <a:t> De Verdun</a:t>
            </a:r>
            <a:endParaRPr lang="en-IE" dirty="0">
              <a:latin typeface="Albertus Extra Bold" panose="020E08020403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52448"/>
          </a:xfrm>
        </p:spPr>
        <p:txBody>
          <a:bodyPr>
            <a:normAutofit lnSpcReduction="10000"/>
          </a:bodyPr>
          <a:lstStyle/>
          <a:p>
            <a:r>
              <a:rPr lang="en-IE" dirty="0"/>
              <a:t>The castle was built at the request of </a:t>
            </a:r>
            <a:r>
              <a:rPr lang="en-IE" dirty="0" err="1"/>
              <a:t>Rohesia</a:t>
            </a:r>
            <a:r>
              <a:rPr lang="en-IE" dirty="0"/>
              <a:t> de Verdun. After her first husband Theobald le </a:t>
            </a:r>
            <a:r>
              <a:rPr lang="en-IE" dirty="0" err="1"/>
              <a:t>Botiller</a:t>
            </a:r>
            <a:r>
              <a:rPr lang="en-IE" dirty="0"/>
              <a:t> died suddenly whilst travelling in France, </a:t>
            </a:r>
            <a:r>
              <a:rPr lang="en-IE" dirty="0" err="1"/>
              <a:t>Rohesia</a:t>
            </a:r>
            <a:r>
              <a:rPr lang="en-IE" dirty="0"/>
              <a:t> moved </a:t>
            </a:r>
            <a:r>
              <a:rPr lang="en-IE" dirty="0" smtClean="0"/>
              <a:t>to </a:t>
            </a:r>
            <a:r>
              <a:rPr lang="en-IE" dirty="0"/>
              <a:t>their land in Ireland</a:t>
            </a:r>
            <a:r>
              <a:rPr lang="en-IE" dirty="0" smtClean="0"/>
              <a:t>.</a:t>
            </a:r>
          </a:p>
          <a:p>
            <a:r>
              <a:rPr lang="en-IE" dirty="0"/>
              <a:t>Alone as a widow it was </a:t>
            </a:r>
            <a:r>
              <a:rPr lang="en-IE" dirty="0" smtClean="0"/>
              <a:t>essential </a:t>
            </a:r>
            <a:r>
              <a:rPr lang="en-IE" dirty="0"/>
              <a:t>that she </a:t>
            </a:r>
            <a:r>
              <a:rPr lang="en-IE" dirty="0" smtClean="0"/>
              <a:t>go </a:t>
            </a:r>
            <a:r>
              <a:rPr lang="en-IE" dirty="0"/>
              <a:t>about securing herself and her land, and </a:t>
            </a:r>
            <a:r>
              <a:rPr lang="en-IE" dirty="0" smtClean="0"/>
              <a:t>she decided the best way to do this would be to build a castle.</a:t>
            </a:r>
          </a:p>
          <a:p>
            <a:r>
              <a:rPr lang="en-IE" dirty="0" smtClean="0"/>
              <a:t>However </a:t>
            </a:r>
            <a:r>
              <a:rPr lang="en-IE" dirty="0" err="1" smtClean="0"/>
              <a:t>Rohesia</a:t>
            </a:r>
            <a:r>
              <a:rPr lang="en-IE" dirty="0" smtClean="0"/>
              <a:t> had a reputation for being short-tempered so the local architects were afraid to take on the job of building her castle.</a:t>
            </a:r>
          </a:p>
          <a:p>
            <a:r>
              <a:rPr lang="en-IE" dirty="0" smtClean="0"/>
              <a:t>So </a:t>
            </a:r>
            <a:r>
              <a:rPr lang="en-IE" dirty="0" err="1" smtClean="0"/>
              <a:t>Rohesia</a:t>
            </a:r>
            <a:r>
              <a:rPr lang="en-IE" dirty="0" smtClean="0"/>
              <a:t> decided to offer </a:t>
            </a:r>
            <a:r>
              <a:rPr lang="en-IE" dirty="0"/>
              <a:t>her hand in marriage to whichever </a:t>
            </a:r>
            <a:r>
              <a:rPr lang="en-IE" dirty="0" smtClean="0"/>
              <a:t>man </a:t>
            </a:r>
            <a:r>
              <a:rPr lang="en-IE" dirty="0"/>
              <a:t>could </a:t>
            </a:r>
            <a:r>
              <a:rPr lang="en-IE" dirty="0" smtClean="0"/>
              <a:t>build </a:t>
            </a:r>
            <a:r>
              <a:rPr lang="en-IE" dirty="0"/>
              <a:t>her a worthy castle. </a:t>
            </a:r>
            <a:r>
              <a:rPr lang="en-IE" dirty="0" smtClean="0"/>
              <a:t>This meant that the man who built the castle for her would own half of all her land and wealth, making him a very rich man.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9933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Albertus Extra Bold" panose="020E0802040304020204" pitchFamily="34" charset="0"/>
              </a:rPr>
              <a:t>The </a:t>
            </a:r>
            <a:r>
              <a:rPr lang="en-IE" dirty="0" smtClean="0">
                <a:latin typeface="Albertus Extra Bold" panose="020E0802040304020204" pitchFamily="34" charset="0"/>
              </a:rPr>
              <a:t>murder</a:t>
            </a:r>
            <a:endParaRPr lang="en-IE" dirty="0">
              <a:latin typeface="Albertus Extra Bold" panose="020E08020403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03965"/>
          </a:xfrm>
        </p:spPr>
        <p:txBody>
          <a:bodyPr>
            <a:normAutofit lnSpcReduction="10000"/>
          </a:bodyPr>
          <a:lstStyle/>
          <a:p>
            <a:r>
              <a:rPr lang="en-IE" dirty="0" smtClean="0"/>
              <a:t>One man did indeed build the castle for </a:t>
            </a:r>
            <a:r>
              <a:rPr lang="en-IE" dirty="0" err="1" smtClean="0"/>
              <a:t>Rohesia</a:t>
            </a:r>
            <a:r>
              <a:rPr lang="en-IE" dirty="0" smtClean="0"/>
              <a:t> and became her husband.</a:t>
            </a:r>
          </a:p>
          <a:p>
            <a:r>
              <a:rPr lang="en-IE" dirty="0" smtClean="0"/>
              <a:t>On their wedding night she led him up the stairs of the new castle he had built to look out the window at all the lands he now owned.</a:t>
            </a:r>
            <a:endParaRPr lang="en-IE" dirty="0"/>
          </a:p>
          <a:p>
            <a:r>
              <a:rPr lang="en-IE" dirty="0" smtClean="0"/>
              <a:t>As he looked out across the hills, </a:t>
            </a:r>
            <a:r>
              <a:rPr lang="en-IE" dirty="0" err="1" smtClean="0"/>
              <a:t>Rohesia</a:t>
            </a:r>
            <a:r>
              <a:rPr lang="en-IE" dirty="0" smtClean="0"/>
              <a:t> pushed him out of the castle window, sending him plummeting to his death.</a:t>
            </a:r>
          </a:p>
          <a:p>
            <a:r>
              <a:rPr lang="en-IE" dirty="0" err="1" smtClean="0"/>
              <a:t>Rohesia</a:t>
            </a:r>
            <a:r>
              <a:rPr lang="en-IE" dirty="0" smtClean="0"/>
              <a:t> De Verdun would share her lands and her wealth with no one.</a:t>
            </a:r>
          </a:p>
          <a:p>
            <a:r>
              <a:rPr lang="en-IE" dirty="0"/>
              <a:t>Among the </a:t>
            </a:r>
            <a:r>
              <a:rPr lang="en-IE" dirty="0" smtClean="0"/>
              <a:t>ruins </a:t>
            </a:r>
            <a:r>
              <a:rPr lang="en-IE" dirty="0"/>
              <a:t>the infamous murder window is still visible today, and if you find yourself looking up at </a:t>
            </a:r>
            <a:r>
              <a:rPr lang="en-IE" dirty="0" smtClean="0"/>
              <a:t>them </a:t>
            </a:r>
            <a:r>
              <a:rPr lang="en-IE" dirty="0"/>
              <a:t>on a misty day you might catch, out of the corner of your eye, something or someone tumbling from it.</a:t>
            </a:r>
            <a:endParaRPr lang="en-IE" dirty="0" smtClean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5092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Albertus Extra Bold" panose="020E0802040304020204" pitchFamily="34" charset="0"/>
              </a:rPr>
              <a:t>Quick Quiz</a:t>
            </a:r>
            <a:endParaRPr lang="en-IE" dirty="0">
              <a:latin typeface="Albertus Extra Bold" panose="020E08020403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2180085"/>
            <a:ext cx="5176235" cy="1825244"/>
          </a:xfrm>
        </p:spPr>
        <p:txBody>
          <a:bodyPr>
            <a:normAutofit/>
          </a:bodyPr>
          <a:lstStyle/>
          <a:p>
            <a:r>
              <a:rPr lang="en-IE" dirty="0" smtClean="0"/>
              <a:t>In what county in Ireland is Castle Roche?</a:t>
            </a:r>
          </a:p>
          <a:p>
            <a:r>
              <a:rPr lang="en-IE" dirty="0" smtClean="0"/>
              <a:t>What happened to </a:t>
            </a:r>
            <a:r>
              <a:rPr lang="en-IE" dirty="0" err="1" smtClean="0"/>
              <a:t>Rohesia’s</a:t>
            </a:r>
            <a:r>
              <a:rPr lang="en-IE" dirty="0" smtClean="0"/>
              <a:t> first husband in France?</a:t>
            </a:r>
            <a:endParaRPr lang="en-IE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135172" y="3453615"/>
            <a:ext cx="521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b="1" dirty="0" smtClean="0"/>
              <a:t>Castle Roche</a:t>
            </a:r>
            <a:endParaRPr lang="en-IE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5172" y="319999"/>
            <a:ext cx="5218628" cy="3133616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838199" y="4005329"/>
            <a:ext cx="10515601" cy="2675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 smtClean="0"/>
              <a:t>Why did the local architects not want to build the castle for her?</a:t>
            </a:r>
          </a:p>
          <a:p>
            <a:r>
              <a:rPr lang="en-IE" dirty="0" smtClean="0"/>
              <a:t>How did she convince a man to build the castle for her?</a:t>
            </a:r>
          </a:p>
          <a:p>
            <a:r>
              <a:rPr lang="en-IE" dirty="0" smtClean="0"/>
              <a:t>Why do you think </a:t>
            </a:r>
            <a:r>
              <a:rPr lang="en-IE" dirty="0" err="1" smtClean="0"/>
              <a:t>Rohesia</a:t>
            </a:r>
            <a:r>
              <a:rPr lang="en-IE" dirty="0" smtClean="0"/>
              <a:t> is called the ‘Black Widow’?</a:t>
            </a:r>
          </a:p>
          <a:p>
            <a:r>
              <a:rPr lang="en-IE" dirty="0" smtClean="0"/>
              <a:t>Do you know any legends about your local area?</a:t>
            </a:r>
            <a:endParaRPr lang="en-IE" dirty="0" smtClean="0"/>
          </a:p>
        </p:txBody>
      </p:sp>
    </p:spTree>
    <p:extLst>
      <p:ext uri="{BB962C8B-B14F-4D97-AF65-F5344CB8AC3E}">
        <p14:creationId xmlns:p14="http://schemas.microsoft.com/office/powerpoint/2010/main" val="10840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421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Albertus Extra Bold</vt:lpstr>
      <vt:lpstr>Arial</vt:lpstr>
      <vt:lpstr>Calibri</vt:lpstr>
      <vt:lpstr>Calibri Light</vt:lpstr>
      <vt:lpstr>Office Theme</vt:lpstr>
      <vt:lpstr>The legend of Castle Roche and the Black Widow</vt:lpstr>
      <vt:lpstr>Castle Roche</vt:lpstr>
      <vt:lpstr>Rohesia De Verdun</vt:lpstr>
      <vt:lpstr>The murder</vt:lpstr>
      <vt:lpstr>Quick Quiz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legend of Crotty the Robber</dc:title>
  <dc:creator>Clare Quigley</dc:creator>
  <cp:lastModifiedBy>Clare Quigley</cp:lastModifiedBy>
  <cp:revision>8</cp:revision>
  <dcterms:created xsi:type="dcterms:W3CDTF">2017-05-23T15:18:28Z</dcterms:created>
  <dcterms:modified xsi:type="dcterms:W3CDTF">2017-05-23T16:27:45Z</dcterms:modified>
</cp:coreProperties>
</file>