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69A4E8AF-7AAC-43A3-82BC-633A9CC8CE72}" type="datetimeFigureOut">
              <a:rPr lang="en-IE" smtClean="0"/>
              <a:t>27/05/2017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3686551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69A4E8AF-7AAC-43A3-82BC-633A9CC8CE72}" type="datetimeFigureOut">
              <a:rPr lang="en-IE" smtClean="0"/>
              <a:t>27/05/2017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2725156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4E8AF-7AAC-43A3-82BC-633A9CC8CE72}" type="datetimeFigureOut">
              <a:rPr lang="en-IE" smtClean="0"/>
              <a:t>27/05/2017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4016805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69A4E8AF-7AAC-43A3-82BC-633A9CC8CE72}" type="datetimeFigureOut">
              <a:rPr lang="en-IE" smtClean="0"/>
              <a:t>27/05/2017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1639888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69A4E8AF-7AAC-43A3-82BC-633A9CC8CE72}" type="datetimeFigureOut">
              <a:rPr lang="en-IE" smtClean="0"/>
              <a:t>27/05/2017</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712799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69A4E8AF-7AAC-43A3-82BC-633A9CC8CE72}" type="datetimeFigureOut">
              <a:rPr lang="en-IE" smtClean="0"/>
              <a:t>27/05/2017</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2338160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A4E8AF-7AAC-43A3-82BC-633A9CC8CE72}" type="datetimeFigureOut">
              <a:rPr lang="en-IE" smtClean="0"/>
              <a:t>27/05/2017</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2577401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A4E8AF-7AAC-43A3-82BC-633A9CC8CE72}" type="datetimeFigureOut">
              <a:rPr lang="en-IE" smtClean="0"/>
              <a:t>27/05/2017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1006017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A4E8AF-7AAC-43A3-82BC-633A9CC8CE72}" type="datetimeFigureOut">
              <a:rPr lang="en-IE" smtClean="0"/>
              <a:t>27/05/2017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2394355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69A4E8AF-7AAC-43A3-82BC-633A9CC8CE72}" type="datetimeFigureOut">
              <a:rPr lang="en-IE" smtClean="0"/>
              <a:t>27/05/2017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2611430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69A4E8AF-7AAC-43A3-82BC-633A9CC8CE72}" type="datetimeFigureOut">
              <a:rPr lang="en-IE" smtClean="0"/>
              <a:t>27/05/2017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F5C9F1-9E92-4DDB-BFFE-B6FE244311E1}" type="slidenum">
              <a:rPr lang="en-IE" smtClean="0"/>
              <a:t>‹#›</a:t>
            </a:fld>
            <a:endParaRPr lang="en-IE"/>
          </a:p>
        </p:txBody>
      </p:sp>
    </p:spTree>
    <p:extLst>
      <p:ext uri="{BB962C8B-B14F-4D97-AF65-F5344CB8AC3E}">
        <p14:creationId xmlns:p14="http://schemas.microsoft.com/office/powerpoint/2010/main" val="921400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4000" b="-1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A4E8AF-7AAC-43A3-82BC-633A9CC8CE72}" type="datetimeFigureOut">
              <a:rPr lang="en-IE" smtClean="0"/>
              <a:t>27/05/2017</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5C9F1-9E92-4DDB-BFFE-B6FE244311E1}" type="slidenum">
              <a:rPr lang="en-IE" smtClean="0"/>
              <a:t>‹#›</a:t>
            </a:fld>
            <a:endParaRPr lang="en-IE"/>
          </a:p>
        </p:txBody>
      </p:sp>
    </p:spTree>
    <p:extLst>
      <p:ext uri="{BB962C8B-B14F-4D97-AF65-F5344CB8AC3E}">
        <p14:creationId xmlns:p14="http://schemas.microsoft.com/office/powerpoint/2010/main" val="1822195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6879" y="1765117"/>
            <a:ext cx="9152586" cy="2781125"/>
          </a:xfrm>
        </p:spPr>
        <p:txBody>
          <a:bodyPr>
            <a:normAutofit/>
          </a:bodyPr>
          <a:lstStyle/>
          <a:p>
            <a:r>
              <a:rPr lang="en-IE" dirty="0" smtClean="0">
                <a:latin typeface="Albertus Extra Bold" panose="020E0802040304020204" pitchFamily="34" charset="0"/>
              </a:rPr>
              <a:t>The Legend of the Goddess Throne</a:t>
            </a:r>
            <a:endParaRPr lang="en-IE" dirty="0">
              <a:latin typeface="Albertus Extra Bold" panose="020E0802040304020204" pitchFamily="34" charset="0"/>
            </a:endParaRPr>
          </a:p>
        </p:txBody>
      </p:sp>
    </p:spTree>
    <p:extLst>
      <p:ext uri="{BB962C8B-B14F-4D97-AF65-F5344CB8AC3E}">
        <p14:creationId xmlns:p14="http://schemas.microsoft.com/office/powerpoint/2010/main" val="2018217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err="1" smtClean="0">
                <a:latin typeface="Albertus Extra Bold" panose="020E0802040304020204" pitchFamily="34" charset="0"/>
              </a:rPr>
              <a:t>Loughcrew</a:t>
            </a:r>
            <a:r>
              <a:rPr lang="en-IE" dirty="0" smtClean="0">
                <a:latin typeface="Albertus Extra Bold" panose="020E0802040304020204" pitchFamily="34" charset="0"/>
              </a:rPr>
              <a:t>, Co. Westmeath</a:t>
            </a:r>
            <a:endParaRPr lang="en-IE" dirty="0">
              <a:latin typeface="Albertus Extra Bold" panose="020E0802040304020204" pitchFamily="34" charset="0"/>
            </a:endParaRPr>
          </a:p>
        </p:txBody>
      </p:sp>
      <p:sp>
        <p:nvSpPr>
          <p:cNvPr id="3" name="Content Placeholder 2"/>
          <p:cNvSpPr>
            <a:spLocks noGrp="1"/>
          </p:cNvSpPr>
          <p:nvPr>
            <p:ph idx="1"/>
          </p:nvPr>
        </p:nvSpPr>
        <p:spPr>
          <a:xfrm>
            <a:off x="838200" y="1690688"/>
            <a:ext cx="5279265" cy="4808247"/>
          </a:xfrm>
        </p:spPr>
        <p:txBody>
          <a:bodyPr>
            <a:normAutofit lnSpcReduction="10000"/>
          </a:bodyPr>
          <a:lstStyle/>
          <a:p>
            <a:r>
              <a:rPr lang="en-IE" dirty="0" smtClean="0"/>
              <a:t>If you visit </a:t>
            </a:r>
            <a:r>
              <a:rPr lang="en-IE" dirty="0" err="1" smtClean="0"/>
              <a:t>Loughcrew</a:t>
            </a:r>
            <a:r>
              <a:rPr lang="en-IE" dirty="0"/>
              <a:t> </a:t>
            </a:r>
            <a:r>
              <a:rPr lang="en-IE" dirty="0" smtClean="0"/>
              <a:t>in</a:t>
            </a:r>
            <a:r>
              <a:rPr lang="en-IE" dirty="0" smtClean="0"/>
              <a:t> Co. Westmeath you will find a large number of ancient passage tombs or cairns. </a:t>
            </a:r>
            <a:r>
              <a:rPr lang="en-IE" dirty="0" smtClean="0"/>
              <a:t>It is the</a:t>
            </a:r>
            <a:r>
              <a:rPr lang="en-IE" dirty="0" smtClean="0"/>
              <a:t> largest collection of these cairns to be found in Ireland.</a:t>
            </a:r>
          </a:p>
          <a:p>
            <a:r>
              <a:rPr lang="en-IE" dirty="0" smtClean="0"/>
              <a:t>There are about 23 tombs at </a:t>
            </a:r>
            <a:r>
              <a:rPr lang="en-IE" dirty="0" err="1" smtClean="0"/>
              <a:t>Loughcrew</a:t>
            </a:r>
            <a:r>
              <a:rPr lang="en-IE" dirty="0" smtClean="0"/>
              <a:t>.</a:t>
            </a:r>
            <a:endParaRPr lang="en-IE" dirty="0" smtClean="0"/>
          </a:p>
          <a:p>
            <a:r>
              <a:rPr lang="en-IE" dirty="0" smtClean="0"/>
              <a:t>The tombs were built around 3500 BC near the summit of </a:t>
            </a:r>
            <a:r>
              <a:rPr lang="en-IE" dirty="0" err="1" smtClean="0"/>
              <a:t>Sliabh</a:t>
            </a:r>
            <a:r>
              <a:rPr lang="en-IE" dirty="0" smtClean="0"/>
              <a:t> </a:t>
            </a:r>
            <a:r>
              <a:rPr lang="en-IE" dirty="0" err="1" smtClean="0"/>
              <a:t>na</a:t>
            </a:r>
            <a:r>
              <a:rPr lang="en-IE" dirty="0" smtClean="0"/>
              <a:t> </a:t>
            </a:r>
            <a:r>
              <a:rPr lang="en-IE" dirty="0" err="1" smtClean="0"/>
              <a:t>Caillaí</a:t>
            </a:r>
            <a:r>
              <a:rPr lang="en-IE" dirty="0" smtClean="0"/>
              <a:t> (The Hill of the Witch) and were used as burial chambers.</a:t>
            </a:r>
            <a:endParaRPr lang="en-IE" dirty="0"/>
          </a:p>
        </p:txBody>
      </p:sp>
      <p:sp>
        <p:nvSpPr>
          <p:cNvPr id="5" name="TextBox 4"/>
          <p:cNvSpPr txBox="1"/>
          <p:nvPr/>
        </p:nvSpPr>
        <p:spPr>
          <a:xfrm>
            <a:off x="6336406" y="5293216"/>
            <a:ext cx="5203064" cy="369332"/>
          </a:xfrm>
          <a:prstGeom prst="rect">
            <a:avLst/>
          </a:prstGeom>
          <a:noFill/>
        </p:spPr>
        <p:txBody>
          <a:bodyPr wrap="square" rtlCol="0">
            <a:spAutoFit/>
          </a:bodyPr>
          <a:lstStyle/>
          <a:p>
            <a:pPr algn="ctr"/>
            <a:r>
              <a:rPr lang="en-IE" dirty="0" err="1" smtClean="0"/>
              <a:t>Loughcrew</a:t>
            </a:r>
            <a:r>
              <a:rPr lang="en-IE" dirty="0" smtClean="0"/>
              <a:t> Cairns, Co. Westmeath</a:t>
            </a:r>
            <a:endParaRPr lang="en-IE" dirty="0"/>
          </a:p>
        </p:txBody>
      </p:sp>
      <p:pic>
        <p:nvPicPr>
          <p:cNvPr id="6" name="Picture 5"/>
          <p:cNvPicPr>
            <a:picLocks noChangeAspect="1"/>
          </p:cNvPicPr>
          <p:nvPr/>
        </p:nvPicPr>
        <p:blipFill>
          <a:blip r:embed="rId2"/>
          <a:stretch>
            <a:fillRect/>
          </a:stretch>
        </p:blipFill>
        <p:spPr>
          <a:xfrm>
            <a:off x="6445876" y="1678548"/>
            <a:ext cx="4984124" cy="3574551"/>
          </a:xfrm>
          <a:prstGeom prst="rect">
            <a:avLst/>
          </a:prstGeom>
        </p:spPr>
      </p:pic>
    </p:spTree>
    <p:extLst>
      <p:ext uri="{BB962C8B-B14F-4D97-AF65-F5344CB8AC3E}">
        <p14:creationId xmlns:p14="http://schemas.microsoft.com/office/powerpoint/2010/main" val="301396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latin typeface="Albertus Extra Bold" panose="020E0802040304020204" pitchFamily="34" charset="0"/>
              </a:rPr>
              <a:t>Passage Graves</a:t>
            </a:r>
            <a:endParaRPr lang="en-IE" dirty="0">
              <a:latin typeface="Albertus Extra Bold" panose="020E0802040304020204" pitchFamily="34" charset="0"/>
            </a:endParaRPr>
          </a:p>
        </p:txBody>
      </p:sp>
      <p:sp>
        <p:nvSpPr>
          <p:cNvPr id="3" name="Content Placeholder 2"/>
          <p:cNvSpPr>
            <a:spLocks noGrp="1"/>
          </p:cNvSpPr>
          <p:nvPr>
            <p:ph idx="1"/>
          </p:nvPr>
        </p:nvSpPr>
        <p:spPr>
          <a:xfrm>
            <a:off x="838200" y="1825625"/>
            <a:ext cx="10778544" cy="1613034"/>
          </a:xfrm>
        </p:spPr>
        <p:txBody>
          <a:bodyPr>
            <a:normAutofit/>
          </a:bodyPr>
          <a:lstStyle/>
          <a:p>
            <a:r>
              <a:rPr lang="en-IE" dirty="0"/>
              <a:t>A passage </a:t>
            </a:r>
            <a:r>
              <a:rPr lang="en-IE" dirty="0" smtClean="0"/>
              <a:t>grave or </a:t>
            </a:r>
            <a:r>
              <a:rPr lang="en-IE" dirty="0"/>
              <a:t>tomb </a:t>
            </a:r>
            <a:r>
              <a:rPr lang="en-IE" dirty="0" smtClean="0"/>
              <a:t>usually has a </a:t>
            </a:r>
            <a:r>
              <a:rPr lang="en-IE" dirty="0"/>
              <a:t>narrow passage made of large stones </a:t>
            </a:r>
            <a:r>
              <a:rPr lang="en-IE" dirty="0" smtClean="0"/>
              <a:t>which leads into a </a:t>
            </a:r>
            <a:r>
              <a:rPr lang="en-IE" dirty="0"/>
              <a:t>burial </a:t>
            </a:r>
            <a:r>
              <a:rPr lang="en-IE" dirty="0" smtClean="0"/>
              <a:t>chamber. All of this is buried under </a:t>
            </a:r>
            <a:r>
              <a:rPr lang="en-IE" dirty="0"/>
              <a:t>earth or </a:t>
            </a:r>
            <a:r>
              <a:rPr lang="en-IE" dirty="0" smtClean="0"/>
              <a:t>stone.</a:t>
            </a:r>
          </a:p>
        </p:txBody>
      </p:sp>
      <p:pic>
        <p:nvPicPr>
          <p:cNvPr id="5" name="Picture 4"/>
          <p:cNvPicPr>
            <a:picLocks noChangeAspect="1"/>
          </p:cNvPicPr>
          <p:nvPr/>
        </p:nvPicPr>
        <p:blipFill>
          <a:blip r:embed="rId2"/>
          <a:stretch>
            <a:fillRect/>
          </a:stretch>
        </p:blipFill>
        <p:spPr>
          <a:xfrm>
            <a:off x="7096259" y="3015109"/>
            <a:ext cx="4677511" cy="3027808"/>
          </a:xfrm>
          <a:prstGeom prst="rect">
            <a:avLst/>
          </a:prstGeom>
        </p:spPr>
      </p:pic>
      <p:sp>
        <p:nvSpPr>
          <p:cNvPr id="6" name="Content Placeholder 2"/>
          <p:cNvSpPr txBox="1">
            <a:spLocks/>
          </p:cNvSpPr>
          <p:nvPr/>
        </p:nvSpPr>
        <p:spPr>
          <a:xfrm>
            <a:off x="838200" y="3127464"/>
            <a:ext cx="6258059" cy="3372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dirty="0" smtClean="0"/>
              <a:t>Some passage tombs are built in a crucifix shape. In these tombs the main burial chamber has smaller chambers extending in three directions, making a cross shape. </a:t>
            </a:r>
          </a:p>
          <a:p>
            <a:r>
              <a:rPr lang="en-IE" dirty="0" smtClean="0"/>
              <a:t>Sometimes passage tombs, like </a:t>
            </a:r>
            <a:r>
              <a:rPr lang="en-IE" dirty="0" err="1" smtClean="0"/>
              <a:t>Loughcrew</a:t>
            </a:r>
            <a:r>
              <a:rPr lang="en-IE" dirty="0" smtClean="0"/>
              <a:t>, are covered with a cairn. A cairn is a human made pile of stones. </a:t>
            </a:r>
            <a:endParaRPr lang="en-IE" dirty="0"/>
          </a:p>
        </p:txBody>
      </p:sp>
      <p:sp>
        <p:nvSpPr>
          <p:cNvPr id="7" name="TextBox 6"/>
          <p:cNvSpPr txBox="1"/>
          <p:nvPr/>
        </p:nvSpPr>
        <p:spPr>
          <a:xfrm>
            <a:off x="7096259" y="6042917"/>
            <a:ext cx="4677511" cy="369332"/>
          </a:xfrm>
          <a:prstGeom prst="rect">
            <a:avLst/>
          </a:prstGeom>
          <a:noFill/>
        </p:spPr>
        <p:txBody>
          <a:bodyPr wrap="square" rtlCol="0">
            <a:spAutoFit/>
          </a:bodyPr>
          <a:lstStyle/>
          <a:p>
            <a:pPr algn="ctr"/>
            <a:r>
              <a:rPr lang="en-IE" dirty="0" smtClean="0"/>
              <a:t>Drawing</a:t>
            </a:r>
            <a:r>
              <a:rPr lang="en-IE" dirty="0" smtClean="0"/>
              <a:t> of a cross shaped passage tomb</a:t>
            </a:r>
            <a:endParaRPr lang="en-IE" dirty="0"/>
          </a:p>
        </p:txBody>
      </p:sp>
    </p:spTree>
    <p:extLst>
      <p:ext uri="{BB962C8B-B14F-4D97-AF65-F5344CB8AC3E}">
        <p14:creationId xmlns:p14="http://schemas.microsoft.com/office/powerpoint/2010/main" val="379933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6533" y="421828"/>
            <a:ext cx="10515600" cy="1152937"/>
          </a:xfrm>
        </p:spPr>
        <p:txBody>
          <a:bodyPr>
            <a:normAutofit/>
          </a:bodyPr>
          <a:lstStyle/>
          <a:p>
            <a:r>
              <a:rPr lang="en-IE" dirty="0" smtClean="0"/>
              <a:t>In this picture you can see the cairn (or stones) piled on top of the burial chamber at </a:t>
            </a:r>
            <a:r>
              <a:rPr lang="en-IE" dirty="0" err="1" smtClean="0"/>
              <a:t>Loughcrew</a:t>
            </a:r>
            <a:r>
              <a:rPr lang="en-IE" dirty="0" smtClean="0"/>
              <a:t> to bury it.</a:t>
            </a:r>
          </a:p>
        </p:txBody>
      </p:sp>
      <p:pic>
        <p:nvPicPr>
          <p:cNvPr id="4" name="Picture 3"/>
          <p:cNvPicPr>
            <a:picLocks noChangeAspect="1"/>
          </p:cNvPicPr>
          <p:nvPr/>
        </p:nvPicPr>
        <p:blipFill>
          <a:blip r:embed="rId2"/>
          <a:stretch>
            <a:fillRect/>
          </a:stretch>
        </p:blipFill>
        <p:spPr>
          <a:xfrm>
            <a:off x="2253723" y="1394461"/>
            <a:ext cx="7401220" cy="4903308"/>
          </a:xfrm>
          <a:prstGeom prst="rect">
            <a:avLst/>
          </a:prstGeom>
        </p:spPr>
      </p:pic>
    </p:spTree>
    <p:extLst>
      <p:ext uri="{BB962C8B-B14F-4D97-AF65-F5344CB8AC3E}">
        <p14:creationId xmlns:p14="http://schemas.microsoft.com/office/powerpoint/2010/main" val="3235091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latin typeface="Albertus Extra Bold" panose="020E0802040304020204" pitchFamily="34" charset="0"/>
              </a:rPr>
              <a:t>The </a:t>
            </a:r>
            <a:r>
              <a:rPr lang="en-IE" dirty="0" smtClean="0">
                <a:latin typeface="Albertus Extra Bold" panose="020E0802040304020204" pitchFamily="34" charset="0"/>
              </a:rPr>
              <a:t>legend</a:t>
            </a:r>
            <a:endParaRPr lang="en-IE" dirty="0">
              <a:latin typeface="Albertus Extra Bold" panose="020E0802040304020204" pitchFamily="34" charset="0"/>
            </a:endParaRPr>
          </a:p>
        </p:txBody>
      </p:sp>
      <p:sp>
        <p:nvSpPr>
          <p:cNvPr id="3" name="Content Placeholder 2"/>
          <p:cNvSpPr>
            <a:spLocks noGrp="1"/>
          </p:cNvSpPr>
          <p:nvPr>
            <p:ph idx="1"/>
          </p:nvPr>
        </p:nvSpPr>
        <p:spPr>
          <a:xfrm>
            <a:off x="838200" y="1506828"/>
            <a:ext cx="10515600" cy="5022761"/>
          </a:xfrm>
        </p:spPr>
        <p:txBody>
          <a:bodyPr>
            <a:normAutofit lnSpcReduction="10000"/>
          </a:bodyPr>
          <a:lstStyle/>
          <a:p>
            <a:pPr fontAlgn="base"/>
            <a:r>
              <a:rPr lang="en-IE" dirty="0"/>
              <a:t>Local folklore maintains that the site is the work </a:t>
            </a:r>
            <a:r>
              <a:rPr lang="en-IE" dirty="0" smtClean="0"/>
              <a:t>of a witch </a:t>
            </a:r>
            <a:r>
              <a:rPr lang="en-IE" dirty="0"/>
              <a:t>who once ruled the area</a:t>
            </a:r>
            <a:r>
              <a:rPr lang="en-IE" dirty="0" smtClean="0"/>
              <a:t>. </a:t>
            </a:r>
            <a:r>
              <a:rPr lang="en-IE" dirty="0"/>
              <a:t>The name of the ancient hag was </a:t>
            </a:r>
            <a:r>
              <a:rPr lang="en-IE" dirty="0" err="1"/>
              <a:t>Garavogue</a:t>
            </a:r>
            <a:r>
              <a:rPr lang="en-IE" dirty="0"/>
              <a:t>, known locally as An </a:t>
            </a:r>
            <a:r>
              <a:rPr lang="en-IE" dirty="0" err="1"/>
              <a:t>Cailleach</a:t>
            </a:r>
            <a:r>
              <a:rPr lang="en-IE" dirty="0"/>
              <a:t> </a:t>
            </a:r>
            <a:r>
              <a:rPr lang="en-IE" dirty="0" err="1"/>
              <a:t>Bhéara</a:t>
            </a:r>
            <a:r>
              <a:rPr lang="en-IE" dirty="0" smtClean="0"/>
              <a:t>. She </a:t>
            </a:r>
            <a:r>
              <a:rPr lang="en-IE" dirty="0"/>
              <a:t>was a supernatural figure </a:t>
            </a:r>
            <a:r>
              <a:rPr lang="en-IE" dirty="0" smtClean="0"/>
              <a:t>who it was said was responsible </a:t>
            </a:r>
            <a:r>
              <a:rPr lang="en-IE" dirty="0"/>
              <a:t>for the landscape; placing large boulders in rivers and creating rock formations on hillsides.</a:t>
            </a:r>
          </a:p>
          <a:p>
            <a:pPr fontAlgn="base"/>
            <a:r>
              <a:rPr lang="en-IE" dirty="0"/>
              <a:t>Local legend recounts the story of An </a:t>
            </a:r>
            <a:r>
              <a:rPr lang="en-IE" dirty="0" err="1"/>
              <a:t>Cailleach</a:t>
            </a:r>
            <a:r>
              <a:rPr lang="en-IE" dirty="0"/>
              <a:t> </a:t>
            </a:r>
            <a:r>
              <a:rPr lang="en-IE" dirty="0" err="1"/>
              <a:t>Bhéara</a:t>
            </a:r>
            <a:r>
              <a:rPr lang="en-IE" dirty="0"/>
              <a:t> jumping from one hill to the next dropping stones from her apron. The fallen stones formed the Cairns we see today. She was attempting this magical feat to </a:t>
            </a:r>
            <a:r>
              <a:rPr lang="en-IE" dirty="0" smtClean="0"/>
              <a:t>gain </a:t>
            </a:r>
            <a:r>
              <a:rPr lang="en-IE" dirty="0"/>
              <a:t>great power and rule over all of Ireland. She was able to drop her cairns of stones on the first three peaks. As she jumped to the fourth hill she missed her mark and fell to her death on her last leap. </a:t>
            </a:r>
            <a:endParaRPr lang="en-IE" dirty="0" smtClean="0"/>
          </a:p>
          <a:p>
            <a:pPr fontAlgn="base"/>
            <a:r>
              <a:rPr lang="en-IE" dirty="0" smtClean="0"/>
              <a:t>Visitors </a:t>
            </a:r>
            <a:r>
              <a:rPr lang="en-IE" dirty="0"/>
              <a:t>today can sit on the Hag`s </a:t>
            </a:r>
            <a:r>
              <a:rPr lang="en-IE" dirty="0" smtClean="0"/>
              <a:t>Chair where she fell. It is said </a:t>
            </a:r>
            <a:r>
              <a:rPr lang="en-IE" dirty="0"/>
              <a:t>that if you make a wish while sitting on this </a:t>
            </a:r>
            <a:r>
              <a:rPr lang="en-IE" dirty="0" smtClean="0"/>
              <a:t>stone </a:t>
            </a:r>
            <a:r>
              <a:rPr lang="en-IE" dirty="0"/>
              <a:t>the witch will grant it.</a:t>
            </a:r>
          </a:p>
          <a:p>
            <a:endParaRPr lang="en-IE" dirty="0"/>
          </a:p>
        </p:txBody>
      </p:sp>
    </p:spTree>
    <p:extLst>
      <p:ext uri="{BB962C8B-B14F-4D97-AF65-F5344CB8AC3E}">
        <p14:creationId xmlns:p14="http://schemas.microsoft.com/office/powerpoint/2010/main" val="125092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latin typeface="Albertus Extra Bold" panose="020E0802040304020204" pitchFamily="34" charset="0"/>
              </a:rPr>
              <a:t>Quick Quiz</a:t>
            </a:r>
            <a:endParaRPr lang="en-IE" dirty="0">
              <a:latin typeface="Albertus Extra Bold" panose="020E0802040304020204" pitchFamily="34" charset="0"/>
            </a:endParaRPr>
          </a:p>
        </p:txBody>
      </p:sp>
      <p:sp>
        <p:nvSpPr>
          <p:cNvPr id="3" name="Content Placeholder 2"/>
          <p:cNvSpPr>
            <a:spLocks noGrp="1"/>
          </p:cNvSpPr>
          <p:nvPr>
            <p:ph idx="1"/>
          </p:nvPr>
        </p:nvSpPr>
        <p:spPr>
          <a:xfrm>
            <a:off x="838199" y="2402154"/>
            <a:ext cx="5176235" cy="1420793"/>
          </a:xfrm>
        </p:spPr>
        <p:txBody>
          <a:bodyPr>
            <a:normAutofit/>
          </a:bodyPr>
          <a:lstStyle/>
          <a:p>
            <a:r>
              <a:rPr lang="en-IE" dirty="0" smtClean="0"/>
              <a:t>In what county </a:t>
            </a:r>
            <a:r>
              <a:rPr lang="en-IE" dirty="0" smtClean="0"/>
              <a:t>are </a:t>
            </a:r>
            <a:r>
              <a:rPr lang="en-IE" dirty="0" err="1" smtClean="0"/>
              <a:t>Loughcrew</a:t>
            </a:r>
            <a:r>
              <a:rPr lang="en-IE" dirty="0" smtClean="0"/>
              <a:t> Passage Tombs?</a:t>
            </a:r>
            <a:endParaRPr lang="en-IE" dirty="0" smtClean="0"/>
          </a:p>
          <a:p>
            <a:r>
              <a:rPr lang="en-IE" dirty="0" smtClean="0"/>
              <a:t>What were they used for?</a:t>
            </a:r>
            <a:endParaRPr lang="en-IE" dirty="0" smtClean="0"/>
          </a:p>
        </p:txBody>
      </p:sp>
      <p:sp>
        <p:nvSpPr>
          <p:cNvPr id="5" name="TextBox 4"/>
          <p:cNvSpPr txBox="1"/>
          <p:nvPr/>
        </p:nvSpPr>
        <p:spPr>
          <a:xfrm>
            <a:off x="6135172" y="3453615"/>
            <a:ext cx="5218628" cy="369332"/>
          </a:xfrm>
          <a:prstGeom prst="rect">
            <a:avLst/>
          </a:prstGeom>
          <a:noFill/>
        </p:spPr>
        <p:txBody>
          <a:bodyPr wrap="square" rtlCol="0">
            <a:spAutoFit/>
          </a:bodyPr>
          <a:lstStyle/>
          <a:p>
            <a:pPr algn="ctr"/>
            <a:r>
              <a:rPr lang="en-IE" b="1" dirty="0" err="1" smtClean="0"/>
              <a:t>Loughcrew</a:t>
            </a:r>
            <a:r>
              <a:rPr lang="en-IE" b="1" dirty="0" smtClean="0"/>
              <a:t> </a:t>
            </a:r>
            <a:r>
              <a:rPr lang="en-IE" b="1" dirty="0" err="1" smtClean="0"/>
              <a:t>Pasage</a:t>
            </a:r>
            <a:r>
              <a:rPr lang="en-IE" b="1" dirty="0" smtClean="0"/>
              <a:t> Tombs</a:t>
            </a:r>
            <a:endParaRPr lang="en-IE" b="1" dirty="0"/>
          </a:p>
        </p:txBody>
      </p:sp>
      <p:sp>
        <p:nvSpPr>
          <p:cNvPr id="7" name="Content Placeholder 2"/>
          <p:cNvSpPr txBox="1">
            <a:spLocks/>
          </p:cNvSpPr>
          <p:nvPr/>
        </p:nvSpPr>
        <p:spPr>
          <a:xfrm>
            <a:off x="838199" y="3822947"/>
            <a:ext cx="10515601" cy="26752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dirty="0" smtClean="0"/>
              <a:t>What is a cairn?</a:t>
            </a:r>
            <a:endParaRPr lang="en-IE" dirty="0" smtClean="0"/>
          </a:p>
          <a:p>
            <a:r>
              <a:rPr lang="en-IE" dirty="0" smtClean="0"/>
              <a:t>What is the name of the hill where </a:t>
            </a:r>
            <a:r>
              <a:rPr lang="en-IE" dirty="0" err="1" smtClean="0"/>
              <a:t>Loughcrew</a:t>
            </a:r>
            <a:r>
              <a:rPr lang="en-IE" dirty="0" smtClean="0"/>
              <a:t> Passage Tombs are built?</a:t>
            </a:r>
            <a:endParaRPr lang="en-IE" dirty="0" smtClean="0"/>
          </a:p>
          <a:p>
            <a:r>
              <a:rPr lang="en-IE" dirty="0" smtClean="0"/>
              <a:t>Do you know any legends about your local area?</a:t>
            </a:r>
          </a:p>
        </p:txBody>
      </p:sp>
      <p:pic>
        <p:nvPicPr>
          <p:cNvPr id="8" name="Picture 7"/>
          <p:cNvPicPr>
            <a:picLocks noChangeAspect="1"/>
          </p:cNvPicPr>
          <p:nvPr/>
        </p:nvPicPr>
        <p:blipFill>
          <a:blip r:embed="rId2"/>
          <a:stretch>
            <a:fillRect/>
          </a:stretch>
        </p:blipFill>
        <p:spPr>
          <a:xfrm>
            <a:off x="6542649" y="536181"/>
            <a:ext cx="4403674" cy="2917434"/>
          </a:xfrm>
          <a:prstGeom prst="rect">
            <a:avLst/>
          </a:prstGeom>
        </p:spPr>
      </p:pic>
    </p:spTree>
    <p:extLst>
      <p:ext uri="{BB962C8B-B14F-4D97-AF65-F5344CB8AC3E}">
        <p14:creationId xmlns:p14="http://schemas.microsoft.com/office/powerpoint/2010/main" val="10840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392</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Albertus Extra Bold</vt:lpstr>
      <vt:lpstr>Arial</vt:lpstr>
      <vt:lpstr>Calibri</vt:lpstr>
      <vt:lpstr>Calibri Light</vt:lpstr>
      <vt:lpstr>Office Theme</vt:lpstr>
      <vt:lpstr>The Legend of the Goddess Throne</vt:lpstr>
      <vt:lpstr>Loughcrew, Co. Westmeath</vt:lpstr>
      <vt:lpstr>Passage Graves</vt:lpstr>
      <vt:lpstr>PowerPoint Presentation</vt:lpstr>
      <vt:lpstr>The legend</vt:lpstr>
      <vt:lpstr>Quick Quiz</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legend of Crotty the Robber</dc:title>
  <dc:creator>Clare Quigley</dc:creator>
  <cp:lastModifiedBy>Clare Quigley</cp:lastModifiedBy>
  <cp:revision>13</cp:revision>
  <dcterms:created xsi:type="dcterms:W3CDTF">2017-05-23T15:18:28Z</dcterms:created>
  <dcterms:modified xsi:type="dcterms:W3CDTF">2017-05-27T11:12:54Z</dcterms:modified>
</cp:coreProperties>
</file>