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7" r:id="rId1"/>
  </p:sldMasterIdLst>
  <p:sldIdLst>
    <p:sldId id="256" r:id="rId2"/>
    <p:sldId id="262" r:id="rId3"/>
    <p:sldId id="257" r:id="rId4"/>
    <p:sldId id="259" r:id="rId5"/>
    <p:sldId id="260" r:id="rId6"/>
    <p:sldId id="261" r:id="rId7"/>
    <p:sldId id="258" r:id="rId8"/>
    <p:sldId id="264" r:id="rId9"/>
    <p:sldId id="263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F5FF"/>
    <a:srgbClr val="6666FF"/>
    <a:srgbClr val="A4F6B4"/>
    <a:srgbClr val="F1FA7E"/>
    <a:srgbClr val="F2F7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4" autoAdjust="0"/>
    <p:restoredTop sz="94660"/>
  </p:normalViewPr>
  <p:slideViewPr>
    <p:cSldViewPr snapToGrid="0">
      <p:cViewPr varScale="1">
        <p:scale>
          <a:sx n="76" d="100"/>
          <a:sy n="76" d="100"/>
        </p:scale>
        <p:origin x="108" y="7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ABA73A-923F-4314-B65E-C8C3FF689DB9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</dgm:pt>
    <dgm:pt modelId="{8140C4A2-7F53-462C-A377-86F30B051E7B}">
      <dgm:prSet phldrT="[Text]"/>
      <dgm:spPr/>
      <dgm:t>
        <a:bodyPr/>
        <a:lstStyle/>
        <a:p>
          <a:r>
            <a:rPr lang="en-IE" b="1" dirty="0" smtClean="0">
              <a:solidFill>
                <a:srgbClr val="E5F5FF"/>
              </a:solidFill>
            </a:rPr>
            <a:t>Do</a:t>
          </a:r>
          <a:endParaRPr lang="en-IE" b="1" dirty="0">
            <a:solidFill>
              <a:srgbClr val="E5F5FF"/>
            </a:solidFill>
          </a:endParaRPr>
        </a:p>
      </dgm:t>
    </dgm:pt>
    <dgm:pt modelId="{B9839041-272B-4127-BA86-7E7BD04BE843}" type="parTrans" cxnId="{78470619-F1F9-468D-987C-B3FC830BEA6A}">
      <dgm:prSet/>
      <dgm:spPr/>
      <dgm:t>
        <a:bodyPr/>
        <a:lstStyle/>
        <a:p>
          <a:endParaRPr lang="en-IE"/>
        </a:p>
      </dgm:t>
    </dgm:pt>
    <dgm:pt modelId="{355E03F7-9104-4CF9-BA2F-2B7F320C5001}" type="sibTrans" cxnId="{78470619-F1F9-468D-987C-B3FC830BEA6A}">
      <dgm:prSet/>
      <dgm:spPr/>
      <dgm:t>
        <a:bodyPr/>
        <a:lstStyle/>
        <a:p>
          <a:endParaRPr lang="en-IE"/>
        </a:p>
      </dgm:t>
    </dgm:pt>
    <dgm:pt modelId="{68646689-6F68-4495-8455-E15624F50651}">
      <dgm:prSet phldrT="[Text]"/>
      <dgm:spPr/>
      <dgm:t>
        <a:bodyPr/>
        <a:lstStyle/>
        <a:p>
          <a:r>
            <a:rPr lang="en-IE" b="1" dirty="0" smtClean="0">
              <a:solidFill>
                <a:srgbClr val="E5F5FF"/>
              </a:solidFill>
            </a:rPr>
            <a:t>Check</a:t>
          </a:r>
          <a:endParaRPr lang="en-IE" b="1" dirty="0">
            <a:solidFill>
              <a:srgbClr val="E5F5FF"/>
            </a:solidFill>
          </a:endParaRPr>
        </a:p>
      </dgm:t>
    </dgm:pt>
    <dgm:pt modelId="{2AF51AFF-41AE-4BF5-98CF-0DB95E041B9D}" type="parTrans" cxnId="{0A404955-2BEE-4FEC-92A0-C953A603D38A}">
      <dgm:prSet/>
      <dgm:spPr/>
      <dgm:t>
        <a:bodyPr/>
        <a:lstStyle/>
        <a:p>
          <a:endParaRPr lang="en-IE"/>
        </a:p>
      </dgm:t>
    </dgm:pt>
    <dgm:pt modelId="{9032F9EF-2DE0-4292-A455-4E86E6CD7424}" type="sibTrans" cxnId="{0A404955-2BEE-4FEC-92A0-C953A603D38A}">
      <dgm:prSet/>
      <dgm:spPr/>
      <dgm:t>
        <a:bodyPr/>
        <a:lstStyle/>
        <a:p>
          <a:endParaRPr lang="en-IE"/>
        </a:p>
      </dgm:t>
    </dgm:pt>
    <dgm:pt modelId="{ADAEFF34-0DC8-46EC-86E6-2B943E9A6221}">
      <dgm:prSet phldrT="[Text]"/>
      <dgm:spPr/>
      <dgm:t>
        <a:bodyPr/>
        <a:lstStyle/>
        <a:p>
          <a:r>
            <a:rPr lang="en-IE" b="1" dirty="0" smtClean="0">
              <a:solidFill>
                <a:srgbClr val="E5F5FF"/>
              </a:solidFill>
            </a:rPr>
            <a:t>Plan</a:t>
          </a:r>
          <a:endParaRPr lang="en-IE" b="1" dirty="0">
            <a:solidFill>
              <a:srgbClr val="E5F5FF"/>
            </a:solidFill>
          </a:endParaRPr>
        </a:p>
      </dgm:t>
    </dgm:pt>
    <dgm:pt modelId="{2D2DDF11-C2C3-4D29-A183-D317636D5BB3}" type="parTrans" cxnId="{707C6F51-BA34-412E-86E1-E9020F799A67}">
      <dgm:prSet/>
      <dgm:spPr/>
      <dgm:t>
        <a:bodyPr/>
        <a:lstStyle/>
        <a:p>
          <a:endParaRPr lang="en-IE"/>
        </a:p>
      </dgm:t>
    </dgm:pt>
    <dgm:pt modelId="{BF1D02C3-43C2-47B6-9948-D173519DE24A}" type="sibTrans" cxnId="{707C6F51-BA34-412E-86E1-E9020F799A67}">
      <dgm:prSet/>
      <dgm:spPr/>
      <dgm:t>
        <a:bodyPr/>
        <a:lstStyle/>
        <a:p>
          <a:endParaRPr lang="en-IE"/>
        </a:p>
      </dgm:t>
    </dgm:pt>
    <dgm:pt modelId="{790142CC-F95B-4719-8F33-DAFCDD121ADF}" type="pres">
      <dgm:prSet presAssocID="{A8ABA73A-923F-4314-B65E-C8C3FF689DB9}" presName="compositeShape" presStyleCnt="0">
        <dgm:presLayoutVars>
          <dgm:chMax val="7"/>
          <dgm:dir/>
          <dgm:resizeHandles val="exact"/>
        </dgm:presLayoutVars>
      </dgm:prSet>
      <dgm:spPr/>
    </dgm:pt>
    <dgm:pt modelId="{FE5B3921-EA9C-4900-9992-F4215FC15038}" type="pres">
      <dgm:prSet presAssocID="{A8ABA73A-923F-4314-B65E-C8C3FF689DB9}" presName="wedge1" presStyleLbl="node1" presStyleIdx="0" presStyleCnt="3"/>
      <dgm:spPr/>
    </dgm:pt>
    <dgm:pt modelId="{5C315514-73B1-48F7-93A7-1857168A6139}" type="pres">
      <dgm:prSet presAssocID="{A8ABA73A-923F-4314-B65E-C8C3FF689DB9}" presName="dummy1a" presStyleCnt="0"/>
      <dgm:spPr/>
    </dgm:pt>
    <dgm:pt modelId="{2E9924D7-1B21-4872-B3F6-9BEC48BB3C86}" type="pres">
      <dgm:prSet presAssocID="{A8ABA73A-923F-4314-B65E-C8C3FF689DB9}" presName="dummy1b" presStyleCnt="0"/>
      <dgm:spPr/>
    </dgm:pt>
    <dgm:pt modelId="{D6FEA39D-0C36-4F5D-8179-7A57712C387C}" type="pres">
      <dgm:prSet presAssocID="{A8ABA73A-923F-4314-B65E-C8C3FF689DB9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1EE6B01D-FC1F-455A-AF3C-87663FE73BFC}" type="pres">
      <dgm:prSet presAssocID="{A8ABA73A-923F-4314-B65E-C8C3FF689DB9}" presName="wedge2" presStyleLbl="node1" presStyleIdx="1" presStyleCnt="3"/>
      <dgm:spPr/>
    </dgm:pt>
    <dgm:pt modelId="{A06094FA-FA4E-4FE2-86D4-D4CEB41D1ACB}" type="pres">
      <dgm:prSet presAssocID="{A8ABA73A-923F-4314-B65E-C8C3FF689DB9}" presName="dummy2a" presStyleCnt="0"/>
      <dgm:spPr/>
    </dgm:pt>
    <dgm:pt modelId="{F831DB2F-6BE4-499E-B171-2CA03D8E6142}" type="pres">
      <dgm:prSet presAssocID="{A8ABA73A-923F-4314-B65E-C8C3FF689DB9}" presName="dummy2b" presStyleCnt="0"/>
      <dgm:spPr/>
    </dgm:pt>
    <dgm:pt modelId="{4739C676-A44A-46D5-9ED9-96E7ABCE7BF5}" type="pres">
      <dgm:prSet presAssocID="{A8ABA73A-923F-4314-B65E-C8C3FF689DB9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B661CDBC-8159-45E2-99F8-CF4F509F391D}" type="pres">
      <dgm:prSet presAssocID="{A8ABA73A-923F-4314-B65E-C8C3FF689DB9}" presName="wedge3" presStyleLbl="node1" presStyleIdx="2" presStyleCnt="3"/>
      <dgm:spPr/>
    </dgm:pt>
    <dgm:pt modelId="{1D309B1A-EF34-4A56-A841-FAC2E85B88E6}" type="pres">
      <dgm:prSet presAssocID="{A8ABA73A-923F-4314-B65E-C8C3FF689DB9}" presName="dummy3a" presStyleCnt="0"/>
      <dgm:spPr/>
    </dgm:pt>
    <dgm:pt modelId="{E6D60153-3277-4501-B42B-E92852E9C8DF}" type="pres">
      <dgm:prSet presAssocID="{A8ABA73A-923F-4314-B65E-C8C3FF689DB9}" presName="dummy3b" presStyleCnt="0"/>
      <dgm:spPr/>
    </dgm:pt>
    <dgm:pt modelId="{846B30E6-8E57-4ED2-B84C-937CD4EA3038}" type="pres">
      <dgm:prSet presAssocID="{A8ABA73A-923F-4314-B65E-C8C3FF689DB9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  <dgm:pt modelId="{DDFA3DFC-19A8-4BD5-93AB-4B3F8DF417B2}" type="pres">
      <dgm:prSet presAssocID="{355E03F7-9104-4CF9-BA2F-2B7F320C5001}" presName="arrowWedge1" presStyleLbl="fgSibTrans2D1" presStyleIdx="0" presStyleCnt="3"/>
      <dgm:spPr/>
    </dgm:pt>
    <dgm:pt modelId="{8CF29783-7A42-431E-9CAB-0705AAFE6A61}" type="pres">
      <dgm:prSet presAssocID="{9032F9EF-2DE0-4292-A455-4E86E6CD7424}" presName="arrowWedge2" presStyleLbl="fgSibTrans2D1" presStyleIdx="1" presStyleCnt="3"/>
      <dgm:spPr/>
    </dgm:pt>
    <dgm:pt modelId="{92F90FB9-B6BE-410B-BE00-3C199DB80060}" type="pres">
      <dgm:prSet presAssocID="{BF1D02C3-43C2-47B6-9948-D173519DE24A}" presName="arrowWedge3" presStyleLbl="fgSibTrans2D1" presStyleIdx="2" presStyleCnt="3"/>
      <dgm:spPr/>
    </dgm:pt>
  </dgm:ptLst>
  <dgm:cxnLst>
    <dgm:cxn modelId="{8592F61B-21F3-4191-8C47-90DEA3A32C84}" type="presOf" srcId="{ADAEFF34-0DC8-46EC-86E6-2B943E9A6221}" destId="{B661CDBC-8159-45E2-99F8-CF4F509F391D}" srcOrd="0" destOrd="0" presId="urn:microsoft.com/office/officeart/2005/8/layout/cycle8"/>
    <dgm:cxn modelId="{3568306E-5E3F-4FB1-8B4B-B77997CFB93A}" type="presOf" srcId="{A8ABA73A-923F-4314-B65E-C8C3FF689DB9}" destId="{790142CC-F95B-4719-8F33-DAFCDD121ADF}" srcOrd="0" destOrd="0" presId="urn:microsoft.com/office/officeart/2005/8/layout/cycle8"/>
    <dgm:cxn modelId="{18D7EA4C-ED81-467C-A3BB-BB0ECBFB92AF}" type="presOf" srcId="{8140C4A2-7F53-462C-A377-86F30B051E7B}" destId="{D6FEA39D-0C36-4F5D-8179-7A57712C387C}" srcOrd="1" destOrd="0" presId="urn:microsoft.com/office/officeart/2005/8/layout/cycle8"/>
    <dgm:cxn modelId="{707C6F51-BA34-412E-86E1-E9020F799A67}" srcId="{A8ABA73A-923F-4314-B65E-C8C3FF689DB9}" destId="{ADAEFF34-0DC8-46EC-86E6-2B943E9A6221}" srcOrd="2" destOrd="0" parTransId="{2D2DDF11-C2C3-4D29-A183-D317636D5BB3}" sibTransId="{BF1D02C3-43C2-47B6-9948-D173519DE24A}"/>
    <dgm:cxn modelId="{C69560AB-46FE-42B0-83AE-AF53450B8C5F}" type="presOf" srcId="{68646689-6F68-4495-8455-E15624F50651}" destId="{4739C676-A44A-46D5-9ED9-96E7ABCE7BF5}" srcOrd="1" destOrd="0" presId="urn:microsoft.com/office/officeart/2005/8/layout/cycle8"/>
    <dgm:cxn modelId="{78470619-F1F9-468D-987C-B3FC830BEA6A}" srcId="{A8ABA73A-923F-4314-B65E-C8C3FF689DB9}" destId="{8140C4A2-7F53-462C-A377-86F30B051E7B}" srcOrd="0" destOrd="0" parTransId="{B9839041-272B-4127-BA86-7E7BD04BE843}" sibTransId="{355E03F7-9104-4CF9-BA2F-2B7F320C5001}"/>
    <dgm:cxn modelId="{0A404955-2BEE-4FEC-92A0-C953A603D38A}" srcId="{A8ABA73A-923F-4314-B65E-C8C3FF689DB9}" destId="{68646689-6F68-4495-8455-E15624F50651}" srcOrd="1" destOrd="0" parTransId="{2AF51AFF-41AE-4BF5-98CF-0DB95E041B9D}" sibTransId="{9032F9EF-2DE0-4292-A455-4E86E6CD7424}"/>
    <dgm:cxn modelId="{C79DB1ED-8B2C-43C6-B909-CAF9A85F489D}" type="presOf" srcId="{ADAEFF34-0DC8-46EC-86E6-2B943E9A6221}" destId="{846B30E6-8E57-4ED2-B84C-937CD4EA3038}" srcOrd="1" destOrd="0" presId="urn:microsoft.com/office/officeart/2005/8/layout/cycle8"/>
    <dgm:cxn modelId="{F7AED36A-DB6E-43E2-B53B-D6872E469471}" type="presOf" srcId="{8140C4A2-7F53-462C-A377-86F30B051E7B}" destId="{FE5B3921-EA9C-4900-9992-F4215FC15038}" srcOrd="0" destOrd="0" presId="urn:microsoft.com/office/officeart/2005/8/layout/cycle8"/>
    <dgm:cxn modelId="{27DABEF6-F6FB-4269-89C6-17C73F17FCC1}" type="presOf" srcId="{68646689-6F68-4495-8455-E15624F50651}" destId="{1EE6B01D-FC1F-455A-AF3C-87663FE73BFC}" srcOrd="0" destOrd="0" presId="urn:microsoft.com/office/officeart/2005/8/layout/cycle8"/>
    <dgm:cxn modelId="{54933423-E9E1-41DE-989B-4BBE3733F4F6}" type="presParOf" srcId="{790142CC-F95B-4719-8F33-DAFCDD121ADF}" destId="{FE5B3921-EA9C-4900-9992-F4215FC15038}" srcOrd="0" destOrd="0" presId="urn:microsoft.com/office/officeart/2005/8/layout/cycle8"/>
    <dgm:cxn modelId="{4214232D-6AD8-4D50-935A-EDBC10F1F675}" type="presParOf" srcId="{790142CC-F95B-4719-8F33-DAFCDD121ADF}" destId="{5C315514-73B1-48F7-93A7-1857168A6139}" srcOrd="1" destOrd="0" presId="urn:microsoft.com/office/officeart/2005/8/layout/cycle8"/>
    <dgm:cxn modelId="{B2986358-9F7E-4F82-8D9A-704D1A4DA26D}" type="presParOf" srcId="{790142CC-F95B-4719-8F33-DAFCDD121ADF}" destId="{2E9924D7-1B21-4872-B3F6-9BEC48BB3C86}" srcOrd="2" destOrd="0" presId="urn:microsoft.com/office/officeart/2005/8/layout/cycle8"/>
    <dgm:cxn modelId="{9A07E9CE-E1F7-47A4-8E08-AC6796829790}" type="presParOf" srcId="{790142CC-F95B-4719-8F33-DAFCDD121ADF}" destId="{D6FEA39D-0C36-4F5D-8179-7A57712C387C}" srcOrd="3" destOrd="0" presId="urn:microsoft.com/office/officeart/2005/8/layout/cycle8"/>
    <dgm:cxn modelId="{FB0E74DE-18E4-4B2F-9DD4-2B2ECF414A48}" type="presParOf" srcId="{790142CC-F95B-4719-8F33-DAFCDD121ADF}" destId="{1EE6B01D-FC1F-455A-AF3C-87663FE73BFC}" srcOrd="4" destOrd="0" presId="urn:microsoft.com/office/officeart/2005/8/layout/cycle8"/>
    <dgm:cxn modelId="{C6F17D93-540B-40E4-879F-0A4D0DD52C32}" type="presParOf" srcId="{790142CC-F95B-4719-8F33-DAFCDD121ADF}" destId="{A06094FA-FA4E-4FE2-86D4-D4CEB41D1ACB}" srcOrd="5" destOrd="0" presId="urn:microsoft.com/office/officeart/2005/8/layout/cycle8"/>
    <dgm:cxn modelId="{2FB619D5-EBEA-4E97-B453-45A68429D90D}" type="presParOf" srcId="{790142CC-F95B-4719-8F33-DAFCDD121ADF}" destId="{F831DB2F-6BE4-499E-B171-2CA03D8E6142}" srcOrd="6" destOrd="0" presId="urn:microsoft.com/office/officeart/2005/8/layout/cycle8"/>
    <dgm:cxn modelId="{F172920E-63EA-4C44-8EC0-D1E6C4A610E1}" type="presParOf" srcId="{790142CC-F95B-4719-8F33-DAFCDD121ADF}" destId="{4739C676-A44A-46D5-9ED9-96E7ABCE7BF5}" srcOrd="7" destOrd="0" presId="urn:microsoft.com/office/officeart/2005/8/layout/cycle8"/>
    <dgm:cxn modelId="{A3C61486-6E8A-4F43-A0A3-F4E44DEC9B6B}" type="presParOf" srcId="{790142CC-F95B-4719-8F33-DAFCDD121ADF}" destId="{B661CDBC-8159-45E2-99F8-CF4F509F391D}" srcOrd="8" destOrd="0" presId="urn:microsoft.com/office/officeart/2005/8/layout/cycle8"/>
    <dgm:cxn modelId="{1292B991-985B-404F-90B7-BDC2ABEEC4EA}" type="presParOf" srcId="{790142CC-F95B-4719-8F33-DAFCDD121ADF}" destId="{1D309B1A-EF34-4A56-A841-FAC2E85B88E6}" srcOrd="9" destOrd="0" presId="urn:microsoft.com/office/officeart/2005/8/layout/cycle8"/>
    <dgm:cxn modelId="{D7E1A5F4-CB25-4E40-847C-32A038B2F9F8}" type="presParOf" srcId="{790142CC-F95B-4719-8F33-DAFCDD121ADF}" destId="{E6D60153-3277-4501-B42B-E92852E9C8DF}" srcOrd="10" destOrd="0" presId="urn:microsoft.com/office/officeart/2005/8/layout/cycle8"/>
    <dgm:cxn modelId="{6BA11680-9ED6-44B8-B485-EB9851518E7E}" type="presParOf" srcId="{790142CC-F95B-4719-8F33-DAFCDD121ADF}" destId="{846B30E6-8E57-4ED2-B84C-937CD4EA3038}" srcOrd="11" destOrd="0" presId="urn:microsoft.com/office/officeart/2005/8/layout/cycle8"/>
    <dgm:cxn modelId="{20DF47BE-29D5-44A8-A729-E571A1209132}" type="presParOf" srcId="{790142CC-F95B-4719-8F33-DAFCDD121ADF}" destId="{DDFA3DFC-19A8-4BD5-93AB-4B3F8DF417B2}" srcOrd="12" destOrd="0" presId="urn:microsoft.com/office/officeart/2005/8/layout/cycle8"/>
    <dgm:cxn modelId="{63D55707-BCFF-4061-BB90-666C0AEADF50}" type="presParOf" srcId="{790142CC-F95B-4719-8F33-DAFCDD121ADF}" destId="{8CF29783-7A42-431E-9CAB-0705AAFE6A61}" srcOrd="13" destOrd="0" presId="urn:microsoft.com/office/officeart/2005/8/layout/cycle8"/>
    <dgm:cxn modelId="{49602BF8-3EDD-460A-A857-D24BE0D9AC0F}" type="presParOf" srcId="{790142CC-F95B-4719-8F33-DAFCDD121ADF}" destId="{92F90FB9-B6BE-410B-BE00-3C199DB80060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5B3921-EA9C-4900-9992-F4215FC15038}">
      <dsp:nvSpPr>
        <dsp:cNvPr id="0" name=""/>
        <dsp:cNvSpPr/>
      </dsp:nvSpPr>
      <dsp:spPr>
        <a:xfrm>
          <a:off x="299696" y="98399"/>
          <a:ext cx="1271625" cy="1271625"/>
        </a:xfrm>
        <a:prstGeom prst="pie">
          <a:avLst>
            <a:gd name="adj1" fmla="val 16200000"/>
            <a:gd name="adj2" fmla="val 18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500" b="1" kern="1200" dirty="0" smtClean="0">
              <a:solidFill>
                <a:srgbClr val="E5F5FF"/>
              </a:solidFill>
            </a:rPr>
            <a:t>Do</a:t>
          </a:r>
          <a:endParaRPr lang="en-IE" sz="1500" b="1" kern="1200" dirty="0">
            <a:solidFill>
              <a:srgbClr val="E5F5FF"/>
            </a:solidFill>
          </a:endParaRPr>
        </a:p>
      </dsp:txBody>
      <dsp:txXfrm>
        <a:off x="969873" y="367863"/>
        <a:ext cx="454152" cy="378460"/>
      </dsp:txXfrm>
    </dsp:sp>
    <dsp:sp modelId="{1EE6B01D-FC1F-455A-AF3C-87663FE73BFC}">
      <dsp:nvSpPr>
        <dsp:cNvPr id="0" name=""/>
        <dsp:cNvSpPr/>
      </dsp:nvSpPr>
      <dsp:spPr>
        <a:xfrm>
          <a:off x="273507" y="143814"/>
          <a:ext cx="1271625" cy="1271625"/>
        </a:xfrm>
        <a:prstGeom prst="pie">
          <a:avLst>
            <a:gd name="adj1" fmla="val 1800000"/>
            <a:gd name="adj2" fmla="val 90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500" b="1" kern="1200" dirty="0" smtClean="0">
              <a:solidFill>
                <a:srgbClr val="E5F5FF"/>
              </a:solidFill>
            </a:rPr>
            <a:t>Check</a:t>
          </a:r>
          <a:endParaRPr lang="en-IE" sz="1500" b="1" kern="1200" dirty="0">
            <a:solidFill>
              <a:srgbClr val="E5F5FF"/>
            </a:solidFill>
          </a:endParaRPr>
        </a:p>
      </dsp:txBody>
      <dsp:txXfrm>
        <a:off x="576275" y="968857"/>
        <a:ext cx="681228" cy="333044"/>
      </dsp:txXfrm>
    </dsp:sp>
    <dsp:sp modelId="{B661CDBC-8159-45E2-99F8-CF4F509F391D}">
      <dsp:nvSpPr>
        <dsp:cNvPr id="0" name=""/>
        <dsp:cNvSpPr/>
      </dsp:nvSpPr>
      <dsp:spPr>
        <a:xfrm>
          <a:off x="247317" y="98399"/>
          <a:ext cx="1271625" cy="1271625"/>
        </a:xfrm>
        <a:prstGeom prst="pie">
          <a:avLst>
            <a:gd name="adj1" fmla="val 90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500" b="1" kern="1200" dirty="0" smtClean="0">
              <a:solidFill>
                <a:srgbClr val="E5F5FF"/>
              </a:solidFill>
            </a:rPr>
            <a:t>Plan</a:t>
          </a:r>
          <a:endParaRPr lang="en-IE" sz="1500" b="1" kern="1200" dirty="0">
            <a:solidFill>
              <a:srgbClr val="E5F5FF"/>
            </a:solidFill>
          </a:endParaRPr>
        </a:p>
      </dsp:txBody>
      <dsp:txXfrm>
        <a:off x="394614" y="367863"/>
        <a:ext cx="454152" cy="378460"/>
      </dsp:txXfrm>
    </dsp:sp>
    <dsp:sp modelId="{DDFA3DFC-19A8-4BD5-93AB-4B3F8DF417B2}">
      <dsp:nvSpPr>
        <dsp:cNvPr id="0" name=""/>
        <dsp:cNvSpPr/>
      </dsp:nvSpPr>
      <dsp:spPr>
        <a:xfrm>
          <a:off x="221081" y="19679"/>
          <a:ext cx="1429064" cy="1429064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F29783-7A42-431E-9CAB-0705AAFE6A61}">
      <dsp:nvSpPr>
        <dsp:cNvPr id="0" name=""/>
        <dsp:cNvSpPr/>
      </dsp:nvSpPr>
      <dsp:spPr>
        <a:xfrm>
          <a:off x="194787" y="65014"/>
          <a:ext cx="1429064" cy="1429064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F90FB9-B6BE-410B-BE00-3C199DB80060}">
      <dsp:nvSpPr>
        <dsp:cNvPr id="0" name=""/>
        <dsp:cNvSpPr/>
      </dsp:nvSpPr>
      <dsp:spPr>
        <a:xfrm>
          <a:off x="168493" y="19679"/>
          <a:ext cx="1429064" cy="1429064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smtClean="0"/>
              <a:pPr/>
              <a:t>6/2/2017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841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smtClean="0"/>
              <a:pPr/>
              <a:t>6/2/2017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557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6/2/2017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28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smtClean="0"/>
              <a:pPr/>
              <a:t>6/2/2017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8806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smtClean="0"/>
              <a:pPr/>
              <a:t>6/2/2017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028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smtClean="0"/>
              <a:pPr/>
              <a:t>6/2/2017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147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smtClean="0"/>
              <a:pPr/>
              <a:t>6/2/2017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416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smtClean="0"/>
              <a:pPr/>
              <a:t>6/2/2017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414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smtClean="0"/>
              <a:pPr/>
              <a:t>6/2/2017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7174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smtClean="0"/>
              <a:pPr/>
              <a:t>6/2/2017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3436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6/2/2017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5425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smtClean="0"/>
              <a:pPr/>
              <a:t>6/2/2017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8686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smtClean="0"/>
              <a:pPr/>
              <a:t>6/2/2017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7377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smtClean="0"/>
              <a:pPr/>
              <a:t>6/2/2017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6717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smtClean="0"/>
              <a:pPr/>
              <a:t>6/2/2017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5583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scoilnet.ie/go-to-post-primary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scoilnet.ie/go-to-post-primary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scoilnet.ie/go-to-post-primary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scoilnet.ie/go-to-post-primary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scoilnet.ie/go-to-post-primary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scoilnet.ie/go-to-post-primary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scoilnet.ie/go-to-post-primary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scoilnet.ie/go-to-post-primary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scoilnet.ie/go-to-post-primary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scoilnet.ie/go-to-post-primary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5061" y="1743787"/>
            <a:ext cx="10572000" cy="2971051"/>
          </a:xfrm>
        </p:spPr>
        <p:txBody>
          <a:bodyPr/>
          <a:lstStyle/>
          <a:p>
            <a:r>
              <a:rPr lang="en-IE" dirty="0" smtClean="0">
                <a:solidFill>
                  <a:srgbClr val="E5F5FF"/>
                </a:solidFill>
                <a:latin typeface="Comic Sans MS" panose="030F0702030302020204" pitchFamily="66" charset="0"/>
              </a:rPr>
              <a:t>Study Plans</a:t>
            </a:r>
            <a:endParaRPr lang="en-IE" dirty="0">
              <a:solidFill>
                <a:srgbClr val="E5F5FF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6231" y="3877191"/>
            <a:ext cx="2975521" cy="594405"/>
          </a:xfrm>
          <a:prstGeom prst="rect">
            <a:avLst/>
          </a:prstGeom>
        </p:spPr>
      </p:pic>
      <p:graphicFrame>
        <p:nvGraphicFramePr>
          <p:cNvPr id="13" name="Diagram 12"/>
          <p:cNvGraphicFramePr/>
          <p:nvPr>
            <p:extLst>
              <p:ext uri="{D42A27DB-BD31-4B8C-83A1-F6EECF244321}">
                <p14:modId xmlns:p14="http://schemas.microsoft.com/office/powerpoint/2010/main" val="2802519919"/>
              </p:ext>
            </p:extLst>
          </p:nvPr>
        </p:nvGraphicFramePr>
        <p:xfrm>
          <a:off x="9909950" y="5153316"/>
          <a:ext cx="1818640" cy="15138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32270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>
                <a:solidFill>
                  <a:srgbClr val="E5F5FF"/>
                </a:solidFill>
                <a:latin typeface="Comic Sans MS" panose="030F0702030302020204" pitchFamily="66" charset="0"/>
              </a:rPr>
              <a:t>Where On The Steps Can You Climb To?</a:t>
            </a:r>
            <a:endParaRPr lang="en-IE" dirty="0">
              <a:solidFill>
                <a:srgbClr val="E5F5FF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100" y="3949700"/>
            <a:ext cx="4886116" cy="215692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199" y="2232218"/>
            <a:ext cx="4408488" cy="1958782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0" y="6106626"/>
            <a:ext cx="12192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10426700" y="2232218"/>
            <a:ext cx="1765300" cy="2188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" name="TextBox 10"/>
          <p:cNvSpPr txBox="1"/>
          <p:nvPr/>
        </p:nvSpPr>
        <p:spPr>
          <a:xfrm>
            <a:off x="3962400" y="5702300"/>
            <a:ext cx="398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i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I won’t do it</a:t>
            </a:r>
            <a:endParaRPr lang="en-IE" i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91357" y="5219705"/>
            <a:ext cx="398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i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I can’t do it</a:t>
            </a:r>
            <a:endParaRPr lang="en-IE" i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800808" y="4737110"/>
            <a:ext cx="398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i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I want to do it</a:t>
            </a:r>
            <a:endParaRPr lang="en-IE" i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675728" y="4268255"/>
            <a:ext cx="398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i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How do I do it?</a:t>
            </a:r>
            <a:endParaRPr lang="en-IE" i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501228" y="3799400"/>
            <a:ext cx="398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i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I’ll try to do it</a:t>
            </a:r>
            <a:endParaRPr lang="en-IE" i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376443" y="3380307"/>
            <a:ext cx="398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i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I can do it</a:t>
            </a:r>
            <a:endParaRPr lang="en-IE" i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138443" y="2975072"/>
            <a:ext cx="398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i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I will do it</a:t>
            </a:r>
            <a:endParaRPr lang="en-IE" i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904808" y="2517345"/>
            <a:ext cx="398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i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I DID IT!!!</a:t>
            </a:r>
            <a:endParaRPr lang="en-IE" i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53319" y="2354359"/>
            <a:ext cx="2837969" cy="3971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5205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3280" y="772308"/>
            <a:ext cx="10571998" cy="970450"/>
          </a:xfrm>
        </p:spPr>
        <p:txBody>
          <a:bodyPr/>
          <a:lstStyle/>
          <a:p>
            <a:r>
              <a:rPr lang="en-IE" dirty="0" smtClean="0">
                <a:solidFill>
                  <a:srgbClr val="E5F5FF"/>
                </a:solidFill>
                <a:latin typeface="Comic Sans MS" panose="030F0702030302020204" pitchFamily="66" charset="0"/>
              </a:rPr>
              <a:t>Have A Personal Goal</a:t>
            </a:r>
            <a:r>
              <a:rPr lang="en-IE" dirty="0">
                <a:solidFill>
                  <a:srgbClr val="E5F5FF"/>
                </a:solidFill>
              </a:rPr>
              <a:t/>
            </a:r>
            <a:br>
              <a:rPr lang="en-IE" dirty="0">
                <a:solidFill>
                  <a:srgbClr val="E5F5FF"/>
                </a:solidFill>
              </a:rPr>
            </a:br>
            <a:r>
              <a:rPr lang="en-IE" dirty="0" smtClean="0">
                <a:solidFill>
                  <a:srgbClr val="E5F5FF"/>
                </a:solidFill>
              </a:rPr>
              <a:t>		</a:t>
            </a:r>
            <a:r>
              <a:rPr lang="en-IE" sz="1400" dirty="0" smtClean="0">
                <a:solidFill>
                  <a:srgbClr val="E5F5FF"/>
                </a:solidFill>
              </a:rPr>
              <a:t>Where Are You Now</a:t>
            </a:r>
            <a:br>
              <a:rPr lang="en-IE" sz="1400" dirty="0" smtClean="0">
                <a:solidFill>
                  <a:srgbClr val="E5F5FF"/>
                </a:solidFill>
              </a:rPr>
            </a:br>
            <a:r>
              <a:rPr lang="en-IE" sz="1400" dirty="0" smtClean="0">
                <a:solidFill>
                  <a:srgbClr val="E5F5FF"/>
                </a:solidFill>
              </a:rPr>
              <a:t>	    		     &amp;</a:t>
            </a:r>
            <a:br>
              <a:rPr lang="en-IE" sz="1400" dirty="0" smtClean="0">
                <a:solidFill>
                  <a:srgbClr val="E5F5FF"/>
                </a:solidFill>
              </a:rPr>
            </a:br>
            <a:r>
              <a:rPr lang="en-IE" sz="1400" dirty="0" smtClean="0">
                <a:solidFill>
                  <a:srgbClr val="E5F5FF"/>
                </a:solidFill>
              </a:rPr>
              <a:t>		Where Do You Want To Get To.</a:t>
            </a:r>
            <a:endParaRPr lang="en-IE" sz="1400" dirty="0">
              <a:solidFill>
                <a:srgbClr val="E5F5FF"/>
              </a:solidFill>
            </a:endParaRPr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6390" y="1067073"/>
            <a:ext cx="2975521" cy="594405"/>
          </a:xfrm>
          <a:prstGeom prst="rect">
            <a:avLst/>
          </a:prstGeom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5070761"/>
              </p:ext>
            </p:extLst>
          </p:nvPr>
        </p:nvGraphicFramePr>
        <p:xfrm>
          <a:off x="589280" y="2149283"/>
          <a:ext cx="10993120" cy="4569719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748280"/>
                <a:gridCol w="2748280"/>
                <a:gridCol w="2748280"/>
                <a:gridCol w="2748280"/>
              </a:tblGrid>
              <a:tr h="553168">
                <a:tc>
                  <a:txBody>
                    <a:bodyPr/>
                    <a:lstStyle/>
                    <a:p>
                      <a:pPr algn="ctr"/>
                      <a:r>
                        <a:rPr lang="en-IE" dirty="0" smtClean="0"/>
                        <a:t/>
                      </a:r>
                      <a:br>
                        <a:rPr lang="en-IE" dirty="0" smtClean="0"/>
                      </a:br>
                      <a:r>
                        <a:rPr lang="en-IE" dirty="0" smtClean="0"/>
                        <a:t>Subjects</a:t>
                      </a:r>
                      <a:endParaRPr lang="en-IE" dirty="0">
                        <a:solidFill>
                          <a:srgbClr val="E5F5FF"/>
                        </a:solidFill>
                      </a:endParaRPr>
                    </a:p>
                  </a:txBody>
                  <a:tcPr>
                    <a:solidFill>
                      <a:srgbClr val="F2F7C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 smtClean="0"/>
                        <a:t/>
                      </a:r>
                      <a:br>
                        <a:rPr lang="en-IE" dirty="0" smtClean="0"/>
                      </a:br>
                      <a:r>
                        <a:rPr lang="en-IE" dirty="0" smtClean="0"/>
                        <a:t>Target Grade</a:t>
                      </a:r>
                      <a:endParaRPr lang="en-IE" dirty="0">
                        <a:solidFill>
                          <a:srgbClr val="E5F5FF"/>
                        </a:solidFill>
                      </a:endParaRPr>
                    </a:p>
                  </a:txBody>
                  <a:tcPr>
                    <a:solidFill>
                      <a:srgbClr val="F2F7C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 smtClean="0"/>
                        <a:t>Grade I Would Get</a:t>
                      </a:r>
                      <a:r>
                        <a:rPr lang="en-IE" baseline="0" dirty="0" smtClean="0"/>
                        <a:t> Right Now</a:t>
                      </a:r>
                      <a:endParaRPr lang="en-IE" dirty="0">
                        <a:solidFill>
                          <a:srgbClr val="E5F5FF"/>
                        </a:solidFill>
                      </a:endParaRPr>
                    </a:p>
                  </a:txBody>
                  <a:tcPr>
                    <a:solidFill>
                      <a:srgbClr val="F2F7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dirty="0" smtClean="0"/>
                        <a:t>Grade I Think</a:t>
                      </a:r>
                      <a:r>
                        <a:rPr lang="en-IE" baseline="0" dirty="0" smtClean="0"/>
                        <a:t> I Got </a:t>
                      </a:r>
                      <a:br>
                        <a:rPr lang="en-IE" baseline="0" dirty="0" smtClean="0"/>
                      </a:br>
                      <a:r>
                        <a:rPr lang="en-IE" sz="1800" b="0" baseline="0" dirty="0" smtClean="0"/>
                        <a:t>(Fill in After the Exam)</a:t>
                      </a:r>
                      <a:endParaRPr lang="en-IE" sz="1800" b="0" dirty="0" smtClean="0">
                        <a:solidFill>
                          <a:srgbClr val="E5F5FF"/>
                        </a:solidFill>
                      </a:endParaRPr>
                    </a:p>
                  </a:txBody>
                  <a:tcPr>
                    <a:solidFill>
                      <a:srgbClr val="F2F7C1"/>
                    </a:solidFill>
                  </a:tcPr>
                </a:tc>
              </a:tr>
              <a:tr h="469937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</a:tr>
              <a:tr h="469937"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</a:tr>
              <a:tr h="469937"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</a:tr>
              <a:tr h="469937"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</a:tr>
              <a:tr h="469937"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</a:tr>
              <a:tr h="469937"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</a:tr>
              <a:tr h="469937"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</a:tr>
              <a:tr h="469937"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CAO</a:t>
                      </a:r>
                      <a:r>
                        <a:rPr lang="en-IE" b="1" baseline="0" dirty="0" smtClean="0"/>
                        <a:t> Points </a:t>
                      </a:r>
                    </a:p>
                    <a:p>
                      <a:pPr algn="ctr"/>
                      <a:r>
                        <a:rPr lang="en-IE" b="1" baseline="0" dirty="0" smtClean="0"/>
                        <a:t>for Best Six Subjects</a:t>
                      </a:r>
                      <a:endParaRPr lang="en-IE" b="1" dirty="0">
                        <a:solidFill>
                          <a:srgbClr val="E5F5FF"/>
                        </a:solidFill>
                      </a:endParaRPr>
                    </a:p>
                  </a:txBody>
                  <a:tcPr>
                    <a:solidFill>
                      <a:srgbClr val="A4F6B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6666FF"/>
                        </a:solidFill>
                      </a:endParaRPr>
                    </a:p>
                  </a:txBody>
                  <a:tcPr>
                    <a:solidFill>
                      <a:srgbClr val="A4F6B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6666FF"/>
                        </a:solidFill>
                      </a:endParaRPr>
                    </a:p>
                  </a:txBody>
                  <a:tcPr>
                    <a:solidFill>
                      <a:srgbClr val="A4F6B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6666FF"/>
                        </a:solidFill>
                      </a:endParaRPr>
                    </a:p>
                  </a:txBody>
                  <a:tcPr>
                    <a:solidFill>
                      <a:srgbClr val="A4F6B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68519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3280" y="772308"/>
            <a:ext cx="10571998" cy="970450"/>
          </a:xfrm>
        </p:spPr>
        <p:txBody>
          <a:bodyPr/>
          <a:lstStyle/>
          <a:p>
            <a:r>
              <a:rPr lang="en-IE" dirty="0" smtClean="0">
                <a:solidFill>
                  <a:srgbClr val="E5F5FF"/>
                </a:solidFill>
                <a:latin typeface="Comic Sans MS" panose="030F0702030302020204" pitchFamily="66" charset="0"/>
              </a:rPr>
              <a:t>Reflect on </a:t>
            </a:r>
            <a:r>
              <a:rPr lang="en-IE" dirty="0">
                <a:solidFill>
                  <a:srgbClr val="E5F5FF"/>
                </a:solidFill>
              </a:rPr>
              <a:t/>
            </a:r>
            <a:br>
              <a:rPr lang="en-IE" dirty="0">
                <a:solidFill>
                  <a:srgbClr val="E5F5FF"/>
                </a:solidFill>
              </a:rPr>
            </a:br>
            <a:r>
              <a:rPr lang="en-IE" dirty="0" smtClean="0">
                <a:solidFill>
                  <a:srgbClr val="E5F5FF"/>
                </a:solidFill>
              </a:rPr>
              <a:t>		</a:t>
            </a:r>
            <a:r>
              <a:rPr lang="en-IE" sz="1400" dirty="0">
                <a:solidFill>
                  <a:srgbClr val="E5F5FF"/>
                </a:solidFill>
              </a:rPr>
              <a:t>Where Are You Now</a:t>
            </a:r>
            <a:br>
              <a:rPr lang="en-IE" sz="1400" dirty="0">
                <a:solidFill>
                  <a:srgbClr val="E5F5FF"/>
                </a:solidFill>
              </a:rPr>
            </a:br>
            <a:r>
              <a:rPr lang="en-IE" sz="1400" dirty="0">
                <a:solidFill>
                  <a:srgbClr val="E5F5FF"/>
                </a:solidFill>
              </a:rPr>
              <a:t>	    		     &amp;</a:t>
            </a:r>
            <a:br>
              <a:rPr lang="en-IE" sz="1400" dirty="0">
                <a:solidFill>
                  <a:srgbClr val="E5F5FF"/>
                </a:solidFill>
              </a:rPr>
            </a:br>
            <a:r>
              <a:rPr lang="en-IE" sz="1400" dirty="0">
                <a:solidFill>
                  <a:srgbClr val="E5F5FF"/>
                </a:solidFill>
              </a:rPr>
              <a:t>		Where Do You Want To Get To.</a:t>
            </a:r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6390" y="1067073"/>
            <a:ext cx="2975521" cy="594405"/>
          </a:xfrm>
          <a:prstGeom prst="rect">
            <a:avLst/>
          </a:prstGeom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9256199"/>
              </p:ext>
            </p:extLst>
          </p:nvPr>
        </p:nvGraphicFramePr>
        <p:xfrm>
          <a:off x="589280" y="2149283"/>
          <a:ext cx="10993120" cy="4569719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748280"/>
                <a:gridCol w="2748280"/>
                <a:gridCol w="2748280"/>
                <a:gridCol w="2748280"/>
              </a:tblGrid>
              <a:tr h="553168">
                <a:tc>
                  <a:txBody>
                    <a:bodyPr/>
                    <a:lstStyle/>
                    <a:p>
                      <a:pPr algn="ctr"/>
                      <a:r>
                        <a:rPr lang="en-IE" dirty="0" smtClean="0"/>
                        <a:t/>
                      </a:r>
                      <a:br>
                        <a:rPr lang="en-IE" dirty="0" smtClean="0"/>
                      </a:br>
                      <a:r>
                        <a:rPr lang="en-IE" dirty="0" smtClean="0"/>
                        <a:t>Subjects</a:t>
                      </a:r>
                      <a:endParaRPr lang="en-IE" dirty="0">
                        <a:solidFill>
                          <a:srgbClr val="E5F5FF"/>
                        </a:solidFill>
                      </a:endParaRPr>
                    </a:p>
                  </a:txBody>
                  <a:tcPr>
                    <a:solidFill>
                      <a:srgbClr val="F2F7C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 smtClean="0"/>
                        <a:t/>
                      </a:r>
                      <a:br>
                        <a:rPr lang="en-IE" dirty="0" smtClean="0"/>
                      </a:br>
                      <a:r>
                        <a:rPr lang="en-IE" dirty="0" smtClean="0"/>
                        <a:t>Target Grade</a:t>
                      </a:r>
                      <a:endParaRPr lang="en-IE" dirty="0">
                        <a:solidFill>
                          <a:srgbClr val="E5F5FF"/>
                        </a:solidFill>
                      </a:endParaRPr>
                    </a:p>
                  </a:txBody>
                  <a:tcPr>
                    <a:solidFill>
                      <a:srgbClr val="F2F7C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 smtClean="0"/>
                        <a:t>Grade I Would</a:t>
                      </a:r>
                      <a:r>
                        <a:rPr lang="en-IE" baseline="0" dirty="0" smtClean="0"/>
                        <a:t> Get Right Now</a:t>
                      </a:r>
                      <a:endParaRPr lang="en-IE" dirty="0">
                        <a:solidFill>
                          <a:srgbClr val="E5F5FF"/>
                        </a:solidFill>
                      </a:endParaRPr>
                    </a:p>
                  </a:txBody>
                  <a:tcPr>
                    <a:solidFill>
                      <a:srgbClr val="F2F7C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 smtClean="0"/>
                        <a:t>Grade I Think</a:t>
                      </a:r>
                      <a:r>
                        <a:rPr lang="en-IE" baseline="0" dirty="0" smtClean="0"/>
                        <a:t> I Got </a:t>
                      </a:r>
                      <a:br>
                        <a:rPr lang="en-IE" baseline="0" dirty="0" smtClean="0"/>
                      </a:br>
                      <a:r>
                        <a:rPr lang="en-IE" sz="1400" b="0" baseline="0" dirty="0" smtClean="0"/>
                        <a:t>(Fill in After the Exam)</a:t>
                      </a:r>
                      <a:endParaRPr lang="en-IE" sz="1400" b="0" dirty="0">
                        <a:solidFill>
                          <a:srgbClr val="E5F5FF"/>
                        </a:solidFill>
                      </a:endParaRPr>
                    </a:p>
                  </a:txBody>
                  <a:tcPr>
                    <a:solidFill>
                      <a:srgbClr val="F2F7C1"/>
                    </a:solidFill>
                  </a:tcPr>
                </a:tc>
              </a:tr>
              <a:tr h="469937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</a:tr>
              <a:tr h="469937"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</a:tr>
              <a:tr h="469937"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</a:tr>
              <a:tr h="469937"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</a:tr>
              <a:tr h="469937"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</a:tr>
              <a:tr h="469937"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</a:tr>
              <a:tr h="469937"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</a:tr>
              <a:tr h="469937"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CAO</a:t>
                      </a:r>
                      <a:r>
                        <a:rPr lang="en-IE" b="1" baseline="0" dirty="0" smtClean="0"/>
                        <a:t> Points </a:t>
                      </a:r>
                    </a:p>
                    <a:p>
                      <a:pPr algn="ctr"/>
                      <a:r>
                        <a:rPr lang="en-IE" b="1" baseline="0" dirty="0" smtClean="0"/>
                        <a:t>for Best Six Subjects</a:t>
                      </a:r>
                      <a:endParaRPr lang="en-IE" b="1" dirty="0">
                        <a:solidFill>
                          <a:srgbClr val="E5F5FF"/>
                        </a:solidFill>
                      </a:endParaRPr>
                    </a:p>
                  </a:txBody>
                  <a:tcPr>
                    <a:solidFill>
                      <a:srgbClr val="A4F6B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6666FF"/>
                        </a:solidFill>
                      </a:endParaRPr>
                    </a:p>
                  </a:txBody>
                  <a:tcPr>
                    <a:solidFill>
                      <a:srgbClr val="A4F6B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6666FF"/>
                        </a:solidFill>
                      </a:endParaRPr>
                    </a:p>
                  </a:txBody>
                  <a:tcPr>
                    <a:solidFill>
                      <a:srgbClr val="A4F6B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6666FF"/>
                        </a:solidFill>
                      </a:endParaRPr>
                    </a:p>
                  </a:txBody>
                  <a:tcPr>
                    <a:solidFill>
                      <a:srgbClr val="A4F6B4"/>
                    </a:solidFill>
                  </a:tcPr>
                </a:tc>
              </a:tr>
            </a:tbl>
          </a:graphicData>
        </a:graphic>
      </p:graphicFrame>
      <p:sp>
        <p:nvSpPr>
          <p:cNvPr id="3" name="Snip Single Corner Rectangle 2"/>
          <p:cNvSpPr/>
          <p:nvPr/>
        </p:nvSpPr>
        <p:spPr>
          <a:xfrm>
            <a:off x="6248399" y="2946400"/>
            <a:ext cx="4178301" cy="2946400"/>
          </a:xfrm>
          <a:prstGeom prst="snip1Rect">
            <a:avLst/>
          </a:prstGeom>
          <a:solidFill>
            <a:schemeClr val="tx2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4000" b="1" dirty="0" smtClean="0">
                <a:solidFill>
                  <a:schemeClr val="bg1"/>
                </a:solidFill>
              </a:rPr>
              <a:t>Target Grade:</a:t>
            </a:r>
            <a:r>
              <a:rPr lang="en-IE" dirty="0" smtClean="0">
                <a:solidFill>
                  <a:schemeClr val="bg1"/>
                </a:solidFill>
              </a:rPr>
              <a:t/>
            </a:r>
            <a:br>
              <a:rPr lang="en-IE" dirty="0" smtClean="0">
                <a:solidFill>
                  <a:schemeClr val="bg1"/>
                </a:solidFill>
              </a:rPr>
            </a:br>
            <a:r>
              <a:rPr lang="en-IE" dirty="0" smtClean="0">
                <a:solidFill>
                  <a:schemeClr val="bg1"/>
                </a:solidFill>
              </a:rPr>
              <a:t>Be ambitious but realistic.</a:t>
            </a:r>
            <a:br>
              <a:rPr lang="en-IE" dirty="0" smtClean="0">
                <a:solidFill>
                  <a:schemeClr val="bg1"/>
                </a:solidFill>
              </a:rPr>
            </a:br>
            <a:r>
              <a:rPr lang="en-IE" dirty="0" smtClean="0">
                <a:solidFill>
                  <a:schemeClr val="bg1"/>
                </a:solidFill>
              </a:rPr>
              <a:t>Plan your study timetable around your target grade, where you are right now and your CAO Point Target.</a:t>
            </a:r>
            <a:br>
              <a:rPr lang="en-IE" dirty="0" smtClean="0">
                <a:solidFill>
                  <a:schemeClr val="bg1"/>
                </a:solidFill>
              </a:rPr>
            </a:br>
            <a:endParaRPr lang="en-I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33619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3280" y="772308"/>
            <a:ext cx="10571998" cy="970450"/>
          </a:xfrm>
        </p:spPr>
        <p:txBody>
          <a:bodyPr/>
          <a:lstStyle/>
          <a:p>
            <a:r>
              <a:rPr lang="en-IE" dirty="0" smtClean="0">
                <a:solidFill>
                  <a:srgbClr val="E5F5FF"/>
                </a:solidFill>
              </a:rPr>
              <a:t>Reflect on </a:t>
            </a:r>
            <a:r>
              <a:rPr lang="en-IE" dirty="0">
                <a:solidFill>
                  <a:srgbClr val="E5F5FF"/>
                </a:solidFill>
              </a:rPr>
              <a:t/>
            </a:r>
            <a:br>
              <a:rPr lang="en-IE" dirty="0">
                <a:solidFill>
                  <a:srgbClr val="E5F5FF"/>
                </a:solidFill>
              </a:rPr>
            </a:br>
            <a:r>
              <a:rPr lang="en-IE" dirty="0" smtClean="0">
                <a:solidFill>
                  <a:srgbClr val="E5F5FF"/>
                </a:solidFill>
              </a:rPr>
              <a:t>		</a:t>
            </a:r>
            <a:r>
              <a:rPr lang="en-IE" sz="1200" dirty="0">
                <a:solidFill>
                  <a:srgbClr val="E5F5FF"/>
                </a:solidFill>
              </a:rPr>
              <a:t>Where Are You Now</a:t>
            </a:r>
            <a:br>
              <a:rPr lang="en-IE" sz="1200" dirty="0">
                <a:solidFill>
                  <a:srgbClr val="E5F5FF"/>
                </a:solidFill>
              </a:rPr>
            </a:br>
            <a:r>
              <a:rPr lang="en-IE" sz="1200" dirty="0">
                <a:solidFill>
                  <a:srgbClr val="E5F5FF"/>
                </a:solidFill>
              </a:rPr>
              <a:t>	    		     &amp;</a:t>
            </a:r>
            <a:br>
              <a:rPr lang="en-IE" sz="1200" dirty="0">
                <a:solidFill>
                  <a:srgbClr val="E5F5FF"/>
                </a:solidFill>
              </a:rPr>
            </a:br>
            <a:r>
              <a:rPr lang="en-IE" sz="1200" dirty="0">
                <a:solidFill>
                  <a:srgbClr val="E5F5FF"/>
                </a:solidFill>
              </a:rPr>
              <a:t>		Where Do You Want To Get To.</a:t>
            </a:r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6390" y="1067073"/>
            <a:ext cx="2975521" cy="594405"/>
          </a:xfrm>
          <a:prstGeom prst="rect">
            <a:avLst/>
          </a:prstGeom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6905163"/>
              </p:ext>
            </p:extLst>
          </p:nvPr>
        </p:nvGraphicFramePr>
        <p:xfrm>
          <a:off x="589280" y="2149283"/>
          <a:ext cx="10993120" cy="4569719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748280"/>
                <a:gridCol w="2748280"/>
                <a:gridCol w="2748280"/>
                <a:gridCol w="2748280"/>
              </a:tblGrid>
              <a:tr h="553168">
                <a:tc>
                  <a:txBody>
                    <a:bodyPr/>
                    <a:lstStyle/>
                    <a:p>
                      <a:pPr algn="ctr"/>
                      <a:r>
                        <a:rPr lang="en-IE" dirty="0" smtClean="0"/>
                        <a:t/>
                      </a:r>
                      <a:br>
                        <a:rPr lang="en-IE" dirty="0" smtClean="0"/>
                      </a:br>
                      <a:r>
                        <a:rPr lang="en-IE" dirty="0" smtClean="0"/>
                        <a:t>Subjects</a:t>
                      </a:r>
                      <a:endParaRPr lang="en-IE" dirty="0">
                        <a:solidFill>
                          <a:srgbClr val="E5F5FF"/>
                        </a:solidFill>
                      </a:endParaRPr>
                    </a:p>
                  </a:txBody>
                  <a:tcPr>
                    <a:solidFill>
                      <a:srgbClr val="F2F7C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 smtClean="0"/>
                        <a:t/>
                      </a:r>
                      <a:br>
                        <a:rPr lang="en-IE" dirty="0" smtClean="0"/>
                      </a:br>
                      <a:r>
                        <a:rPr lang="en-IE" dirty="0" smtClean="0"/>
                        <a:t>Target Grade</a:t>
                      </a:r>
                      <a:endParaRPr lang="en-IE" dirty="0">
                        <a:solidFill>
                          <a:srgbClr val="E5F5FF"/>
                        </a:solidFill>
                      </a:endParaRPr>
                    </a:p>
                  </a:txBody>
                  <a:tcPr>
                    <a:solidFill>
                      <a:srgbClr val="F2F7C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 smtClean="0"/>
                        <a:t>Grade I Would</a:t>
                      </a:r>
                      <a:r>
                        <a:rPr lang="en-IE" baseline="0" dirty="0" smtClean="0"/>
                        <a:t> Get Right Now</a:t>
                      </a:r>
                      <a:endParaRPr lang="en-IE" dirty="0">
                        <a:solidFill>
                          <a:srgbClr val="E5F5FF"/>
                        </a:solidFill>
                      </a:endParaRPr>
                    </a:p>
                  </a:txBody>
                  <a:tcPr>
                    <a:solidFill>
                      <a:srgbClr val="F2F7C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 smtClean="0"/>
                        <a:t>Grade I Think</a:t>
                      </a:r>
                      <a:r>
                        <a:rPr lang="en-IE" baseline="0" dirty="0" smtClean="0"/>
                        <a:t> I Got </a:t>
                      </a:r>
                      <a:br>
                        <a:rPr lang="en-IE" baseline="0" dirty="0" smtClean="0"/>
                      </a:br>
                      <a:r>
                        <a:rPr lang="en-IE" sz="1800" b="0" baseline="0" dirty="0" smtClean="0"/>
                        <a:t>(Fill in After the Exam)</a:t>
                      </a:r>
                      <a:endParaRPr lang="en-IE" sz="1800" b="0" dirty="0">
                        <a:solidFill>
                          <a:srgbClr val="E5F5FF"/>
                        </a:solidFill>
                      </a:endParaRPr>
                    </a:p>
                  </a:txBody>
                  <a:tcPr>
                    <a:solidFill>
                      <a:srgbClr val="F2F7C1"/>
                    </a:solidFill>
                  </a:tcPr>
                </a:tc>
              </a:tr>
              <a:tr h="469937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</a:tr>
              <a:tr h="469937"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</a:tr>
              <a:tr h="469937"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</a:tr>
              <a:tr h="469937"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</a:tr>
              <a:tr h="469937"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</a:tr>
              <a:tr h="469937"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</a:tr>
              <a:tr h="469937"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</a:tr>
              <a:tr h="469937"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CAO</a:t>
                      </a:r>
                      <a:r>
                        <a:rPr lang="en-IE" b="1" baseline="0" dirty="0" smtClean="0"/>
                        <a:t> Points </a:t>
                      </a:r>
                    </a:p>
                    <a:p>
                      <a:pPr algn="ctr"/>
                      <a:r>
                        <a:rPr lang="en-IE" b="1" baseline="0" dirty="0" smtClean="0"/>
                        <a:t>for Best Six Subjects</a:t>
                      </a:r>
                      <a:endParaRPr lang="en-IE" b="1" dirty="0">
                        <a:solidFill>
                          <a:srgbClr val="E5F5FF"/>
                        </a:solidFill>
                      </a:endParaRPr>
                    </a:p>
                  </a:txBody>
                  <a:tcPr>
                    <a:solidFill>
                      <a:srgbClr val="A4F6B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6666FF"/>
                        </a:solidFill>
                      </a:endParaRPr>
                    </a:p>
                  </a:txBody>
                  <a:tcPr>
                    <a:solidFill>
                      <a:srgbClr val="A4F6B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6666FF"/>
                        </a:solidFill>
                      </a:endParaRPr>
                    </a:p>
                  </a:txBody>
                  <a:tcPr>
                    <a:solidFill>
                      <a:srgbClr val="A4F6B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6666FF"/>
                        </a:solidFill>
                      </a:endParaRPr>
                    </a:p>
                  </a:txBody>
                  <a:tcPr>
                    <a:solidFill>
                      <a:srgbClr val="A4F6B4"/>
                    </a:solidFill>
                  </a:tcPr>
                </a:tc>
              </a:tr>
            </a:tbl>
          </a:graphicData>
        </a:graphic>
      </p:graphicFrame>
      <p:sp>
        <p:nvSpPr>
          <p:cNvPr id="3" name="Snip Single Corner Rectangle 2"/>
          <p:cNvSpPr/>
          <p:nvPr/>
        </p:nvSpPr>
        <p:spPr>
          <a:xfrm>
            <a:off x="1490978" y="2960942"/>
            <a:ext cx="4178301" cy="2946400"/>
          </a:xfrm>
          <a:prstGeom prst="snip1Rect">
            <a:avLst/>
          </a:prstGeom>
          <a:solidFill>
            <a:schemeClr val="tx2"/>
          </a:solidFill>
          <a:ln w="698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4000" b="1" dirty="0" smtClean="0">
                <a:solidFill>
                  <a:schemeClr val="bg1"/>
                </a:solidFill>
              </a:rPr>
              <a:t>Grade I Would Get Right Now:</a:t>
            </a:r>
            <a:r>
              <a:rPr lang="en-IE" dirty="0" smtClean="0">
                <a:solidFill>
                  <a:schemeClr val="bg1"/>
                </a:solidFill>
              </a:rPr>
              <a:t/>
            </a:r>
            <a:br>
              <a:rPr lang="en-IE" dirty="0" smtClean="0">
                <a:solidFill>
                  <a:schemeClr val="bg1"/>
                </a:solidFill>
              </a:rPr>
            </a:br>
            <a:r>
              <a:rPr lang="en-IE" dirty="0" smtClean="0">
                <a:solidFill>
                  <a:schemeClr val="bg1"/>
                </a:solidFill>
              </a:rPr>
              <a:t>This column should fluctuate – as you revise, you will become more confident with your ability to succeed.</a:t>
            </a:r>
            <a:br>
              <a:rPr lang="en-IE" dirty="0" smtClean="0">
                <a:solidFill>
                  <a:schemeClr val="bg1"/>
                </a:solidFill>
              </a:rPr>
            </a:br>
            <a:endParaRPr lang="en-I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28863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3280" y="772308"/>
            <a:ext cx="10571998" cy="970450"/>
          </a:xfrm>
        </p:spPr>
        <p:txBody>
          <a:bodyPr/>
          <a:lstStyle/>
          <a:p>
            <a:r>
              <a:rPr lang="en-IE" dirty="0" smtClean="0">
                <a:solidFill>
                  <a:srgbClr val="E5F5FF"/>
                </a:solidFill>
              </a:rPr>
              <a:t>Reflect on </a:t>
            </a:r>
            <a:r>
              <a:rPr lang="en-IE" dirty="0">
                <a:solidFill>
                  <a:srgbClr val="E5F5FF"/>
                </a:solidFill>
              </a:rPr>
              <a:t/>
            </a:r>
            <a:br>
              <a:rPr lang="en-IE" dirty="0">
                <a:solidFill>
                  <a:srgbClr val="E5F5FF"/>
                </a:solidFill>
              </a:rPr>
            </a:br>
            <a:r>
              <a:rPr lang="en-IE" dirty="0" smtClean="0">
                <a:solidFill>
                  <a:srgbClr val="E5F5FF"/>
                </a:solidFill>
              </a:rPr>
              <a:t>		</a:t>
            </a:r>
            <a:r>
              <a:rPr lang="en-IE" sz="1200" dirty="0" smtClean="0">
                <a:solidFill>
                  <a:srgbClr val="E5F5FF"/>
                </a:solidFill>
              </a:rPr>
              <a:t>Where You Are Now</a:t>
            </a:r>
            <a:br>
              <a:rPr lang="en-IE" sz="1200" dirty="0" smtClean="0">
                <a:solidFill>
                  <a:srgbClr val="E5F5FF"/>
                </a:solidFill>
              </a:rPr>
            </a:br>
            <a:r>
              <a:rPr lang="en-IE" sz="1200" dirty="0" smtClean="0">
                <a:solidFill>
                  <a:srgbClr val="E5F5FF"/>
                </a:solidFill>
              </a:rPr>
              <a:t>	    		     &amp;</a:t>
            </a:r>
            <a:br>
              <a:rPr lang="en-IE" sz="1200" dirty="0" smtClean="0">
                <a:solidFill>
                  <a:srgbClr val="E5F5FF"/>
                </a:solidFill>
              </a:rPr>
            </a:br>
            <a:r>
              <a:rPr lang="en-IE" sz="1200" dirty="0" smtClean="0">
                <a:solidFill>
                  <a:srgbClr val="E5F5FF"/>
                </a:solidFill>
              </a:rPr>
              <a:t>		Where You Want to Get To</a:t>
            </a:r>
            <a:endParaRPr lang="en-IE" sz="1200" dirty="0">
              <a:solidFill>
                <a:srgbClr val="E5F5FF"/>
              </a:solidFill>
            </a:endParaRPr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6390" y="1067073"/>
            <a:ext cx="2975521" cy="594405"/>
          </a:xfrm>
          <a:prstGeom prst="rect">
            <a:avLst/>
          </a:prstGeom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0778895"/>
              </p:ext>
            </p:extLst>
          </p:nvPr>
        </p:nvGraphicFramePr>
        <p:xfrm>
          <a:off x="589280" y="2149283"/>
          <a:ext cx="10993120" cy="4569719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748280"/>
                <a:gridCol w="2748280"/>
                <a:gridCol w="2748280"/>
                <a:gridCol w="2748280"/>
              </a:tblGrid>
              <a:tr h="553168">
                <a:tc>
                  <a:txBody>
                    <a:bodyPr/>
                    <a:lstStyle/>
                    <a:p>
                      <a:pPr algn="ctr"/>
                      <a:r>
                        <a:rPr lang="en-IE" dirty="0" smtClean="0"/>
                        <a:t/>
                      </a:r>
                      <a:br>
                        <a:rPr lang="en-IE" dirty="0" smtClean="0"/>
                      </a:br>
                      <a:r>
                        <a:rPr lang="en-IE" dirty="0" smtClean="0"/>
                        <a:t>Subjects</a:t>
                      </a:r>
                      <a:endParaRPr lang="en-IE" dirty="0">
                        <a:solidFill>
                          <a:srgbClr val="E5F5FF"/>
                        </a:solidFill>
                      </a:endParaRPr>
                    </a:p>
                  </a:txBody>
                  <a:tcPr>
                    <a:solidFill>
                      <a:srgbClr val="F2F7C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 smtClean="0"/>
                        <a:t/>
                      </a:r>
                      <a:br>
                        <a:rPr lang="en-IE" dirty="0" smtClean="0"/>
                      </a:br>
                      <a:r>
                        <a:rPr lang="en-IE" dirty="0" smtClean="0"/>
                        <a:t>Target Grade</a:t>
                      </a:r>
                      <a:endParaRPr lang="en-IE" dirty="0">
                        <a:solidFill>
                          <a:srgbClr val="E5F5FF"/>
                        </a:solidFill>
                      </a:endParaRPr>
                    </a:p>
                  </a:txBody>
                  <a:tcPr>
                    <a:solidFill>
                      <a:srgbClr val="F2F7C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 smtClean="0"/>
                        <a:t>Grade I Would</a:t>
                      </a:r>
                      <a:r>
                        <a:rPr lang="en-IE" baseline="0" dirty="0" smtClean="0"/>
                        <a:t> Get Right Now</a:t>
                      </a:r>
                      <a:endParaRPr lang="en-IE" dirty="0">
                        <a:solidFill>
                          <a:srgbClr val="E5F5FF"/>
                        </a:solidFill>
                      </a:endParaRPr>
                    </a:p>
                  </a:txBody>
                  <a:tcPr>
                    <a:solidFill>
                      <a:srgbClr val="F2F7C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 smtClean="0"/>
                        <a:t>Grade I Think</a:t>
                      </a:r>
                      <a:r>
                        <a:rPr lang="en-IE" baseline="0" dirty="0" smtClean="0"/>
                        <a:t> I Got </a:t>
                      </a:r>
                      <a:br>
                        <a:rPr lang="en-IE" baseline="0" dirty="0" smtClean="0"/>
                      </a:br>
                      <a:r>
                        <a:rPr lang="en-IE" sz="1800" b="0" baseline="0" dirty="0" smtClean="0"/>
                        <a:t>(Fill in After the Exam)</a:t>
                      </a:r>
                      <a:endParaRPr lang="en-IE" sz="1800" b="0" dirty="0">
                        <a:solidFill>
                          <a:srgbClr val="E5F5FF"/>
                        </a:solidFill>
                      </a:endParaRPr>
                    </a:p>
                  </a:txBody>
                  <a:tcPr>
                    <a:solidFill>
                      <a:srgbClr val="F2F7C1"/>
                    </a:solidFill>
                  </a:tcPr>
                </a:tc>
              </a:tr>
              <a:tr h="469937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</a:tr>
              <a:tr h="469937"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</a:tr>
              <a:tr h="469937"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</a:tr>
              <a:tr h="469937"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</a:tr>
              <a:tr h="469937"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</a:tr>
              <a:tr h="469937"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</a:tr>
              <a:tr h="469937"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</a:tr>
              <a:tr h="469937"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CAO</a:t>
                      </a:r>
                      <a:r>
                        <a:rPr lang="en-IE" b="1" baseline="0" dirty="0" smtClean="0"/>
                        <a:t> Points </a:t>
                      </a:r>
                    </a:p>
                    <a:p>
                      <a:pPr algn="ctr"/>
                      <a:r>
                        <a:rPr lang="en-IE" b="1" baseline="0" dirty="0" smtClean="0"/>
                        <a:t>for Best Six Subjects</a:t>
                      </a:r>
                      <a:endParaRPr lang="en-IE" b="1" dirty="0">
                        <a:solidFill>
                          <a:srgbClr val="E5F5FF"/>
                        </a:solidFill>
                      </a:endParaRPr>
                    </a:p>
                  </a:txBody>
                  <a:tcPr>
                    <a:solidFill>
                      <a:srgbClr val="A4F6B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6666FF"/>
                        </a:solidFill>
                      </a:endParaRPr>
                    </a:p>
                  </a:txBody>
                  <a:tcPr>
                    <a:solidFill>
                      <a:srgbClr val="A4F6B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6666FF"/>
                        </a:solidFill>
                      </a:endParaRPr>
                    </a:p>
                  </a:txBody>
                  <a:tcPr>
                    <a:solidFill>
                      <a:srgbClr val="A4F6B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rgbClr val="6666FF"/>
                        </a:solidFill>
                      </a:endParaRPr>
                    </a:p>
                  </a:txBody>
                  <a:tcPr>
                    <a:solidFill>
                      <a:srgbClr val="A4F6B4"/>
                    </a:solidFill>
                  </a:tcPr>
                </a:tc>
              </a:tr>
            </a:tbl>
          </a:graphicData>
        </a:graphic>
      </p:graphicFrame>
      <p:sp>
        <p:nvSpPr>
          <p:cNvPr id="3" name="Snip Single Corner Rectangle 2"/>
          <p:cNvSpPr/>
          <p:nvPr/>
        </p:nvSpPr>
        <p:spPr>
          <a:xfrm>
            <a:off x="1490978" y="2960942"/>
            <a:ext cx="4178301" cy="2946400"/>
          </a:xfrm>
          <a:prstGeom prst="snip1Rect">
            <a:avLst/>
          </a:prstGeom>
          <a:solidFill>
            <a:schemeClr val="tx2"/>
          </a:solidFill>
          <a:ln w="698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4000" b="1" dirty="0" smtClean="0">
                <a:solidFill>
                  <a:schemeClr val="bg1"/>
                </a:solidFill>
              </a:rPr>
              <a:t>Grade I Think </a:t>
            </a:r>
            <a:br>
              <a:rPr lang="en-IE" sz="4000" b="1" dirty="0" smtClean="0">
                <a:solidFill>
                  <a:schemeClr val="bg1"/>
                </a:solidFill>
              </a:rPr>
            </a:br>
            <a:r>
              <a:rPr lang="en-IE" sz="4000" b="1" dirty="0" smtClean="0">
                <a:solidFill>
                  <a:schemeClr val="bg1"/>
                </a:solidFill>
              </a:rPr>
              <a:t>I Got:</a:t>
            </a:r>
            <a:r>
              <a:rPr lang="en-IE" dirty="0" smtClean="0">
                <a:solidFill>
                  <a:schemeClr val="bg1"/>
                </a:solidFill>
              </a:rPr>
              <a:t/>
            </a:r>
            <a:br>
              <a:rPr lang="en-IE" dirty="0" smtClean="0">
                <a:solidFill>
                  <a:schemeClr val="bg1"/>
                </a:solidFill>
              </a:rPr>
            </a:br>
            <a:r>
              <a:rPr lang="en-IE" dirty="0" smtClean="0">
                <a:solidFill>
                  <a:schemeClr val="bg1"/>
                </a:solidFill>
              </a:rPr>
              <a:t>It is important to reflect on the exam. Jot how well you think you did here.</a:t>
            </a:r>
            <a:br>
              <a:rPr lang="en-IE" dirty="0" smtClean="0">
                <a:solidFill>
                  <a:schemeClr val="bg1"/>
                </a:solidFill>
              </a:rPr>
            </a:br>
            <a:r>
              <a:rPr lang="en-IE" dirty="0" smtClean="0">
                <a:solidFill>
                  <a:schemeClr val="bg1"/>
                </a:solidFill>
              </a:rPr>
              <a:t>Move forward by looking towards the next exam.</a:t>
            </a:r>
            <a:br>
              <a:rPr lang="en-IE" dirty="0" smtClean="0">
                <a:solidFill>
                  <a:schemeClr val="bg1"/>
                </a:solidFill>
              </a:rPr>
            </a:br>
            <a:endParaRPr lang="en-I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78839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6392372"/>
              </p:ext>
            </p:extLst>
          </p:nvPr>
        </p:nvGraphicFramePr>
        <p:xfrm>
          <a:off x="242031" y="129983"/>
          <a:ext cx="11729720" cy="611841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32430"/>
                <a:gridCol w="2932430"/>
                <a:gridCol w="2932430"/>
                <a:gridCol w="2932430"/>
              </a:tblGrid>
              <a:tr h="857006"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bg1"/>
                          </a:solidFill>
                        </a:rPr>
                        <a:t/>
                      </a:r>
                      <a:br>
                        <a:rPr lang="en-IE" b="1" dirty="0" smtClean="0">
                          <a:solidFill>
                            <a:schemeClr val="bg1"/>
                          </a:solidFill>
                        </a:rPr>
                      </a:br>
                      <a:r>
                        <a:rPr lang="en-IE" b="1" dirty="0" smtClean="0">
                          <a:solidFill>
                            <a:schemeClr val="bg1"/>
                          </a:solidFill>
                        </a:rPr>
                        <a:t>Subjects</a:t>
                      </a:r>
                      <a:endParaRPr lang="en-IE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bg1"/>
                          </a:solidFill>
                        </a:rPr>
                        <a:t/>
                      </a:r>
                      <a:br>
                        <a:rPr lang="en-IE" b="1" dirty="0" smtClean="0">
                          <a:solidFill>
                            <a:schemeClr val="bg1"/>
                          </a:solidFill>
                        </a:rPr>
                      </a:br>
                      <a:r>
                        <a:rPr lang="en-IE" b="1" dirty="0" smtClean="0">
                          <a:solidFill>
                            <a:schemeClr val="bg1"/>
                          </a:solidFill>
                        </a:rPr>
                        <a:t>Target Grade</a:t>
                      </a:r>
                      <a:endParaRPr lang="en-IE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bg1"/>
                          </a:solidFill>
                        </a:rPr>
                        <a:t>What I Think</a:t>
                      </a:r>
                      <a:r>
                        <a:rPr lang="en-IE" b="1" baseline="0" dirty="0" smtClean="0">
                          <a:solidFill>
                            <a:schemeClr val="bg1"/>
                          </a:solidFill>
                        </a:rPr>
                        <a:t> I Will Get Right Now</a:t>
                      </a:r>
                      <a:endParaRPr lang="en-IE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bg1"/>
                          </a:solidFill>
                        </a:rPr>
                        <a:t>What I Think</a:t>
                      </a:r>
                      <a:r>
                        <a:rPr lang="en-IE" b="1" baseline="0" dirty="0" smtClean="0">
                          <a:solidFill>
                            <a:schemeClr val="bg1"/>
                          </a:solidFill>
                        </a:rPr>
                        <a:t> I Got After the Exam</a:t>
                      </a:r>
                      <a:endParaRPr lang="en-IE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FF"/>
                    </a:solidFill>
                  </a:tcPr>
                </a:tc>
              </a:tr>
              <a:tr h="629201"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9201"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9201"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9201"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9201"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9201"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9201"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7006"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bg1"/>
                          </a:solidFill>
                        </a:rPr>
                        <a:t>CAO</a:t>
                      </a:r>
                      <a:r>
                        <a:rPr lang="en-IE" b="1" baseline="0" dirty="0" smtClean="0">
                          <a:solidFill>
                            <a:schemeClr val="bg1"/>
                          </a:solidFill>
                        </a:rPr>
                        <a:t> Points </a:t>
                      </a:r>
                    </a:p>
                    <a:p>
                      <a:pPr algn="ctr"/>
                      <a:r>
                        <a:rPr lang="en-IE" b="1" baseline="0" dirty="0" smtClean="0">
                          <a:solidFill>
                            <a:schemeClr val="bg1"/>
                          </a:solidFill>
                        </a:rPr>
                        <a:t>for Best Six Subjects</a:t>
                      </a:r>
                      <a:endParaRPr lang="en-IE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F6B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F6B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F6B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F6B4"/>
                    </a:solidFill>
                  </a:tcPr>
                </a:tc>
              </a:tr>
            </a:tbl>
          </a:graphicData>
        </a:graphic>
      </p:graphicFrame>
      <p:pic>
        <p:nvPicPr>
          <p:cNvPr id="5" name="Picture 4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9600" y="6446926"/>
            <a:ext cx="1202151" cy="2401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1000" y="6382334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>
                <a:solidFill>
                  <a:schemeClr val="bg1"/>
                </a:solidFill>
              </a:rPr>
              <a:t>Printable Template</a:t>
            </a:r>
            <a:endParaRPr lang="en-I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647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6593011"/>
              </p:ext>
            </p:extLst>
          </p:nvPr>
        </p:nvGraphicFramePr>
        <p:xfrm>
          <a:off x="242031" y="129983"/>
          <a:ext cx="11729720" cy="611841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32430"/>
                <a:gridCol w="2932430"/>
                <a:gridCol w="2932430"/>
                <a:gridCol w="2932430"/>
              </a:tblGrid>
              <a:tr h="857006"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bg1"/>
                          </a:solidFill>
                        </a:rPr>
                        <a:t/>
                      </a:r>
                      <a:br>
                        <a:rPr lang="en-IE" b="1" dirty="0" smtClean="0">
                          <a:solidFill>
                            <a:schemeClr val="bg1"/>
                          </a:solidFill>
                        </a:rPr>
                      </a:br>
                      <a:r>
                        <a:rPr lang="en-IE" b="1" dirty="0" smtClean="0">
                          <a:solidFill>
                            <a:schemeClr val="bg1"/>
                          </a:solidFill>
                        </a:rPr>
                        <a:t>Subjects</a:t>
                      </a:r>
                      <a:endParaRPr lang="en-IE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bg1"/>
                          </a:solidFill>
                        </a:rPr>
                        <a:t/>
                      </a:r>
                      <a:br>
                        <a:rPr lang="en-IE" b="1" dirty="0" smtClean="0">
                          <a:solidFill>
                            <a:schemeClr val="bg1"/>
                          </a:solidFill>
                        </a:rPr>
                      </a:br>
                      <a:r>
                        <a:rPr lang="en-IE" b="1" dirty="0" smtClean="0">
                          <a:solidFill>
                            <a:schemeClr val="bg1"/>
                          </a:solidFill>
                        </a:rPr>
                        <a:t>Target Grade</a:t>
                      </a:r>
                      <a:endParaRPr lang="en-IE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bg1"/>
                          </a:solidFill>
                        </a:rPr>
                        <a:t>What I Think</a:t>
                      </a:r>
                      <a:r>
                        <a:rPr lang="en-IE" b="1" baseline="0" dirty="0" smtClean="0">
                          <a:solidFill>
                            <a:schemeClr val="bg1"/>
                          </a:solidFill>
                        </a:rPr>
                        <a:t> I Will Get Right Now</a:t>
                      </a:r>
                      <a:endParaRPr lang="en-IE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bg1"/>
                          </a:solidFill>
                        </a:rPr>
                        <a:t>What I Think</a:t>
                      </a:r>
                      <a:r>
                        <a:rPr lang="en-IE" b="1" baseline="0" dirty="0" smtClean="0">
                          <a:solidFill>
                            <a:schemeClr val="bg1"/>
                          </a:solidFill>
                        </a:rPr>
                        <a:t> I Got After the Exam</a:t>
                      </a:r>
                      <a:endParaRPr lang="en-IE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629201"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9201"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9201"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9201"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9201"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9201"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9201"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7006"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bg1"/>
                          </a:solidFill>
                        </a:rPr>
                        <a:t>CAO</a:t>
                      </a:r>
                      <a:r>
                        <a:rPr lang="en-IE" b="1" baseline="0" dirty="0" smtClean="0">
                          <a:solidFill>
                            <a:schemeClr val="bg1"/>
                          </a:solidFill>
                        </a:rPr>
                        <a:t> Points </a:t>
                      </a:r>
                    </a:p>
                    <a:p>
                      <a:pPr algn="ctr"/>
                      <a:r>
                        <a:rPr lang="en-IE" b="1" baseline="0" dirty="0" smtClean="0">
                          <a:solidFill>
                            <a:schemeClr val="bg1"/>
                          </a:solidFill>
                        </a:rPr>
                        <a:t>for Best Six Subjects</a:t>
                      </a:r>
                      <a:endParaRPr lang="en-IE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" name="Picture 4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9600" y="6446926"/>
            <a:ext cx="1202151" cy="2401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1000" y="6382334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>
                <a:solidFill>
                  <a:schemeClr val="bg1"/>
                </a:solidFill>
              </a:rPr>
              <a:t>Printable Template</a:t>
            </a:r>
            <a:endParaRPr lang="en-I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9816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900" y="637688"/>
            <a:ext cx="10571998" cy="970450"/>
          </a:xfrm>
        </p:spPr>
        <p:txBody>
          <a:bodyPr/>
          <a:lstStyle/>
          <a:p>
            <a:r>
              <a:rPr lang="en-IE" dirty="0" smtClean="0"/>
              <a:t>Planning Your Study Timetable</a:t>
            </a:r>
            <a:endParaRPr lang="en-IE" dirty="0"/>
          </a:p>
        </p:txBody>
      </p:sp>
      <p:sp>
        <p:nvSpPr>
          <p:cNvPr id="4" name="TextBox 3"/>
          <p:cNvSpPr txBox="1"/>
          <p:nvPr/>
        </p:nvSpPr>
        <p:spPr>
          <a:xfrm>
            <a:off x="495300" y="1943100"/>
            <a:ext cx="101346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400" b="1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Task:</a:t>
            </a:r>
            <a:r>
              <a:rPr lang="en-IE" sz="2800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 		List the subjects you need to revise for. </a:t>
            </a:r>
          </a:p>
          <a:p>
            <a:r>
              <a:rPr lang="en-IE" sz="2800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					Then, arrange the subjects based on which 						subjects need the most and least revision.</a:t>
            </a:r>
            <a:endParaRPr lang="en-IE" sz="2800" dirty="0">
              <a:solidFill>
                <a:srgbClr val="FFC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90900" y="5549900"/>
            <a:ext cx="11369300" cy="0"/>
          </a:xfrm>
          <a:prstGeom prst="straightConnector1">
            <a:avLst/>
          </a:prstGeom>
          <a:ln w="155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0541000" y="4648200"/>
            <a:ext cx="1460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3200" b="1" dirty="0" smtClean="0"/>
              <a:t>MOST</a:t>
            </a:r>
            <a:endParaRPr lang="en-IE" sz="3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90900" y="4514275"/>
            <a:ext cx="1460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3200" b="1" dirty="0" smtClean="0"/>
              <a:t>LEAST</a:t>
            </a:r>
            <a:endParaRPr lang="en-IE" sz="3200" b="1" dirty="0"/>
          </a:p>
        </p:txBody>
      </p:sp>
      <p:pic>
        <p:nvPicPr>
          <p:cNvPr id="11" name="Picture 10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6390" y="1067073"/>
            <a:ext cx="2975521" cy="594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7538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444303"/>
              </p:ext>
            </p:extLst>
          </p:nvPr>
        </p:nvGraphicFramePr>
        <p:xfrm>
          <a:off x="242032" y="129983"/>
          <a:ext cx="11759467" cy="565788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97534"/>
                <a:gridCol w="1603734"/>
                <a:gridCol w="1206500"/>
                <a:gridCol w="1587500"/>
                <a:gridCol w="1346200"/>
                <a:gridCol w="1253451"/>
                <a:gridCol w="1532274"/>
                <a:gridCol w="1532274"/>
              </a:tblGrid>
              <a:tr h="1202484"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bg1"/>
                          </a:solidFill>
                        </a:rPr>
                        <a:t/>
                      </a:r>
                      <a:br>
                        <a:rPr lang="en-IE" b="1" dirty="0" smtClean="0">
                          <a:solidFill>
                            <a:schemeClr val="bg1"/>
                          </a:solidFill>
                        </a:rPr>
                      </a:br>
                      <a:r>
                        <a:rPr lang="en-IE" b="1" dirty="0" smtClean="0">
                          <a:solidFill>
                            <a:schemeClr val="bg1"/>
                          </a:solidFill>
                        </a:rPr>
                        <a:t>Time</a:t>
                      </a:r>
                      <a:endParaRPr lang="en-IE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bg1"/>
                          </a:solidFill>
                        </a:rPr>
                        <a:t>Monday</a:t>
                      </a:r>
                      <a:endParaRPr lang="en-IE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bg1"/>
                          </a:solidFill>
                        </a:rPr>
                        <a:t>Tuesday</a:t>
                      </a:r>
                      <a:endParaRPr lang="en-IE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bg1"/>
                          </a:solidFill>
                        </a:rPr>
                        <a:t>Wednesday</a:t>
                      </a:r>
                      <a:endParaRPr lang="en-IE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bg1"/>
                          </a:solidFill>
                        </a:rPr>
                        <a:t>Thursday</a:t>
                      </a:r>
                      <a:endParaRPr lang="en-IE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bg1"/>
                          </a:solidFill>
                        </a:rPr>
                        <a:t>Friday</a:t>
                      </a:r>
                      <a:endParaRPr lang="en-IE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bg1"/>
                          </a:solidFill>
                        </a:rPr>
                        <a:t>Saturday</a:t>
                      </a:r>
                      <a:endParaRPr lang="en-IE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bg1"/>
                          </a:solidFill>
                        </a:rPr>
                        <a:t>Sunday</a:t>
                      </a:r>
                      <a:endParaRPr lang="en-IE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636486"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6486"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6486"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6486"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6486"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6486"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6486"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393700" y="5956300"/>
            <a:ext cx="419100" cy="3175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" name="Rectangle 6"/>
          <p:cNvSpPr/>
          <p:nvPr/>
        </p:nvSpPr>
        <p:spPr>
          <a:xfrm>
            <a:off x="393700" y="6442231"/>
            <a:ext cx="419100" cy="3175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" name="Rectangle 7"/>
          <p:cNvSpPr/>
          <p:nvPr/>
        </p:nvSpPr>
        <p:spPr>
          <a:xfrm>
            <a:off x="2997200" y="5943600"/>
            <a:ext cx="419100" cy="3175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" name="Rectangle 8"/>
          <p:cNvSpPr/>
          <p:nvPr/>
        </p:nvSpPr>
        <p:spPr>
          <a:xfrm>
            <a:off x="2997200" y="6416831"/>
            <a:ext cx="419100" cy="3175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" name="Rectangle 9"/>
          <p:cNvSpPr/>
          <p:nvPr/>
        </p:nvSpPr>
        <p:spPr>
          <a:xfrm>
            <a:off x="5394325" y="5943912"/>
            <a:ext cx="419100" cy="3175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" name="Rectangle 10"/>
          <p:cNvSpPr/>
          <p:nvPr/>
        </p:nvSpPr>
        <p:spPr>
          <a:xfrm>
            <a:off x="5394325" y="6416831"/>
            <a:ext cx="419100" cy="3175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" name="Rectangle 11"/>
          <p:cNvSpPr/>
          <p:nvPr/>
        </p:nvSpPr>
        <p:spPr>
          <a:xfrm>
            <a:off x="8229600" y="5956300"/>
            <a:ext cx="419100" cy="3175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" name="Rectangle 12"/>
          <p:cNvSpPr/>
          <p:nvPr/>
        </p:nvSpPr>
        <p:spPr>
          <a:xfrm>
            <a:off x="8229600" y="6439212"/>
            <a:ext cx="419100" cy="3175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cxnSp>
        <p:nvCxnSpPr>
          <p:cNvPr id="17" name="Straight Connector 16"/>
          <p:cNvCxnSpPr/>
          <p:nvPr/>
        </p:nvCxnSpPr>
        <p:spPr>
          <a:xfrm>
            <a:off x="977900" y="6261100"/>
            <a:ext cx="16129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977900" y="6708931"/>
            <a:ext cx="16129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3581400" y="6251731"/>
            <a:ext cx="16129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3581400" y="6686862"/>
            <a:ext cx="16129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121765" y="6181881"/>
            <a:ext cx="16129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6121765" y="6645743"/>
            <a:ext cx="16129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9055465" y="6223312"/>
            <a:ext cx="16129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9055465" y="6665105"/>
            <a:ext cx="16129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Snip Single Corner Rectangle 26"/>
          <p:cNvSpPr/>
          <p:nvPr/>
        </p:nvSpPr>
        <p:spPr>
          <a:xfrm>
            <a:off x="5603875" y="1817766"/>
            <a:ext cx="4178301" cy="2946400"/>
          </a:xfrm>
          <a:prstGeom prst="snip1Rect">
            <a:avLst/>
          </a:prstGeom>
          <a:solidFill>
            <a:schemeClr val="tx2"/>
          </a:solidFill>
          <a:ln w="698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4000" b="1" dirty="0" smtClean="0">
                <a:solidFill>
                  <a:schemeClr val="bg1"/>
                </a:solidFill>
              </a:rPr>
              <a:t>Study Plan:</a:t>
            </a:r>
            <a:r>
              <a:rPr lang="en-IE" dirty="0" smtClean="0">
                <a:solidFill>
                  <a:schemeClr val="bg1"/>
                </a:solidFill>
              </a:rPr>
              <a:t/>
            </a:r>
            <a:br>
              <a:rPr lang="en-IE" dirty="0" smtClean="0">
                <a:solidFill>
                  <a:schemeClr val="bg1"/>
                </a:solidFill>
              </a:rPr>
            </a:br>
            <a:r>
              <a:rPr lang="en-IE" dirty="0" smtClean="0">
                <a:solidFill>
                  <a:schemeClr val="bg1"/>
                </a:solidFill>
              </a:rPr>
              <a:t>Colour code your subjects with the key below the timetable.</a:t>
            </a:r>
            <a:br>
              <a:rPr lang="en-IE" dirty="0" smtClean="0">
                <a:solidFill>
                  <a:schemeClr val="bg1"/>
                </a:solidFill>
              </a:rPr>
            </a:br>
            <a:r>
              <a:rPr lang="en-IE" dirty="0" smtClean="0">
                <a:solidFill>
                  <a:schemeClr val="bg1"/>
                </a:solidFill>
              </a:rPr>
              <a:t>Colour in the revision time slots with associated colour.</a:t>
            </a:r>
            <a:br>
              <a:rPr lang="en-IE" dirty="0" smtClean="0">
                <a:solidFill>
                  <a:schemeClr val="bg1"/>
                </a:solidFill>
              </a:rPr>
            </a:br>
            <a:r>
              <a:rPr lang="en-IE" dirty="0" smtClean="0">
                <a:solidFill>
                  <a:schemeClr val="bg1"/>
                </a:solidFill>
              </a:rPr>
              <a:t>Write in the section of the subject you are to study in the plot slot box.</a:t>
            </a:r>
            <a:br>
              <a:rPr lang="en-IE" dirty="0" smtClean="0">
                <a:solidFill>
                  <a:schemeClr val="bg1"/>
                </a:solidFill>
              </a:rPr>
            </a:br>
            <a:endParaRPr lang="en-I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09835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3167652"/>
              </p:ext>
            </p:extLst>
          </p:nvPr>
        </p:nvGraphicFramePr>
        <p:xfrm>
          <a:off x="242031" y="637600"/>
          <a:ext cx="11759467" cy="50429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97534"/>
                <a:gridCol w="1603734"/>
                <a:gridCol w="1206500"/>
                <a:gridCol w="1587500"/>
                <a:gridCol w="1346200"/>
                <a:gridCol w="1253451"/>
                <a:gridCol w="1532274"/>
                <a:gridCol w="1532274"/>
              </a:tblGrid>
              <a:tr h="1202484"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bg1"/>
                          </a:solidFill>
                        </a:rPr>
                        <a:t/>
                      </a:r>
                      <a:br>
                        <a:rPr lang="en-IE" b="1" dirty="0" smtClean="0">
                          <a:solidFill>
                            <a:schemeClr val="bg1"/>
                          </a:solidFill>
                        </a:rPr>
                      </a:br>
                      <a:r>
                        <a:rPr lang="en-IE" b="1" dirty="0" smtClean="0">
                          <a:solidFill>
                            <a:schemeClr val="bg1"/>
                          </a:solidFill>
                        </a:rPr>
                        <a:t>Time</a:t>
                      </a:r>
                      <a:endParaRPr lang="en-IE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bg1"/>
                          </a:solidFill>
                        </a:rPr>
                        <a:t>Monday</a:t>
                      </a:r>
                      <a:endParaRPr lang="en-IE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bg1"/>
                          </a:solidFill>
                        </a:rPr>
                        <a:t>Tuesday</a:t>
                      </a:r>
                      <a:endParaRPr lang="en-IE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bg1"/>
                          </a:solidFill>
                        </a:rPr>
                        <a:t>Wednesday</a:t>
                      </a:r>
                      <a:endParaRPr lang="en-IE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bg1"/>
                          </a:solidFill>
                        </a:rPr>
                        <a:t>Thursday</a:t>
                      </a:r>
                      <a:endParaRPr lang="en-IE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bg1"/>
                          </a:solidFill>
                        </a:rPr>
                        <a:t>Friday</a:t>
                      </a:r>
                      <a:endParaRPr lang="en-IE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bg1"/>
                          </a:solidFill>
                        </a:rPr>
                        <a:t>Saturday</a:t>
                      </a:r>
                      <a:endParaRPr lang="en-IE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bg1"/>
                          </a:solidFill>
                        </a:rPr>
                        <a:t>Sunday</a:t>
                      </a:r>
                      <a:endParaRPr lang="en-IE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636486">
                <a:tc>
                  <a:txBody>
                    <a:bodyPr/>
                    <a:lstStyle/>
                    <a:p>
                      <a:r>
                        <a:rPr lang="en-IE" dirty="0" smtClean="0">
                          <a:solidFill>
                            <a:schemeClr val="bg1"/>
                          </a:solidFill>
                        </a:rPr>
                        <a:t>9:00</a:t>
                      </a:r>
                      <a:r>
                        <a:rPr lang="en-IE" baseline="0" dirty="0" smtClean="0">
                          <a:solidFill>
                            <a:schemeClr val="bg1"/>
                          </a:solidFill>
                        </a:rPr>
                        <a:t>  – 10:45</a:t>
                      </a:r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E" b="1" i="1" dirty="0" smtClean="0">
                          <a:solidFill>
                            <a:schemeClr val="bg1"/>
                          </a:solidFill>
                        </a:rPr>
                        <a:t>Algebra</a:t>
                      </a:r>
                      <a:endParaRPr lang="en-IE" b="1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1200" b="1" i="1" dirty="0" smtClean="0">
                          <a:solidFill>
                            <a:schemeClr val="bg1"/>
                          </a:solidFill>
                        </a:rPr>
                        <a:t>Mechanics</a:t>
                      </a:r>
                      <a:endParaRPr lang="en-IE" sz="1200" b="1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1100" b="1" i="1" dirty="0" smtClean="0">
                          <a:solidFill>
                            <a:schemeClr val="bg1"/>
                          </a:solidFill>
                        </a:rPr>
                        <a:t>German vocab + comprehension</a:t>
                      </a:r>
                      <a:endParaRPr lang="en-IE" sz="1100" b="1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1400" b="1" i="1" dirty="0" smtClean="0">
                          <a:solidFill>
                            <a:schemeClr val="bg1"/>
                          </a:solidFill>
                        </a:rPr>
                        <a:t>Mechanics</a:t>
                      </a:r>
                      <a:endParaRPr lang="en-IE" sz="1400" b="1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b="1" i="1" dirty="0" smtClean="0">
                          <a:solidFill>
                            <a:schemeClr val="bg1"/>
                          </a:solidFill>
                        </a:rPr>
                        <a:t>Acids, Bases, pH</a:t>
                      </a:r>
                      <a:endParaRPr lang="en-IE" b="1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b="1" i="1" dirty="0" smtClean="0">
                          <a:solidFill>
                            <a:schemeClr val="bg1"/>
                          </a:solidFill>
                        </a:rPr>
                        <a:t>Calculus</a:t>
                      </a:r>
                      <a:endParaRPr lang="en-IE" b="1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b="1" i="1" dirty="0" smtClean="0">
                          <a:solidFill>
                            <a:schemeClr val="bg1"/>
                          </a:solidFill>
                        </a:rPr>
                        <a:t>Physics Experiments</a:t>
                      </a:r>
                      <a:endParaRPr lang="en-IE" b="1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636486">
                <a:tc>
                  <a:txBody>
                    <a:bodyPr/>
                    <a:lstStyle/>
                    <a:p>
                      <a:r>
                        <a:rPr lang="en-IE" dirty="0" smtClean="0">
                          <a:solidFill>
                            <a:schemeClr val="bg1"/>
                          </a:solidFill>
                        </a:rPr>
                        <a:t>11:00  – 12:45</a:t>
                      </a:r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E" b="1" i="1" dirty="0" smtClean="0">
                          <a:solidFill>
                            <a:schemeClr val="bg1"/>
                          </a:solidFill>
                        </a:rPr>
                        <a:t>German Listening</a:t>
                      </a:r>
                      <a:endParaRPr lang="en-IE" b="1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b="1" i="1" dirty="0" smtClean="0">
                          <a:solidFill>
                            <a:schemeClr val="bg1"/>
                          </a:solidFill>
                        </a:rPr>
                        <a:t>Control A/C</a:t>
                      </a:r>
                      <a:endParaRPr lang="en-IE" b="1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b="1" i="1" dirty="0" err="1" smtClean="0">
                          <a:solidFill>
                            <a:schemeClr val="tx1"/>
                          </a:solidFill>
                        </a:rPr>
                        <a:t>Prós</a:t>
                      </a:r>
                      <a:endParaRPr lang="en-IE" b="1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1100" b="1" i="1" dirty="0" err="1" smtClean="0">
                          <a:solidFill>
                            <a:schemeClr val="tx1"/>
                          </a:solidFill>
                        </a:rPr>
                        <a:t>Ceapadóireacht</a:t>
                      </a:r>
                      <a:endParaRPr lang="en-IE" sz="1100" b="1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b="1" i="1" dirty="0" smtClean="0">
                          <a:solidFill>
                            <a:schemeClr val="bg1"/>
                          </a:solidFill>
                        </a:rPr>
                        <a:t>Functions</a:t>
                      </a:r>
                      <a:endParaRPr lang="en-IE" b="1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b="1" i="1" dirty="0" smtClean="0">
                          <a:solidFill>
                            <a:schemeClr val="bg1"/>
                          </a:solidFill>
                        </a:rPr>
                        <a:t>Chemistry</a:t>
                      </a:r>
                      <a:r>
                        <a:rPr lang="en-IE" b="1" i="1" baseline="0" dirty="0" smtClean="0">
                          <a:solidFill>
                            <a:schemeClr val="bg1"/>
                          </a:solidFill>
                        </a:rPr>
                        <a:t> Experiments</a:t>
                      </a:r>
                      <a:endParaRPr lang="en-IE" b="1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b="1" i="1" dirty="0" smtClean="0">
                          <a:solidFill>
                            <a:schemeClr val="bg1"/>
                          </a:solidFill>
                        </a:rPr>
                        <a:t>Final A/C</a:t>
                      </a:r>
                      <a:endParaRPr lang="en-IE" b="1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636486">
                <a:tc>
                  <a:txBody>
                    <a:bodyPr/>
                    <a:lstStyle/>
                    <a:p>
                      <a:r>
                        <a:rPr lang="en-IE" dirty="0" smtClean="0">
                          <a:solidFill>
                            <a:schemeClr val="bg1"/>
                          </a:solidFill>
                        </a:rPr>
                        <a:t>13:00</a:t>
                      </a:r>
                      <a:r>
                        <a:rPr lang="en-IE" baseline="0" dirty="0" smtClean="0">
                          <a:solidFill>
                            <a:schemeClr val="bg1"/>
                          </a:solidFill>
                        </a:rPr>
                        <a:t>  – 14:30</a:t>
                      </a:r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E" b="1" i="1" dirty="0" err="1" smtClean="0">
                          <a:solidFill>
                            <a:schemeClr val="tx1"/>
                          </a:solidFill>
                        </a:rPr>
                        <a:t>Filíocht</a:t>
                      </a:r>
                      <a:endParaRPr lang="en-IE" b="1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b="1" i="1" dirty="0" smtClean="0">
                          <a:solidFill>
                            <a:schemeClr val="bg1"/>
                          </a:solidFill>
                        </a:rPr>
                        <a:t>Film Study</a:t>
                      </a:r>
                      <a:endParaRPr lang="en-IE" b="1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b="1" i="1" dirty="0" smtClean="0">
                          <a:solidFill>
                            <a:schemeClr val="bg1"/>
                          </a:solidFill>
                        </a:rPr>
                        <a:t>Coordinate Geometry</a:t>
                      </a:r>
                      <a:endParaRPr lang="en-IE" b="1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1200" b="1" i="1" dirty="0" smtClean="0">
                          <a:solidFill>
                            <a:schemeClr val="bg1"/>
                          </a:solidFill>
                        </a:rPr>
                        <a:t>Oxidation / Reduction</a:t>
                      </a:r>
                      <a:endParaRPr lang="en-IE" sz="1200" b="1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b="1" i="1" dirty="0" smtClean="0">
                          <a:solidFill>
                            <a:schemeClr val="bg1"/>
                          </a:solidFill>
                        </a:rPr>
                        <a:t>Particle</a:t>
                      </a:r>
                      <a:r>
                        <a:rPr lang="en-IE" b="1" i="1" baseline="0" dirty="0" smtClean="0">
                          <a:solidFill>
                            <a:schemeClr val="bg1"/>
                          </a:solidFill>
                        </a:rPr>
                        <a:t> Physics</a:t>
                      </a:r>
                      <a:endParaRPr lang="en-IE" b="1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b="1" i="1" dirty="0" smtClean="0">
                          <a:solidFill>
                            <a:schemeClr val="bg1"/>
                          </a:solidFill>
                        </a:rPr>
                        <a:t>Poems</a:t>
                      </a:r>
                      <a:endParaRPr lang="en-IE" b="1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b="1" i="1" dirty="0" err="1" smtClean="0">
                          <a:solidFill>
                            <a:schemeClr val="tx1"/>
                          </a:solidFill>
                        </a:rPr>
                        <a:t>Prós</a:t>
                      </a:r>
                      <a:endParaRPr lang="en-IE" b="1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</a:tr>
              <a:tr h="636486">
                <a:tc>
                  <a:txBody>
                    <a:bodyPr/>
                    <a:lstStyle/>
                    <a:p>
                      <a:r>
                        <a:rPr lang="en-IE" dirty="0" smtClean="0">
                          <a:solidFill>
                            <a:schemeClr val="bg1"/>
                          </a:solidFill>
                        </a:rPr>
                        <a:t>15:30 – 17:00</a:t>
                      </a:r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E" b="1" i="1" dirty="0" smtClean="0">
                          <a:solidFill>
                            <a:schemeClr val="bg1"/>
                          </a:solidFill>
                        </a:rPr>
                        <a:t>Club Accounts</a:t>
                      </a:r>
                      <a:endParaRPr lang="en-IE" b="1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b="1" i="1" dirty="0" smtClean="0">
                          <a:solidFill>
                            <a:schemeClr val="bg1"/>
                          </a:solidFill>
                        </a:rPr>
                        <a:t>German Paper</a:t>
                      </a:r>
                      <a:endParaRPr lang="en-IE" b="1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b="1" i="1" dirty="0" smtClean="0">
                          <a:solidFill>
                            <a:schemeClr val="bg1"/>
                          </a:solidFill>
                        </a:rPr>
                        <a:t>Heat &amp; Temp</a:t>
                      </a:r>
                      <a:endParaRPr lang="en-IE" b="1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b="1" i="1" dirty="0" smtClean="0">
                          <a:solidFill>
                            <a:schemeClr val="bg1"/>
                          </a:solidFill>
                        </a:rPr>
                        <a:t>Farm Accounts</a:t>
                      </a:r>
                      <a:endParaRPr lang="en-IE" b="1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b="1" i="1" dirty="0" smtClean="0">
                          <a:solidFill>
                            <a:schemeClr val="bg1"/>
                          </a:solidFill>
                        </a:rPr>
                        <a:t>Exam Paper </a:t>
                      </a:r>
                      <a:endParaRPr lang="en-IE" b="1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b="1" i="1" dirty="0" smtClean="0">
                          <a:solidFill>
                            <a:schemeClr val="bg1"/>
                          </a:solidFill>
                        </a:rPr>
                        <a:t>Patterns &amp; Sequences</a:t>
                      </a:r>
                      <a:endParaRPr lang="en-IE" b="1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b="1" i="1" dirty="0" smtClean="0">
                          <a:solidFill>
                            <a:schemeClr val="bg1"/>
                          </a:solidFill>
                        </a:rPr>
                        <a:t>Gas Laws</a:t>
                      </a:r>
                      <a:endParaRPr lang="en-IE" b="1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636486">
                <a:tc>
                  <a:txBody>
                    <a:bodyPr/>
                    <a:lstStyle/>
                    <a:p>
                      <a:r>
                        <a:rPr lang="en-IE" dirty="0" smtClean="0">
                          <a:solidFill>
                            <a:schemeClr val="bg1"/>
                          </a:solidFill>
                        </a:rPr>
                        <a:t>17:15 – 19:00</a:t>
                      </a:r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E" b="1" i="1" dirty="0" smtClean="0">
                          <a:solidFill>
                            <a:schemeClr val="bg1"/>
                          </a:solidFill>
                        </a:rPr>
                        <a:t>Geometry</a:t>
                      </a:r>
                      <a:endParaRPr lang="en-IE" b="1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1400" b="1" dirty="0" smtClean="0">
                          <a:solidFill>
                            <a:schemeClr val="bg1"/>
                          </a:solidFill>
                        </a:rPr>
                        <a:t>Organic </a:t>
                      </a:r>
                      <a:r>
                        <a:rPr lang="en-IE" sz="1400" b="1" i="1" dirty="0" smtClean="0">
                          <a:solidFill>
                            <a:schemeClr val="bg1"/>
                          </a:solidFill>
                        </a:rPr>
                        <a:t>Chemistry</a:t>
                      </a:r>
                      <a:endParaRPr lang="en-IE" sz="1400" b="1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b="1" i="1" dirty="0" smtClean="0">
                          <a:solidFill>
                            <a:schemeClr val="bg1"/>
                          </a:solidFill>
                        </a:rPr>
                        <a:t>Hamlet</a:t>
                      </a:r>
                      <a:endParaRPr lang="en-IE" b="1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1400" b="1" i="1" dirty="0" smtClean="0">
                          <a:solidFill>
                            <a:schemeClr val="bg1"/>
                          </a:solidFill>
                        </a:rPr>
                        <a:t>Trigonometry</a:t>
                      </a:r>
                      <a:endParaRPr lang="en-IE" sz="1400" b="1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b="1" i="1" dirty="0" smtClean="0">
                          <a:solidFill>
                            <a:schemeClr val="bg1"/>
                          </a:solidFill>
                        </a:rPr>
                        <a:t>Sound</a:t>
                      </a:r>
                      <a:endParaRPr lang="en-IE" b="1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b="1" i="1" dirty="0" smtClean="0">
                          <a:solidFill>
                            <a:schemeClr val="bg1"/>
                          </a:solidFill>
                        </a:rPr>
                        <a:t>A/C</a:t>
                      </a:r>
                      <a:r>
                        <a:rPr lang="en-IE" b="1" i="1" baseline="0" dirty="0" smtClean="0">
                          <a:solidFill>
                            <a:schemeClr val="bg1"/>
                          </a:solidFill>
                        </a:rPr>
                        <a:t> Definitions</a:t>
                      </a:r>
                      <a:endParaRPr lang="en-IE" b="1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b="1" i="1" dirty="0" smtClean="0">
                          <a:solidFill>
                            <a:schemeClr val="bg1"/>
                          </a:solidFill>
                        </a:rPr>
                        <a:t>German Writing</a:t>
                      </a:r>
                      <a:endParaRPr lang="en-IE" b="1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636486">
                <a:tc>
                  <a:txBody>
                    <a:bodyPr/>
                    <a:lstStyle/>
                    <a:p>
                      <a:r>
                        <a:rPr lang="en-IE" dirty="0" smtClean="0">
                          <a:solidFill>
                            <a:schemeClr val="bg1"/>
                          </a:solidFill>
                        </a:rPr>
                        <a:t>19:15 – 21:00</a:t>
                      </a:r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E" b="1" i="1" dirty="0" smtClean="0">
                          <a:solidFill>
                            <a:schemeClr val="bg1"/>
                          </a:solidFill>
                        </a:rPr>
                        <a:t>Light</a:t>
                      </a:r>
                      <a:endParaRPr lang="en-IE" b="1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b="1" i="1" dirty="0" smtClean="0">
                          <a:solidFill>
                            <a:schemeClr val="bg1"/>
                          </a:solidFill>
                        </a:rPr>
                        <a:t>Complex Numbers</a:t>
                      </a:r>
                      <a:endParaRPr lang="en-IE" b="1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dirty="0" smtClean="0">
                          <a:solidFill>
                            <a:schemeClr val="bg1"/>
                          </a:solidFill>
                        </a:rPr>
                        <a:t>Evening OFF</a:t>
                      </a:r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E" dirty="0" smtClean="0">
                          <a:solidFill>
                            <a:schemeClr val="bg1"/>
                          </a:solidFill>
                        </a:rPr>
                        <a:t>Evening</a:t>
                      </a:r>
                      <a:r>
                        <a:rPr lang="en-IE" baseline="0" dirty="0" smtClean="0">
                          <a:solidFill>
                            <a:schemeClr val="bg1"/>
                          </a:solidFill>
                        </a:rPr>
                        <a:t> OFF</a:t>
                      </a:r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E" sz="1200" b="1" i="1" dirty="0" err="1" smtClean="0">
                          <a:solidFill>
                            <a:schemeClr val="tx1"/>
                          </a:solidFill>
                        </a:rPr>
                        <a:t>Cluastuiscint</a:t>
                      </a:r>
                      <a:endParaRPr lang="en-IE" sz="1200" b="1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dirty="0" smtClean="0">
                          <a:solidFill>
                            <a:schemeClr val="bg1"/>
                          </a:solidFill>
                        </a:rPr>
                        <a:t>Evening OFF</a:t>
                      </a:r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E" b="1" i="1" dirty="0" smtClean="0">
                          <a:solidFill>
                            <a:schemeClr val="bg1"/>
                          </a:solidFill>
                        </a:rPr>
                        <a:t>Probability</a:t>
                      </a:r>
                      <a:endParaRPr lang="en-IE" b="1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393700" y="5956300"/>
            <a:ext cx="419100" cy="3175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" name="Rectangle 6"/>
          <p:cNvSpPr/>
          <p:nvPr/>
        </p:nvSpPr>
        <p:spPr>
          <a:xfrm>
            <a:off x="393700" y="6442231"/>
            <a:ext cx="419100" cy="317500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" name="Rectangle 7"/>
          <p:cNvSpPr/>
          <p:nvPr/>
        </p:nvSpPr>
        <p:spPr>
          <a:xfrm>
            <a:off x="2997200" y="5943600"/>
            <a:ext cx="419100" cy="3175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" name="Rectangle 8"/>
          <p:cNvSpPr/>
          <p:nvPr/>
        </p:nvSpPr>
        <p:spPr>
          <a:xfrm>
            <a:off x="2997200" y="6416831"/>
            <a:ext cx="419100" cy="317500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" name="Rectangle 9"/>
          <p:cNvSpPr/>
          <p:nvPr/>
        </p:nvSpPr>
        <p:spPr>
          <a:xfrm>
            <a:off x="5394325" y="5943912"/>
            <a:ext cx="419100" cy="317500"/>
          </a:xfrm>
          <a:prstGeom prst="rect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b="1" i="1" dirty="0"/>
          </a:p>
        </p:txBody>
      </p:sp>
      <p:sp>
        <p:nvSpPr>
          <p:cNvPr id="11" name="Rectangle 10"/>
          <p:cNvSpPr/>
          <p:nvPr/>
        </p:nvSpPr>
        <p:spPr>
          <a:xfrm>
            <a:off x="5394325" y="6416831"/>
            <a:ext cx="419100" cy="3175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" name="Rectangle 11"/>
          <p:cNvSpPr/>
          <p:nvPr/>
        </p:nvSpPr>
        <p:spPr>
          <a:xfrm>
            <a:off x="8229600" y="5956300"/>
            <a:ext cx="419100" cy="317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" name="Rectangle 12"/>
          <p:cNvSpPr/>
          <p:nvPr/>
        </p:nvSpPr>
        <p:spPr>
          <a:xfrm>
            <a:off x="8229600" y="6439212"/>
            <a:ext cx="419100" cy="317500"/>
          </a:xfrm>
          <a:prstGeom prst="rect">
            <a:avLst/>
          </a:prstGeom>
          <a:solidFill>
            <a:schemeClr val="tx1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cxnSp>
        <p:nvCxnSpPr>
          <p:cNvPr id="17" name="Straight Connector 16"/>
          <p:cNvCxnSpPr/>
          <p:nvPr/>
        </p:nvCxnSpPr>
        <p:spPr>
          <a:xfrm>
            <a:off x="977900" y="6261100"/>
            <a:ext cx="16129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977900" y="6708931"/>
            <a:ext cx="16129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3581400" y="6251731"/>
            <a:ext cx="16129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3581400" y="6686862"/>
            <a:ext cx="16129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121765" y="6181881"/>
            <a:ext cx="16129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6121765" y="6645743"/>
            <a:ext cx="16129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9055465" y="6223312"/>
            <a:ext cx="16129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9055465" y="6665105"/>
            <a:ext cx="16129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104900" y="59436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>
                <a:solidFill>
                  <a:schemeClr val="bg1"/>
                </a:solidFill>
              </a:rPr>
              <a:t>Maths</a:t>
            </a:r>
            <a:endParaRPr lang="en-IE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98550" y="6352181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>
                <a:solidFill>
                  <a:schemeClr val="bg1"/>
                </a:solidFill>
              </a:rPr>
              <a:t>Physics</a:t>
            </a:r>
            <a:endParaRPr lang="en-IE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702050" y="5868033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>
                <a:solidFill>
                  <a:schemeClr val="bg1"/>
                </a:solidFill>
              </a:rPr>
              <a:t>Chemistry</a:t>
            </a:r>
            <a:endParaRPr lang="en-IE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746135" y="6312932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>
                <a:solidFill>
                  <a:schemeClr val="bg1"/>
                </a:solidFill>
              </a:rPr>
              <a:t>Irish</a:t>
            </a:r>
            <a:endParaRPr lang="en-IE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321060" y="5835134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>
                <a:solidFill>
                  <a:schemeClr val="bg1"/>
                </a:solidFill>
              </a:rPr>
              <a:t>English</a:t>
            </a:r>
            <a:endParaRPr lang="en-IE" dirty="0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333760" y="6310654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>
                <a:solidFill>
                  <a:schemeClr val="bg1"/>
                </a:solidFill>
              </a:rPr>
              <a:t>German</a:t>
            </a:r>
            <a:endParaRPr lang="en-IE" dirty="0">
              <a:solidFill>
                <a:schemeClr val="bg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006745" y="5817750"/>
            <a:ext cx="1873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>
                <a:solidFill>
                  <a:schemeClr val="bg1"/>
                </a:solidFill>
              </a:rPr>
              <a:t>Accountancy</a:t>
            </a:r>
            <a:endParaRPr lang="en-IE" dirty="0">
              <a:solidFill>
                <a:schemeClr val="bg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055465" y="6295773"/>
            <a:ext cx="2946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>
                <a:solidFill>
                  <a:schemeClr val="bg1"/>
                </a:solidFill>
              </a:rPr>
              <a:t>Evening OFF</a:t>
            </a:r>
            <a:endParaRPr lang="en-IE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76725" y="112849"/>
            <a:ext cx="660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b="1" i="1" dirty="0" smtClean="0">
                <a:solidFill>
                  <a:schemeClr val="bg1"/>
                </a:solidFill>
              </a:rPr>
              <a:t>Week: ______________________</a:t>
            </a:r>
            <a:endParaRPr lang="en-IE" dirty="0">
              <a:solidFill>
                <a:schemeClr val="bg1"/>
              </a:solidFill>
            </a:endParaRPr>
          </a:p>
        </p:txBody>
      </p:sp>
      <p:pic>
        <p:nvPicPr>
          <p:cNvPr id="34" name="Picture 33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8482" y="121716"/>
            <a:ext cx="1202151" cy="240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4336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539293"/>
              </p:ext>
            </p:extLst>
          </p:nvPr>
        </p:nvGraphicFramePr>
        <p:xfrm>
          <a:off x="242031" y="690270"/>
          <a:ext cx="11759467" cy="5021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97534"/>
                <a:gridCol w="1603734"/>
                <a:gridCol w="1206500"/>
                <a:gridCol w="1587500"/>
                <a:gridCol w="1346200"/>
                <a:gridCol w="1253451"/>
                <a:gridCol w="1532274"/>
                <a:gridCol w="1532274"/>
              </a:tblGrid>
              <a:tr h="1202484"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bg1"/>
                          </a:solidFill>
                        </a:rPr>
                        <a:t/>
                      </a:r>
                      <a:br>
                        <a:rPr lang="en-IE" b="1" dirty="0" smtClean="0">
                          <a:solidFill>
                            <a:schemeClr val="bg1"/>
                          </a:solidFill>
                        </a:rPr>
                      </a:br>
                      <a:r>
                        <a:rPr lang="en-IE" b="1" dirty="0" smtClean="0">
                          <a:solidFill>
                            <a:schemeClr val="bg1"/>
                          </a:solidFill>
                        </a:rPr>
                        <a:t>Time</a:t>
                      </a:r>
                      <a:endParaRPr lang="en-IE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bg1"/>
                          </a:solidFill>
                        </a:rPr>
                        <a:t>Monday</a:t>
                      </a:r>
                      <a:endParaRPr lang="en-IE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bg1"/>
                          </a:solidFill>
                        </a:rPr>
                        <a:t>Tuesday</a:t>
                      </a:r>
                      <a:endParaRPr lang="en-IE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bg1"/>
                          </a:solidFill>
                        </a:rPr>
                        <a:t>Wednesday</a:t>
                      </a:r>
                      <a:endParaRPr lang="en-IE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bg1"/>
                          </a:solidFill>
                        </a:rPr>
                        <a:t>Thursday</a:t>
                      </a:r>
                      <a:endParaRPr lang="en-IE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bg1"/>
                          </a:solidFill>
                        </a:rPr>
                        <a:t>Friday</a:t>
                      </a:r>
                      <a:endParaRPr lang="en-IE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bg1"/>
                          </a:solidFill>
                        </a:rPr>
                        <a:t>Saturday</a:t>
                      </a:r>
                      <a:endParaRPr lang="en-IE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bg1"/>
                          </a:solidFill>
                        </a:rPr>
                        <a:t>Sunday</a:t>
                      </a:r>
                      <a:endParaRPr lang="en-IE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636486"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6486"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6486"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6486"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6486"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6486"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393700" y="5956300"/>
            <a:ext cx="419100" cy="3175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" name="Rectangle 6"/>
          <p:cNvSpPr/>
          <p:nvPr/>
        </p:nvSpPr>
        <p:spPr>
          <a:xfrm>
            <a:off x="393700" y="6442231"/>
            <a:ext cx="419100" cy="3175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" name="Rectangle 7"/>
          <p:cNvSpPr/>
          <p:nvPr/>
        </p:nvSpPr>
        <p:spPr>
          <a:xfrm>
            <a:off x="2997200" y="5943600"/>
            <a:ext cx="419100" cy="3175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" name="Rectangle 8"/>
          <p:cNvSpPr/>
          <p:nvPr/>
        </p:nvSpPr>
        <p:spPr>
          <a:xfrm>
            <a:off x="2997200" y="6416831"/>
            <a:ext cx="419100" cy="3175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" name="Rectangle 9"/>
          <p:cNvSpPr/>
          <p:nvPr/>
        </p:nvSpPr>
        <p:spPr>
          <a:xfrm>
            <a:off x="5394325" y="5943912"/>
            <a:ext cx="419100" cy="3175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" name="Rectangle 10"/>
          <p:cNvSpPr/>
          <p:nvPr/>
        </p:nvSpPr>
        <p:spPr>
          <a:xfrm>
            <a:off x="5394325" y="6416831"/>
            <a:ext cx="419100" cy="3175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" name="Rectangle 11"/>
          <p:cNvSpPr/>
          <p:nvPr/>
        </p:nvSpPr>
        <p:spPr>
          <a:xfrm>
            <a:off x="8229600" y="5956300"/>
            <a:ext cx="419100" cy="3175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" name="Rectangle 12"/>
          <p:cNvSpPr/>
          <p:nvPr/>
        </p:nvSpPr>
        <p:spPr>
          <a:xfrm>
            <a:off x="8229600" y="6439212"/>
            <a:ext cx="419100" cy="3175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cxnSp>
        <p:nvCxnSpPr>
          <p:cNvPr id="17" name="Straight Connector 16"/>
          <p:cNvCxnSpPr/>
          <p:nvPr/>
        </p:nvCxnSpPr>
        <p:spPr>
          <a:xfrm>
            <a:off x="977900" y="6261100"/>
            <a:ext cx="16129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977900" y="6708931"/>
            <a:ext cx="16129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3581400" y="6251731"/>
            <a:ext cx="16129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3581400" y="6686862"/>
            <a:ext cx="16129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121765" y="6181881"/>
            <a:ext cx="16129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6121765" y="6645743"/>
            <a:ext cx="16129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9055465" y="6223312"/>
            <a:ext cx="16129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9055465" y="6665105"/>
            <a:ext cx="16129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781425" y="150209"/>
            <a:ext cx="660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b="1" i="1" dirty="0" smtClean="0">
                <a:solidFill>
                  <a:schemeClr val="bg1"/>
                </a:solidFill>
              </a:rPr>
              <a:t>Week: ______________________</a:t>
            </a:r>
            <a:endParaRPr lang="en-IE" dirty="0">
              <a:solidFill>
                <a:schemeClr val="bg1"/>
              </a:solidFill>
            </a:endParaRPr>
          </a:p>
        </p:txBody>
      </p:sp>
      <p:pic>
        <p:nvPicPr>
          <p:cNvPr id="28" name="Picture 27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500" y="178628"/>
            <a:ext cx="1202151" cy="240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9777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Download PPT Version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IE" sz="3600" b="1" dirty="0" smtClean="0">
                <a:solidFill>
                  <a:srgbClr val="FFC000"/>
                </a:solidFill>
              </a:rPr>
              <a:t>Click here to download the PPT file for this presentation</a:t>
            </a:r>
            <a:endParaRPr lang="en-IE" sz="3600" b="1" dirty="0">
              <a:solidFill>
                <a:srgbClr val="FFC000"/>
              </a:solidFill>
            </a:endParaRPr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6390" y="1067073"/>
            <a:ext cx="2975521" cy="594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1490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7AF46513-5B0D-4B03-9323-32F3F0BFC9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229</TotalTime>
  <Words>342</Words>
  <Application>Microsoft Office PowerPoint</Application>
  <PresentationFormat>Widescreen</PresentationFormat>
  <Paragraphs>148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Century Gothic</vt:lpstr>
      <vt:lpstr>Comic Sans MS</vt:lpstr>
      <vt:lpstr>Wingdings 2</vt:lpstr>
      <vt:lpstr>Quotable</vt:lpstr>
      <vt:lpstr>Study Plans</vt:lpstr>
      <vt:lpstr>Where On The Steps Can You Climb To?</vt:lpstr>
      <vt:lpstr>Have A Personal Goal   Where Are You Now             &amp;   Where Do You Want To Get To.</vt:lpstr>
      <vt:lpstr>Reflect on    Where Are You Now             &amp;   Where Do You Want To Get To.</vt:lpstr>
      <vt:lpstr>Reflect on    Where Are You Now             &amp;   Where Do You Want To Get To.</vt:lpstr>
      <vt:lpstr>Reflect on    Where You Are Now             &amp;   Where You Want to Get To</vt:lpstr>
      <vt:lpstr>PowerPoint Presentation</vt:lpstr>
      <vt:lpstr>PowerPoint Presentation</vt:lpstr>
      <vt:lpstr>Planning Your Study Timetable</vt:lpstr>
      <vt:lpstr>PowerPoint Presentation</vt:lpstr>
      <vt:lpstr>PowerPoint Presentation</vt:lpstr>
      <vt:lpstr>PowerPoint Presentation</vt:lpstr>
      <vt:lpstr>Download PPT Version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Aoife McDonnell</dc:creator>
  <cp:lastModifiedBy>Aoife McDonnell</cp:lastModifiedBy>
  <cp:revision>20</cp:revision>
  <dcterms:created xsi:type="dcterms:W3CDTF">2017-06-02T11:01:38Z</dcterms:created>
  <dcterms:modified xsi:type="dcterms:W3CDTF">2017-06-02T14:50:52Z</dcterms:modified>
</cp:coreProperties>
</file>