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80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70" r:id="rId15"/>
    <p:sldId id="271" r:id="rId16"/>
    <p:sldId id="272" r:id="rId17"/>
    <p:sldId id="278" r:id="rId18"/>
    <p:sldId id="273" r:id="rId19"/>
    <p:sldId id="274" r:id="rId20"/>
    <p:sldId id="275" r:id="rId21"/>
    <p:sldId id="276" r:id="rId22"/>
    <p:sldId id="277" r:id="rId23"/>
    <p:sldId id="279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91" autoAdjust="0"/>
    <p:restoredTop sz="94667" autoAdjust="0"/>
  </p:normalViewPr>
  <p:slideViewPr>
    <p:cSldViewPr>
      <p:cViewPr varScale="1">
        <p:scale>
          <a:sx n="100" d="100"/>
          <a:sy n="100" d="100"/>
        </p:scale>
        <p:origin x="984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98CC2-8086-44EF-B5E5-6AA15F8D242D}" type="datetimeFigureOut">
              <a:rPr lang="en-US" smtClean="0"/>
              <a:pPr/>
              <a:t>7/3/2017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49FBB-C054-47E0-BA5B-E357EDBF60D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12668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16E24D-F474-4904-9B35-2A2CF737BBD8}" type="datetimeFigureOut">
              <a:rPr lang="en-US" smtClean="0"/>
              <a:pPr/>
              <a:t>7/3/2017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3968FA-31F5-4378-9108-0A4C13E74DF3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74703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17580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58314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07142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16997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82351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72252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88006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42055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49119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213574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675503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72999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730705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756135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4238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647644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38833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19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823800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547492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21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55682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22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547355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968FA-31F5-4378-9108-0A4C13E74DF3}" type="slidenum">
              <a:rPr lang="en-IE" smtClean="0"/>
              <a:pPr/>
              <a:t>23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76375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AAC0-80E6-468F-A16E-F0FC889122D8}" type="datetimeFigureOut">
              <a:rPr lang="en-US" smtClean="0"/>
              <a:pPr/>
              <a:t>7/3/2017</a:t>
            </a:fld>
            <a:endParaRPr lang="en-IE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5BFA-1E42-405A-BE15-F22A33FCDDD7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AAC0-80E6-468F-A16E-F0FC889122D8}" type="datetimeFigureOut">
              <a:rPr lang="en-US" smtClean="0"/>
              <a:pPr/>
              <a:t>7/3/2017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5BFA-1E42-405A-BE15-F22A33FCDDD7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AAC0-80E6-468F-A16E-F0FC889122D8}" type="datetimeFigureOut">
              <a:rPr lang="en-US" smtClean="0"/>
              <a:pPr/>
              <a:t>7/3/2017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5BFA-1E42-405A-BE15-F22A33FCDDD7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AAC0-80E6-468F-A16E-F0FC889122D8}" type="datetimeFigureOut">
              <a:rPr lang="en-US" smtClean="0"/>
              <a:pPr/>
              <a:t>7/3/2017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5BFA-1E42-405A-BE15-F22A33FCDDD7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AAC0-80E6-468F-A16E-F0FC889122D8}" type="datetimeFigureOut">
              <a:rPr lang="en-US" smtClean="0"/>
              <a:pPr/>
              <a:t>7/3/2017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5BFA-1E42-405A-BE15-F22A33FCDDD7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AAC0-80E6-468F-A16E-F0FC889122D8}" type="datetimeFigureOut">
              <a:rPr lang="en-US" smtClean="0"/>
              <a:pPr/>
              <a:t>7/3/2017</a:t>
            </a:fld>
            <a:endParaRPr lang="en-I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935BFA-1E42-405A-BE15-F22A33FCDDD7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E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AAC0-80E6-468F-A16E-F0FC889122D8}" type="datetimeFigureOut">
              <a:rPr lang="en-US" smtClean="0"/>
              <a:pPr/>
              <a:t>7/3/2017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5BFA-1E42-405A-BE15-F22A33FCDDD7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AAC0-80E6-468F-A16E-F0FC889122D8}" type="datetimeFigureOut">
              <a:rPr lang="en-US" smtClean="0"/>
              <a:pPr/>
              <a:t>7/3/2017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52935BFA-1E42-405A-BE15-F22A33FCDDD7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2777AAC0-80E6-468F-A16E-F0FC889122D8}" type="datetimeFigureOut">
              <a:rPr lang="en-US" smtClean="0"/>
              <a:pPr/>
              <a:t>7/3/2017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5BFA-1E42-405A-BE15-F22A33FCDDD7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AAC0-80E6-468F-A16E-F0FC889122D8}" type="datetimeFigureOut">
              <a:rPr lang="en-US" smtClean="0"/>
              <a:pPr/>
              <a:t>7/3/2017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5BFA-1E42-405A-BE15-F22A33FCDDD7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AAC0-80E6-468F-A16E-F0FC889122D8}" type="datetimeFigureOut">
              <a:rPr lang="en-US" smtClean="0"/>
              <a:pPr/>
              <a:t>7/3/2017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5BFA-1E42-405A-BE15-F22A33FCDDD7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777AAC0-80E6-468F-A16E-F0FC889122D8}" type="datetimeFigureOut">
              <a:rPr lang="en-US" smtClean="0"/>
              <a:pPr/>
              <a:t>7/3/2017</a:t>
            </a:fld>
            <a:endParaRPr lang="en-IE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2935BFA-1E42-405A-BE15-F22A33FCDDD7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db.com/name/nm0000007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mdb.com/name/nm0330687/" TargetMode="External"/><Relationship Id="rId5" Type="http://schemas.openxmlformats.org/officeDocument/2006/relationships/hyperlink" Target="http://www.imdb.com/name/nm0001315/" TargetMode="External"/><Relationship Id="rId4" Type="http://schemas.openxmlformats.org/officeDocument/2006/relationships/hyperlink" Target="http://www.imdb.com/name/nm0000321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filmmakeriq.com/2010/08/ultimate-filmmakers-guide-to-film-noir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reshfilmfestival.net/images/studyguides/FFF_Brick_Study_Guide_2008.pdf" TargetMode="External"/><Relationship Id="rId5" Type="http://schemas.openxmlformats.org/officeDocument/2006/relationships/hyperlink" Target="http://www.bfi.org.uk/filmtvinfo/publications/16+/pdf/modernnoir.pdf" TargetMode="External"/><Relationship Id="rId4" Type="http://schemas.openxmlformats.org/officeDocument/2006/relationships/hyperlink" Target="http://www.filmsite.org/bigs.html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Film Noir</a:t>
            </a:r>
            <a:br>
              <a:rPr lang="en-IE" dirty="0"/>
            </a:br>
            <a:r>
              <a:rPr lang="en-IE" dirty="0"/>
              <a:t/>
            </a:r>
            <a:br>
              <a:rPr lang="en-IE" dirty="0"/>
            </a:br>
            <a:r>
              <a:rPr lang="en-IE" sz="1600" b="0" dirty="0">
                <a:solidFill>
                  <a:schemeClr val="tx1"/>
                </a:solidFill>
                <a:latin typeface="American Typewriter Condensed"/>
                <a:cs typeface="American Typewriter Condensed"/>
              </a:rPr>
              <a:t>dara Hogan</a:t>
            </a:r>
            <a:br>
              <a:rPr lang="en-IE" sz="1600" b="0" dirty="0">
                <a:solidFill>
                  <a:schemeClr val="tx1"/>
                </a:solidFill>
                <a:latin typeface="American Typewriter Condensed"/>
                <a:cs typeface="American Typewriter Condensed"/>
              </a:rPr>
            </a:br>
            <a:endParaRPr lang="en-IE" sz="1600" b="0" dirty="0">
              <a:solidFill>
                <a:schemeClr val="tx1"/>
              </a:solidFill>
              <a:latin typeface="American Typewriter Condensed"/>
              <a:cs typeface="American Typewriter Condense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/>
              <a:t>Playing with Shadows – an introduction to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It’s a Wonderful Life - 1946</a:t>
            </a:r>
          </a:p>
        </p:txBody>
      </p:sp>
      <p:pic>
        <p:nvPicPr>
          <p:cNvPr id="4" name="Content Placeholder 3" descr="It's a Wonderful Lif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1472" y="1714488"/>
            <a:ext cx="7568527" cy="3822618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The Big Sleep - 1946</a:t>
            </a:r>
          </a:p>
        </p:txBody>
      </p:sp>
      <p:pic>
        <p:nvPicPr>
          <p:cNvPr id="4" name="Content Placeholder 3" descr="bigsleep-bogart-car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33500" y="1720056"/>
            <a:ext cx="5715000" cy="4286250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658CC7F1-0AEC-4E9A-9CC0-C06578539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Take a moment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14FA9F39-4EA5-4F2B-B6F9-ED606F0F6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Take a moment to look at each film still in turn</a:t>
            </a:r>
          </a:p>
          <a:p>
            <a:r>
              <a:rPr lang="en-IE" dirty="0"/>
              <a:t>What do you see in each photo?</a:t>
            </a:r>
          </a:p>
          <a:p>
            <a:r>
              <a:rPr lang="en-IE" dirty="0"/>
              <a:t>What adjectives would you use to describe each photo?</a:t>
            </a:r>
          </a:p>
          <a:p>
            <a:r>
              <a:rPr lang="en-IE" dirty="0"/>
              <a:t>What mood do you feel each photo evokes?</a:t>
            </a:r>
          </a:p>
          <a:p>
            <a:r>
              <a:rPr lang="en-IE" dirty="0"/>
              <a:t>Compare the two film stills</a:t>
            </a:r>
          </a:p>
        </p:txBody>
      </p:sp>
    </p:spTree>
    <p:extLst>
      <p:ext uri="{BB962C8B-B14F-4D97-AF65-F5344CB8AC3E}">
        <p14:creationId xmlns:p14="http://schemas.microsoft.com/office/powerpoint/2010/main" val="109540531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Film Noir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IE" dirty="0"/>
              <a:t>Towards a Definition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IE" dirty="0"/>
              <a:t>French critics used ‘Film Noir’ to describe American Films of 1940’s/50’s</a:t>
            </a:r>
          </a:p>
          <a:p>
            <a:r>
              <a:rPr lang="en-IE" dirty="0"/>
              <a:t>Common attributes </a:t>
            </a:r>
          </a:p>
          <a:p>
            <a:pPr lvl="1"/>
            <a:r>
              <a:rPr lang="en-IE" dirty="0"/>
              <a:t>Theme</a:t>
            </a:r>
          </a:p>
          <a:p>
            <a:pPr lvl="1"/>
            <a:r>
              <a:rPr lang="en-IE" dirty="0"/>
              <a:t>Setting</a:t>
            </a:r>
          </a:p>
          <a:p>
            <a:pPr lvl="1"/>
            <a:r>
              <a:rPr lang="en-IE" dirty="0"/>
              <a:t>Lighting</a:t>
            </a:r>
          </a:p>
          <a:p>
            <a:pPr lvl="1"/>
            <a:r>
              <a:rPr lang="en-IE" dirty="0"/>
              <a:t>Camerawork</a:t>
            </a:r>
          </a:p>
          <a:p>
            <a:pPr lvl="1"/>
            <a:r>
              <a:rPr lang="en-IE" dirty="0"/>
              <a:t>Dialogue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Origins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43362" cy="4525963"/>
          </a:xfrm>
        </p:spPr>
        <p:txBody>
          <a:bodyPr>
            <a:normAutofit/>
          </a:bodyPr>
          <a:lstStyle/>
          <a:p>
            <a:r>
              <a:rPr lang="en-IE" dirty="0"/>
              <a:t>Low Budget ‘B’ Movies</a:t>
            </a:r>
          </a:p>
          <a:p>
            <a:r>
              <a:rPr lang="en-IE" dirty="0"/>
              <a:t>Compete with TV</a:t>
            </a:r>
          </a:p>
          <a:p>
            <a:r>
              <a:rPr lang="en-IE" dirty="0"/>
              <a:t>Double Bill	</a:t>
            </a:r>
          </a:p>
          <a:p>
            <a:pPr lvl="1"/>
            <a:r>
              <a:rPr lang="en-IE" dirty="0"/>
              <a:t>Newsreel</a:t>
            </a:r>
          </a:p>
          <a:p>
            <a:pPr lvl="1"/>
            <a:r>
              <a:rPr lang="en-IE" dirty="0"/>
              <a:t>Cartoons</a:t>
            </a:r>
          </a:p>
          <a:p>
            <a:pPr lvl="1"/>
            <a:r>
              <a:rPr lang="en-IE" dirty="0"/>
              <a:t>Serial</a:t>
            </a:r>
          </a:p>
          <a:p>
            <a:pPr lvl="1"/>
            <a:r>
              <a:rPr lang="en-IE" dirty="0"/>
              <a:t>B Movie</a:t>
            </a:r>
          </a:p>
          <a:p>
            <a:pPr lvl="1"/>
            <a:r>
              <a:rPr lang="en-IE" dirty="0"/>
              <a:t>Main Attraction</a:t>
            </a:r>
          </a:p>
          <a:p>
            <a:r>
              <a:rPr lang="en-IE" dirty="0"/>
              <a:t>Actors/Directors on way up (or down)</a:t>
            </a:r>
          </a:p>
        </p:txBody>
      </p:sp>
      <p:pic>
        <p:nvPicPr>
          <p:cNvPr id="8" name="Content Placeholder 7" descr="Double Bill Poster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000496" y="2041520"/>
            <a:ext cx="4802742" cy="3602057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Low Budget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E" dirty="0"/>
              <a:t>No money for big stars, fancy costumes, elaborate sets, big stunts</a:t>
            </a:r>
          </a:p>
          <a:p>
            <a:r>
              <a:rPr lang="en-IE" dirty="0"/>
              <a:t>Had to rely on plot twists, clever dialogue, unusual lighting and camera work</a:t>
            </a:r>
          </a:p>
          <a:p>
            <a:r>
              <a:rPr lang="en-IE" dirty="0"/>
              <a:t>Less money meant less supervision</a:t>
            </a:r>
          </a:p>
          <a:p>
            <a:r>
              <a:rPr lang="en-IE" dirty="0"/>
              <a:t>Directors could experiment</a:t>
            </a:r>
          </a:p>
          <a:p>
            <a:r>
              <a:rPr lang="en-IE" dirty="0"/>
              <a:t>European directors brought new influences</a:t>
            </a:r>
          </a:p>
          <a:p>
            <a:r>
              <a:rPr lang="en-IE" dirty="0"/>
              <a:t>Why did European directors move to Hollywood in the 1930’s and 40’s?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Source Material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IE" dirty="0"/>
              <a:t>‘Pulp Novels’</a:t>
            </a:r>
          </a:p>
          <a:p>
            <a:r>
              <a:rPr lang="en-IE" dirty="0"/>
              <a:t>‘Hard Boiled’</a:t>
            </a:r>
          </a:p>
          <a:p>
            <a:r>
              <a:rPr lang="en-IE" dirty="0"/>
              <a:t>Detective Novels</a:t>
            </a:r>
          </a:p>
          <a:p>
            <a:r>
              <a:rPr lang="en-IE" dirty="0"/>
              <a:t>Often trashy </a:t>
            </a:r>
          </a:p>
          <a:p>
            <a:r>
              <a:rPr lang="en-IE" dirty="0"/>
              <a:t>Sensationalist</a:t>
            </a:r>
          </a:p>
          <a:p>
            <a:r>
              <a:rPr lang="en-IE" dirty="0"/>
              <a:t>Sometimes accomplished writers acted as screenwriters</a:t>
            </a:r>
          </a:p>
          <a:p>
            <a:r>
              <a:rPr lang="en-IE" dirty="0"/>
              <a:t>Raymond Chandler</a:t>
            </a:r>
          </a:p>
        </p:txBody>
      </p:sp>
      <p:pic>
        <p:nvPicPr>
          <p:cNvPr id="7" name="Content Placeholder 6" descr="chandler book cover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51455" y="1643050"/>
            <a:ext cx="3620510" cy="4357718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57610" cy="4525963"/>
          </a:xfrm>
        </p:spPr>
        <p:txBody>
          <a:bodyPr>
            <a:normAutofit/>
          </a:bodyPr>
          <a:lstStyle/>
          <a:p>
            <a:r>
              <a:rPr lang="en-IE" dirty="0"/>
              <a:t>Typical Hollywood movies were very brightly lit</a:t>
            </a:r>
          </a:p>
          <a:p>
            <a:r>
              <a:rPr lang="en-IE" dirty="0"/>
              <a:t>Three Source Lighting</a:t>
            </a:r>
          </a:p>
          <a:p>
            <a:r>
              <a:rPr lang="en-IE" dirty="0"/>
              <a:t>Everything visible</a:t>
            </a:r>
          </a:p>
          <a:p>
            <a:r>
              <a:rPr lang="en-IE" dirty="0"/>
              <a:t>Happy, Happy, Happy</a:t>
            </a:r>
          </a:p>
          <a:p>
            <a:r>
              <a:rPr lang="en-IE" dirty="0"/>
              <a:t>Very Slow/Expensive</a:t>
            </a:r>
          </a:p>
        </p:txBody>
      </p:sp>
      <p:pic>
        <p:nvPicPr>
          <p:cNvPr id="7" name="Content Placeholder 6" descr="audrey hepburn Roman Holiday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372362" y="1600200"/>
            <a:ext cx="3447275" cy="4525963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IE" dirty="0"/>
              <a:t>‘B’ Movies often shot at night</a:t>
            </a:r>
          </a:p>
          <a:p>
            <a:r>
              <a:rPr lang="en-IE" dirty="0"/>
              <a:t>Tight schedule/small crew</a:t>
            </a:r>
          </a:p>
          <a:p>
            <a:r>
              <a:rPr lang="en-IE" dirty="0"/>
              <a:t>Often set at night</a:t>
            </a:r>
          </a:p>
          <a:p>
            <a:r>
              <a:rPr lang="en-IE" dirty="0"/>
              <a:t>Dimly lit rooms</a:t>
            </a:r>
          </a:p>
          <a:p>
            <a:r>
              <a:rPr lang="en-IE" dirty="0"/>
              <a:t>Shadowed streets</a:t>
            </a:r>
          </a:p>
          <a:p>
            <a:r>
              <a:rPr lang="en-IE" dirty="0"/>
              <a:t>Suited subject matter</a:t>
            </a:r>
          </a:p>
          <a:p>
            <a:r>
              <a:rPr lang="en-IE" dirty="0"/>
              <a:t>Portrayed a dark world </a:t>
            </a:r>
          </a:p>
        </p:txBody>
      </p:sp>
      <p:pic>
        <p:nvPicPr>
          <p:cNvPr id="5" name="Content Placeholder 4" descr="The-Killers-1946- Low Key Lighting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071934" y="1785926"/>
            <a:ext cx="4750627" cy="3857652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Camera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IE" dirty="0"/>
              <a:t>Re-used sets/costumes</a:t>
            </a:r>
          </a:p>
          <a:p>
            <a:r>
              <a:rPr lang="en-IE" dirty="0"/>
              <a:t>Attempt to make them look different</a:t>
            </a:r>
          </a:p>
          <a:p>
            <a:r>
              <a:rPr lang="en-IE" dirty="0"/>
              <a:t>Strange Angles</a:t>
            </a:r>
          </a:p>
          <a:p>
            <a:r>
              <a:rPr lang="en-IE" dirty="0"/>
              <a:t>Shot through blinds</a:t>
            </a:r>
          </a:p>
          <a:p>
            <a:r>
              <a:rPr lang="en-IE" dirty="0"/>
              <a:t>Grid over faces</a:t>
            </a:r>
          </a:p>
          <a:p>
            <a:r>
              <a:rPr lang="en-IE" dirty="0"/>
              <a:t>Rain on a window pane</a:t>
            </a:r>
          </a:p>
        </p:txBody>
      </p:sp>
      <p:pic>
        <p:nvPicPr>
          <p:cNvPr id="5" name="Content Placeholder 4" descr="Pickup-On-South-Street-1953  (Dutch Angle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000496" y="2000240"/>
            <a:ext cx="4672985" cy="3060805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High Angle/Low Angle</a:t>
            </a:r>
          </a:p>
        </p:txBody>
      </p:sp>
      <p:pic>
        <p:nvPicPr>
          <p:cNvPr id="5" name="Content Placeholder 4" descr="ManWhoWasntThere High Angle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57158" y="1928802"/>
            <a:ext cx="3744608" cy="3357585"/>
          </a:xfrm>
        </p:spPr>
      </p:pic>
      <p:pic>
        <p:nvPicPr>
          <p:cNvPr id="6" name="Content Placeholder 5" descr="Touch-of-Evil-1958-Low Angle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267200" y="1928802"/>
            <a:ext cx="4019576" cy="3286147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/>
              <a:t>Extreme Close Up/Depth of Field</a:t>
            </a:r>
          </a:p>
        </p:txBody>
      </p:sp>
      <p:pic>
        <p:nvPicPr>
          <p:cNvPr id="5" name="Content Placeholder 4" descr="Sunset-Boulevard-1950- Exteme Closeup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2491581"/>
            <a:ext cx="3657600" cy="2743200"/>
          </a:xfrm>
        </p:spPr>
      </p:pic>
      <p:pic>
        <p:nvPicPr>
          <p:cNvPr id="6" name="Content Placeholder 5" descr="The-Manchurian-Candidate-1962 Depth of Field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267200" y="2500306"/>
            <a:ext cx="3805262" cy="2643206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Hero/Anti Hero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IE" dirty="0"/>
              <a:t>Not traditional ‘Good Guys’</a:t>
            </a:r>
          </a:p>
          <a:p>
            <a:r>
              <a:rPr lang="en-IE" dirty="0"/>
              <a:t>Outsiders</a:t>
            </a:r>
          </a:p>
          <a:p>
            <a:r>
              <a:rPr lang="en-IE" dirty="0"/>
              <a:t>Private Eye/Ex Cop</a:t>
            </a:r>
          </a:p>
          <a:p>
            <a:r>
              <a:rPr lang="en-IE" dirty="0"/>
              <a:t>No Friends/Family</a:t>
            </a:r>
          </a:p>
          <a:p>
            <a:r>
              <a:rPr lang="en-IE" dirty="0"/>
              <a:t>Morally Questionable</a:t>
            </a:r>
          </a:p>
          <a:p>
            <a:r>
              <a:rPr lang="en-IE" dirty="0"/>
              <a:t>Brains and Brawn</a:t>
            </a:r>
          </a:p>
          <a:p>
            <a:r>
              <a:rPr lang="en-IE" dirty="0"/>
              <a:t>Do the right thing?</a:t>
            </a:r>
          </a:p>
        </p:txBody>
      </p:sp>
      <p:pic>
        <p:nvPicPr>
          <p:cNvPr id="5" name="Content Placeholder 4" descr="humphrey_bogart_smoking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85615" y="1600200"/>
            <a:ext cx="3620770" cy="4525963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Girl Next Door/Femme Fatale</a:t>
            </a:r>
            <a:endParaRPr lang="en-IE" dirty="0"/>
          </a:p>
        </p:txBody>
      </p:sp>
      <p:pic>
        <p:nvPicPr>
          <p:cNvPr id="5" name="Content Placeholder 4" descr="Doris Day - Girl Next Door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766762" y="1958181"/>
            <a:ext cx="3038475" cy="3810000"/>
          </a:xfrm>
        </p:spPr>
      </p:pic>
      <p:pic>
        <p:nvPicPr>
          <p:cNvPr id="6" name="Content Placeholder 5" descr="Ann Savage - Femme Fatale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791940" y="1916430"/>
            <a:ext cx="2923332" cy="3870024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Dialogue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IE" dirty="0"/>
              <a:t>Narrator/Voice over</a:t>
            </a:r>
          </a:p>
          <a:p>
            <a:r>
              <a:rPr lang="en-IE" dirty="0"/>
              <a:t>Slang</a:t>
            </a:r>
          </a:p>
          <a:p>
            <a:pPr lvl="1"/>
            <a:r>
              <a:rPr lang="en-IE" dirty="0"/>
              <a:t>Broads</a:t>
            </a:r>
          </a:p>
          <a:p>
            <a:pPr lvl="1"/>
            <a:r>
              <a:rPr lang="en-IE" dirty="0"/>
              <a:t>Bulls</a:t>
            </a:r>
          </a:p>
          <a:p>
            <a:pPr lvl="1"/>
            <a:r>
              <a:rPr lang="en-IE" dirty="0"/>
              <a:t>On the lam</a:t>
            </a:r>
          </a:p>
          <a:p>
            <a:pPr lvl="1"/>
            <a:endParaRPr lang="en-IE" dirty="0"/>
          </a:p>
          <a:p>
            <a:r>
              <a:rPr lang="en-IE" dirty="0"/>
              <a:t>Double Entendre</a:t>
            </a:r>
          </a:p>
          <a:p>
            <a:endParaRPr lang="en-IE" dirty="0"/>
          </a:p>
        </p:txBody>
      </p:sp>
      <p:pic>
        <p:nvPicPr>
          <p:cNvPr id="10" name="Content Placeholder 9" descr="double indemnity Voice over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786182" y="2143116"/>
            <a:ext cx="4000528" cy="2939646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Quotes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IE" b="1" dirty="0">
                <a:hlinkClick r:id="rId3" action="ppaction://hlinkfile"/>
              </a:rPr>
              <a:t>Marlowe</a:t>
            </a:r>
            <a:r>
              <a:rPr lang="en-IE" dirty="0"/>
              <a:t>: You know what he'll do when he comes back? Beat my teeth out, then kick me in the stomach for mumbling</a:t>
            </a:r>
          </a:p>
          <a:p>
            <a:pPr>
              <a:buNone/>
            </a:pPr>
            <a:endParaRPr lang="en-IE" dirty="0"/>
          </a:p>
          <a:p>
            <a:pPr>
              <a:buNone/>
            </a:pPr>
            <a:endParaRPr lang="en-IE" dirty="0"/>
          </a:p>
          <a:p>
            <a:r>
              <a:rPr lang="en-IE" b="1" dirty="0">
                <a:hlinkClick r:id="rId4" action="ppaction://hlinkfile"/>
              </a:rPr>
              <a:t>Tom Regan</a:t>
            </a:r>
            <a:r>
              <a:rPr lang="en-IE" dirty="0"/>
              <a:t>: All in all not a bad guy - if looks, brains and personality don't count. </a:t>
            </a:r>
            <a:br>
              <a:rPr lang="en-IE" dirty="0"/>
            </a:br>
            <a:r>
              <a:rPr lang="en-IE" b="1" dirty="0">
                <a:hlinkClick r:id="rId5" action="ppaction://hlinkfile"/>
              </a:rPr>
              <a:t>Verna</a:t>
            </a:r>
            <a:r>
              <a:rPr lang="en-IE" dirty="0"/>
              <a:t>: You better hope they don't. </a:t>
            </a:r>
          </a:p>
          <a:p>
            <a:endParaRPr lang="en-IE" dirty="0"/>
          </a:p>
          <a:p>
            <a:r>
              <a:rPr lang="en-IE" b="1" dirty="0">
                <a:hlinkClick r:id="rId6" action="ppaction://hlinkfile"/>
              </a:rPr>
              <a:t>Brendan Frye</a:t>
            </a:r>
            <a:r>
              <a:rPr lang="en-IE" dirty="0"/>
              <a:t>: Uh-huh. And he wants cash on the nail. He's a pot-skulled reef worm with more hop in his head than blood. Why pay for dirt you can't believe? </a:t>
            </a:r>
          </a:p>
          <a:p>
            <a:endParaRPr lang="en-IE" dirty="0"/>
          </a:p>
          <a:p>
            <a:endParaRPr lang="en-IE" dirty="0"/>
          </a:p>
          <a:p>
            <a:endParaRPr lang="en-I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Setting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57610" cy="4525963"/>
          </a:xfrm>
        </p:spPr>
        <p:txBody>
          <a:bodyPr/>
          <a:lstStyle/>
          <a:p>
            <a:r>
              <a:rPr lang="en-IE" sz="2400" dirty="0"/>
              <a:t>Usually urban</a:t>
            </a:r>
          </a:p>
          <a:p>
            <a:r>
              <a:rPr lang="en-IE" sz="2400" dirty="0"/>
              <a:t>City seen as menacing and dangerous</a:t>
            </a:r>
          </a:p>
          <a:p>
            <a:pPr lvl="1"/>
            <a:r>
              <a:rPr lang="en-IE" sz="2000" dirty="0"/>
              <a:t>New York, Chicago, Los Angeles, Gotham</a:t>
            </a:r>
          </a:p>
          <a:p>
            <a:r>
              <a:rPr lang="en-IE" dirty="0"/>
              <a:t>Documentary style</a:t>
            </a:r>
          </a:p>
          <a:p>
            <a:r>
              <a:rPr lang="en-IE" dirty="0"/>
              <a:t>Bars, nightclubs, gyms, doss houses</a:t>
            </a:r>
          </a:p>
          <a:p>
            <a:r>
              <a:rPr lang="en-IE" dirty="0"/>
              <a:t>Alienation</a:t>
            </a:r>
          </a:p>
          <a:p>
            <a:r>
              <a:rPr lang="en-IE" dirty="0"/>
              <a:t>Corruption</a:t>
            </a:r>
          </a:p>
          <a:p>
            <a:endParaRPr lang="en-IE" dirty="0"/>
          </a:p>
          <a:p>
            <a:endParaRPr lang="en-IE" dirty="0"/>
          </a:p>
        </p:txBody>
      </p:sp>
      <p:pic>
        <p:nvPicPr>
          <p:cNvPr id="5" name="Content Placeholder 4" descr="Film Noir Street Scene.bmp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67199" y="1857364"/>
            <a:ext cx="4503223" cy="3377417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/>
              <a:t>Complicated</a:t>
            </a:r>
            <a:br>
              <a:rPr lang="en-IE" dirty="0"/>
            </a:br>
            <a:r>
              <a:rPr lang="en-IE" dirty="0"/>
              <a:t>Red Herrings</a:t>
            </a:r>
            <a:br>
              <a:rPr lang="en-IE" dirty="0"/>
            </a:br>
            <a:r>
              <a:rPr lang="en-IE" dirty="0"/>
              <a:t>Double Crossing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IE" dirty="0"/>
              <a:t>Storylines</a:t>
            </a:r>
          </a:p>
        </p:txBody>
      </p:sp>
      <p:pic>
        <p:nvPicPr>
          <p:cNvPr id="11" name="Content Placeholder 10" descr="bigsleep.gif"/>
          <p:cNvPicPr>
            <a:picLocks noGrp="1" noChangeAspect="1"/>
          </p:cNvPicPr>
          <p:nvPr>
            <p:ph sz="half" idx="1"/>
          </p:nvPr>
        </p:nvPicPr>
        <p:blipFill>
          <a:blip r:embed="rId3">
            <a:biLevel thresh="50000"/>
            <a:lum bright="100000" contrast="100000"/>
          </a:blip>
          <a:stretch>
            <a:fillRect/>
          </a:stretch>
        </p:blipFill>
        <p:spPr>
          <a:xfrm>
            <a:off x="1428728" y="857232"/>
            <a:ext cx="7183603" cy="5385431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The Big Sleep (1946)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IE" dirty="0">
                <a:solidFill>
                  <a:schemeClr val="tx1">
                    <a:lumMod val="95000"/>
                  </a:schemeClr>
                </a:solidFill>
              </a:rPr>
              <a:t>Private detective Philip Marlowe is hired by a rich family. Before the complex case is over, he's </a:t>
            </a:r>
            <a:r>
              <a:rPr lang="en-IE" sz="2400" dirty="0">
                <a:solidFill>
                  <a:schemeClr val="tx1">
                    <a:lumMod val="95000"/>
                  </a:schemeClr>
                </a:solidFill>
              </a:rPr>
              <a:t>seen</a:t>
            </a:r>
            <a:r>
              <a:rPr lang="en-IE" dirty="0">
                <a:solidFill>
                  <a:schemeClr val="tx1">
                    <a:lumMod val="95000"/>
                  </a:schemeClr>
                </a:solidFill>
              </a:rPr>
              <a:t> murder, blackmail, and what might be love. </a:t>
            </a:r>
          </a:p>
          <a:p>
            <a:r>
              <a:rPr lang="en-IE" b="1" dirty="0">
                <a:solidFill>
                  <a:schemeClr val="tx1">
                    <a:lumMod val="95000"/>
                  </a:schemeClr>
                </a:solidFill>
              </a:rPr>
              <a:t>Director: </a:t>
            </a:r>
            <a:r>
              <a:rPr lang="en-IE" dirty="0">
                <a:solidFill>
                  <a:schemeClr val="tx1">
                    <a:lumMod val="95000"/>
                  </a:schemeClr>
                </a:solidFill>
              </a:rPr>
              <a:t>Howard Hawks</a:t>
            </a:r>
          </a:p>
          <a:p>
            <a:r>
              <a:rPr lang="en-IE" b="1" dirty="0">
                <a:solidFill>
                  <a:schemeClr val="tx1">
                    <a:lumMod val="95000"/>
                  </a:schemeClr>
                </a:solidFill>
              </a:rPr>
              <a:t>Writer: </a:t>
            </a:r>
            <a:r>
              <a:rPr lang="en-IE" dirty="0">
                <a:solidFill>
                  <a:schemeClr val="tx1">
                    <a:lumMod val="95000"/>
                  </a:schemeClr>
                </a:solidFill>
              </a:rPr>
              <a:t>William Faulkner</a:t>
            </a:r>
          </a:p>
          <a:p>
            <a:r>
              <a:rPr lang="en-IE" b="1" dirty="0">
                <a:solidFill>
                  <a:schemeClr val="tx1">
                    <a:lumMod val="95000"/>
                  </a:schemeClr>
                </a:solidFill>
              </a:rPr>
              <a:t>Stars: </a:t>
            </a:r>
            <a:r>
              <a:rPr lang="en-IE" dirty="0">
                <a:solidFill>
                  <a:schemeClr val="tx1">
                    <a:lumMod val="95000"/>
                  </a:schemeClr>
                </a:solidFill>
              </a:rPr>
              <a:t>Humphrey Bogart, Lauren Bacall and John </a:t>
            </a:r>
            <a:r>
              <a:rPr lang="en-IE" dirty="0" err="1">
                <a:solidFill>
                  <a:schemeClr val="tx1">
                    <a:lumMod val="95000"/>
                  </a:schemeClr>
                </a:solidFill>
              </a:rPr>
              <a:t>Ridgely</a:t>
            </a:r>
            <a:endParaRPr lang="en-IE" dirty="0">
              <a:solidFill>
                <a:schemeClr val="tx1">
                  <a:lumMod val="95000"/>
                </a:schemeClr>
              </a:solidFill>
            </a:endParaRPr>
          </a:p>
          <a:p>
            <a:endParaRPr lang="en-IE" dirty="0"/>
          </a:p>
        </p:txBody>
      </p:sp>
      <p:pic>
        <p:nvPicPr>
          <p:cNvPr id="5" name="Content Placeholder 4" descr="The-Big-Sleep-Wallpaper-classic-movies-5867936-1024-768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67200" y="2491581"/>
            <a:ext cx="3657600" cy="2743200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Miller’s Crossing (1990)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71924" cy="4525963"/>
          </a:xfrm>
        </p:spPr>
        <p:txBody>
          <a:bodyPr>
            <a:normAutofit/>
          </a:bodyPr>
          <a:lstStyle/>
          <a:p>
            <a:r>
              <a:rPr lang="en-IE" sz="2000" dirty="0"/>
              <a:t>Tom Regan, an advisor to a Prohibition-era crime boss, tries to keep the peace between warring mobs but gets caught in divided loyalties. </a:t>
            </a:r>
          </a:p>
          <a:p>
            <a:r>
              <a:rPr lang="en-IE" sz="2000" b="1" dirty="0"/>
              <a:t>Director: </a:t>
            </a:r>
            <a:r>
              <a:rPr lang="en-IE" sz="2000" dirty="0"/>
              <a:t>Joel and Ethan </a:t>
            </a:r>
            <a:r>
              <a:rPr lang="en-IE" sz="2000" dirty="0" err="1"/>
              <a:t>Coen</a:t>
            </a:r>
            <a:endParaRPr lang="en-IE" sz="2000" dirty="0"/>
          </a:p>
          <a:p>
            <a:r>
              <a:rPr lang="en-IE" sz="2000" b="1" dirty="0"/>
              <a:t>Writers: </a:t>
            </a:r>
          </a:p>
          <a:p>
            <a:r>
              <a:rPr lang="en-IE" sz="2000" dirty="0"/>
              <a:t>Joel and Ethan </a:t>
            </a:r>
            <a:r>
              <a:rPr lang="en-IE" sz="2000" dirty="0" err="1"/>
              <a:t>Coen</a:t>
            </a:r>
            <a:endParaRPr lang="en-IE" sz="2000" dirty="0"/>
          </a:p>
          <a:p>
            <a:r>
              <a:rPr lang="en-IE" sz="2000" b="1" dirty="0"/>
              <a:t>Stars:</a:t>
            </a:r>
          </a:p>
          <a:p>
            <a:r>
              <a:rPr lang="en-IE" sz="2000" dirty="0"/>
              <a:t>Gabriel Byrne, Albert Finney and John </a:t>
            </a:r>
            <a:r>
              <a:rPr lang="en-IE" sz="2000" dirty="0" err="1"/>
              <a:t>Turturro</a:t>
            </a:r>
            <a:endParaRPr lang="en-IE" sz="2000" dirty="0"/>
          </a:p>
          <a:p>
            <a:endParaRPr lang="en-IE" dirty="0"/>
          </a:p>
        </p:txBody>
      </p:sp>
      <p:pic>
        <p:nvPicPr>
          <p:cNvPr id="7" name="Content Placeholder 6" descr="600full-miller's-crossing-poster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77220" y="1600200"/>
            <a:ext cx="3037559" cy="4525963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Brick (2005)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IE" sz="2000" dirty="0"/>
              <a:t>A teenage loner pushes his way into the underworld of a high school crime ring to investigate the disappearance of his ex-girlfriend. </a:t>
            </a:r>
          </a:p>
          <a:p>
            <a:r>
              <a:rPr lang="en-IE" sz="2000" b="1" dirty="0"/>
              <a:t>Director: </a:t>
            </a:r>
            <a:r>
              <a:rPr lang="en-IE" sz="2000" dirty="0" err="1"/>
              <a:t>Rian</a:t>
            </a:r>
            <a:r>
              <a:rPr lang="en-IE" sz="2000" dirty="0"/>
              <a:t> Johnson</a:t>
            </a:r>
          </a:p>
          <a:p>
            <a:r>
              <a:rPr lang="en-IE" sz="2000" b="1" dirty="0"/>
              <a:t>Writer: </a:t>
            </a:r>
            <a:r>
              <a:rPr lang="en-IE" sz="2000" dirty="0" err="1"/>
              <a:t>Rian</a:t>
            </a:r>
            <a:r>
              <a:rPr lang="en-IE" sz="2000" dirty="0"/>
              <a:t> Johnson</a:t>
            </a:r>
          </a:p>
          <a:p>
            <a:r>
              <a:rPr lang="en-IE" sz="2000" b="1" dirty="0" err="1"/>
              <a:t>Stars:</a:t>
            </a:r>
            <a:r>
              <a:rPr lang="en-IE" sz="2000" dirty="0" err="1"/>
              <a:t>Joseph</a:t>
            </a:r>
            <a:r>
              <a:rPr lang="en-IE" sz="2000" dirty="0"/>
              <a:t> Gordon-Levitt, Lukas Haas and Emilie de </a:t>
            </a:r>
            <a:r>
              <a:rPr lang="en-IE" sz="2000" dirty="0" err="1"/>
              <a:t>Ravin</a:t>
            </a:r>
            <a:r>
              <a:rPr lang="en-IE" sz="2000" dirty="0"/>
              <a:t> </a:t>
            </a:r>
          </a:p>
          <a:p>
            <a:pPr>
              <a:buNone/>
            </a:pPr>
            <a:endParaRPr lang="en-IE" dirty="0"/>
          </a:p>
        </p:txBody>
      </p:sp>
      <p:pic>
        <p:nvPicPr>
          <p:cNvPr id="5" name="Content Placeholder 4" descr="brick-poster-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67199" y="1785926"/>
            <a:ext cx="4594251" cy="3450949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Suggested Reading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IE" dirty="0"/>
              <a:t>Overview of Film Noir</a:t>
            </a:r>
          </a:p>
          <a:p>
            <a:pPr lvl="1"/>
            <a:r>
              <a:rPr lang="en-IE" dirty="0">
                <a:hlinkClick r:id="rId3"/>
              </a:rPr>
              <a:t>http://filmmakeriq.com/2010/08/ultimate-filmmakers-guide-to-film-noir/</a:t>
            </a:r>
            <a:endParaRPr lang="en-IE" dirty="0"/>
          </a:p>
          <a:p>
            <a:pPr lvl="1">
              <a:buNone/>
            </a:pPr>
            <a:endParaRPr lang="en-IE" dirty="0"/>
          </a:p>
          <a:p>
            <a:r>
              <a:rPr lang="en-IE" dirty="0"/>
              <a:t>The Big Sleep</a:t>
            </a:r>
          </a:p>
          <a:p>
            <a:pPr lvl="1"/>
            <a:r>
              <a:rPr lang="en-IE" dirty="0">
                <a:hlinkClick r:id="rId4"/>
              </a:rPr>
              <a:t>http://www.filmsite.org/bigs.html</a:t>
            </a:r>
            <a:endParaRPr lang="en-IE" dirty="0"/>
          </a:p>
          <a:p>
            <a:pPr lvl="1"/>
            <a:endParaRPr lang="en-IE" dirty="0"/>
          </a:p>
          <a:p>
            <a:r>
              <a:rPr lang="en-IE" dirty="0"/>
              <a:t>Miller’s Crossing</a:t>
            </a:r>
          </a:p>
          <a:p>
            <a:pPr lvl="1"/>
            <a:r>
              <a:rPr lang="en-IE" dirty="0">
                <a:hlinkClick r:id="rId5"/>
              </a:rPr>
              <a:t>http://www.bfi.org.uk/filmtvinfo/publications/16+/pdf/modernnoir.pdf</a:t>
            </a:r>
            <a:endParaRPr lang="en-IE" dirty="0"/>
          </a:p>
          <a:p>
            <a:pPr lvl="1"/>
            <a:endParaRPr lang="en-IE" dirty="0"/>
          </a:p>
          <a:p>
            <a:r>
              <a:rPr lang="en-IE" dirty="0"/>
              <a:t>Brick</a:t>
            </a:r>
          </a:p>
          <a:p>
            <a:pPr lvl="1"/>
            <a:r>
              <a:rPr lang="en-IE" dirty="0">
                <a:hlinkClick r:id="rId6"/>
              </a:rPr>
              <a:t>http://www.freshfilmfestival.net/images/studyguides/FFF_Brick_Study_Guide_2008.pdf</a:t>
            </a:r>
            <a:endParaRPr lang="en-IE" dirty="0"/>
          </a:p>
          <a:p>
            <a:pPr lvl="1"/>
            <a:endParaRPr lang="en-IE" dirty="0"/>
          </a:p>
          <a:p>
            <a:pPr lvl="1">
              <a:buNone/>
            </a:pPr>
            <a:endParaRPr lang="en-IE" dirty="0"/>
          </a:p>
          <a:p>
            <a:pPr lvl="1"/>
            <a:endParaRPr lang="en-IE" dirty="0"/>
          </a:p>
          <a:p>
            <a:endParaRPr lang="en-IE" dirty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476672"/>
            <a:ext cx="777686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/>
              <a:t>IMAGES</a:t>
            </a:r>
            <a:r>
              <a:rPr lang="en-IE" dirty="0" smtClean="0"/>
              <a:t/>
            </a:r>
            <a:br>
              <a:rPr lang="en-IE" dirty="0" smtClean="0"/>
            </a:br>
            <a:r>
              <a:rPr lang="en-IE" dirty="0" smtClean="0"/>
              <a:t/>
            </a:r>
            <a:br>
              <a:rPr lang="en-IE" dirty="0" smtClean="0"/>
            </a:br>
            <a:r>
              <a:rPr lang="en-IE" dirty="0" smtClean="0"/>
              <a:t>Google </a:t>
            </a:r>
            <a:r>
              <a:rPr lang="en-IE" dirty="0"/>
              <a:t>Images Advanced </a:t>
            </a:r>
            <a:r>
              <a:rPr lang="en-IE" dirty="0" smtClean="0"/>
              <a:t>search, images listed </a:t>
            </a:r>
            <a:r>
              <a:rPr lang="en-IE" dirty="0"/>
              <a:t>as </a:t>
            </a:r>
            <a:r>
              <a:rPr lang="en-IE" dirty="0" smtClean="0"/>
              <a:t/>
            </a:r>
            <a:br>
              <a:rPr lang="en-IE" dirty="0" smtClean="0"/>
            </a:br>
            <a:r>
              <a:rPr lang="en-IE" i="1" dirty="0" smtClean="0"/>
              <a:t>'available </a:t>
            </a:r>
            <a:r>
              <a:rPr lang="en-IE" i="1" dirty="0"/>
              <a:t>to use, share or modify, even commercially'.</a:t>
            </a:r>
          </a:p>
          <a:p>
            <a:r>
              <a:rPr lang="en-IE" dirty="0"/>
              <a:t/>
            </a:r>
            <a:br>
              <a:rPr lang="en-IE" dirty="0"/>
            </a:br>
            <a:endParaRPr lang="en-IE" dirty="0"/>
          </a:p>
          <a:p>
            <a:r>
              <a:rPr lang="en-IE" dirty="0"/>
              <a:t>P</a:t>
            </a:r>
            <a:r>
              <a:rPr lang="en-IE" dirty="0" smtClean="0"/>
              <a:t>icture Credits:</a:t>
            </a:r>
            <a:r>
              <a:rPr lang="en-IE" dirty="0"/>
              <a:t/>
            </a:r>
            <a:br>
              <a:rPr lang="en-IE" dirty="0"/>
            </a:br>
            <a:endParaRPr lang="en-IE" dirty="0"/>
          </a:p>
          <a:p>
            <a:r>
              <a:rPr lang="en-IE" dirty="0"/>
              <a:t>It's a Wonderful Life, 1946, Dir. Frank Capra, RKO Radio Pictures</a:t>
            </a:r>
          </a:p>
          <a:p>
            <a:r>
              <a:rPr lang="en-IE" dirty="0"/>
              <a:t>The Big Sleep, 1946, Dir. Howard Hawks, Warner Bros.</a:t>
            </a:r>
          </a:p>
          <a:p>
            <a:r>
              <a:rPr lang="en-IE" dirty="0"/>
              <a:t>Roman Holiday, 1953, Dir. William Wilder, Paramount Pictures</a:t>
            </a:r>
          </a:p>
          <a:p>
            <a:r>
              <a:rPr lang="en-IE" dirty="0"/>
              <a:t>Touch of Evil, 1958, Dir. Orson Welles, Universal Pictures</a:t>
            </a:r>
          </a:p>
          <a:p>
            <a:r>
              <a:rPr lang="en-IE" dirty="0"/>
              <a:t>The Man Who Wasn't There, 2001, </a:t>
            </a:r>
            <a:r>
              <a:rPr lang="en-IE" dirty="0" err="1"/>
              <a:t>Dir.Joel</a:t>
            </a:r>
            <a:r>
              <a:rPr lang="en-IE" dirty="0"/>
              <a:t> Coen, Working Title</a:t>
            </a:r>
          </a:p>
          <a:p>
            <a:r>
              <a:rPr lang="en-IE" dirty="0"/>
              <a:t>The Manchurian Candidate, 1962, Dir. John </a:t>
            </a:r>
            <a:r>
              <a:rPr lang="en-IE" dirty="0" err="1"/>
              <a:t>Frankheimer</a:t>
            </a:r>
            <a:r>
              <a:rPr lang="en-IE" dirty="0"/>
              <a:t>, United Artists</a:t>
            </a:r>
          </a:p>
          <a:p>
            <a:r>
              <a:rPr lang="en-IE" dirty="0"/>
              <a:t>The Maltese Falcon, 1962, Dir. John Huston, Paramount</a:t>
            </a:r>
          </a:p>
          <a:p>
            <a:r>
              <a:rPr lang="en-IE" dirty="0"/>
              <a:t>My Dream is Yours, 1949, Dir. Michael Curtis, Warner Bros.</a:t>
            </a:r>
          </a:p>
          <a:p>
            <a:r>
              <a:rPr lang="en-IE" dirty="0"/>
              <a:t>Detour, 1945, Dir. George Ulmer, Producers Releasing Corporation</a:t>
            </a:r>
          </a:p>
          <a:p>
            <a:r>
              <a:rPr lang="en-IE" dirty="0"/>
              <a:t>Double Indemnity, 1944, Dir. Billy Wilder, Paramount Pictures</a:t>
            </a:r>
          </a:p>
          <a:p>
            <a:r>
              <a:rPr lang="en-IE" dirty="0"/>
              <a:t>Miller's Crossing, 1990, Dir. Joel Coen, 20th Century Fox</a:t>
            </a:r>
          </a:p>
          <a:p>
            <a:r>
              <a:rPr lang="en-IE" dirty="0"/>
              <a:t>Brick, 2005, Dir. </a:t>
            </a:r>
            <a:r>
              <a:rPr lang="en-IE" dirty="0" err="1"/>
              <a:t>Rian</a:t>
            </a:r>
            <a:r>
              <a:rPr lang="en-IE" dirty="0"/>
              <a:t> Johnson, Focus Features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877367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610</TotalTime>
  <Words>580</Words>
  <Application>Microsoft Office PowerPoint</Application>
  <PresentationFormat>On-screen Show (4:3)</PresentationFormat>
  <Paragraphs>170</Paragraphs>
  <Slides>24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American Typewriter Condensed</vt:lpstr>
      <vt:lpstr>Arial</vt:lpstr>
      <vt:lpstr>Calibri</vt:lpstr>
      <vt:lpstr>Franklin Gothic Book</vt:lpstr>
      <vt:lpstr>Wingdings 2</vt:lpstr>
      <vt:lpstr>Technic</vt:lpstr>
      <vt:lpstr>Film Noir  dara Hogan </vt:lpstr>
      <vt:lpstr>It’s a Wonderful Life - 1946</vt:lpstr>
      <vt:lpstr>The Big Sleep - 1946</vt:lpstr>
      <vt:lpstr>Take a moment</vt:lpstr>
      <vt:lpstr>Film Noir</vt:lpstr>
      <vt:lpstr>Origins</vt:lpstr>
      <vt:lpstr>Low Budget</vt:lpstr>
      <vt:lpstr>Source Material</vt:lpstr>
      <vt:lpstr>Lighting</vt:lpstr>
      <vt:lpstr>Lighting</vt:lpstr>
      <vt:lpstr>Camera Work</vt:lpstr>
      <vt:lpstr>High Angle/Low Angle</vt:lpstr>
      <vt:lpstr>Extreme Close Up/Depth of Field</vt:lpstr>
      <vt:lpstr>Hero/Anti Hero</vt:lpstr>
      <vt:lpstr>Girl Next Door/Femme Fatale</vt:lpstr>
      <vt:lpstr>Dialogue</vt:lpstr>
      <vt:lpstr>Quotes</vt:lpstr>
      <vt:lpstr>Setting</vt:lpstr>
      <vt:lpstr>Complicated Red Herrings Double Crossing</vt:lpstr>
      <vt:lpstr>The Big Sleep (1946)</vt:lpstr>
      <vt:lpstr>Miller’s Crossing (1990)</vt:lpstr>
      <vt:lpstr>Brick (2005)</vt:lpstr>
      <vt:lpstr>Suggested Reading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Film Noir</dc:title>
  <dc:creator>Dara Hogan</dc:creator>
  <cp:lastModifiedBy>Aoife McDonnell</cp:lastModifiedBy>
  <cp:revision>44</cp:revision>
  <dcterms:created xsi:type="dcterms:W3CDTF">2011-03-15T09:57:03Z</dcterms:created>
  <dcterms:modified xsi:type="dcterms:W3CDTF">2017-07-03T09:03:33Z</dcterms:modified>
</cp:coreProperties>
</file>