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59" r:id="rId4"/>
    <p:sldId id="261" r:id="rId5"/>
    <p:sldId id="262" r:id="rId6"/>
    <p:sldId id="265" r:id="rId7"/>
    <p:sldId id="266" r:id="rId8"/>
    <p:sldId id="263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58"/>
    <a:srgbClr val="E5F5FF"/>
    <a:srgbClr val="006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7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55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07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267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386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32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43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30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04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34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57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63AB7-E70E-4E50-9337-A776F194D4FE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23/06/2017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1EAC5-08FB-4FAA-A7EF-9674789B16B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1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llinsdictionary.com/dictionary/english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llinsdictionary.com/dictionary/english/serious" TargetMode="External"/><Relationship Id="rId7" Type="http://schemas.openxmlformats.org/officeDocument/2006/relationships/hyperlink" Target="https://www.collinsdictionary.com/dictionary/english/agreeme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ollinsdictionary.com/dictionary/english/reach" TargetMode="External"/><Relationship Id="rId5" Type="http://schemas.openxmlformats.org/officeDocument/2006/relationships/hyperlink" Target="https://www.collinsdictionary.com/dictionary/english/important" TargetMode="External"/><Relationship Id="rId4" Type="http://schemas.openxmlformats.org/officeDocument/2006/relationships/hyperlink" Target="https://www.collinsdictionary.com/dictionary/english/argumen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0292" y="256477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652522" y="492223"/>
            <a:ext cx="5281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003E58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Resolving Conflict</a:t>
            </a:r>
            <a:endParaRPr lang="en-US" sz="5400" b="1" dirty="0">
              <a:ln w="0"/>
              <a:solidFill>
                <a:srgbClr val="003E58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08" y="1651299"/>
            <a:ext cx="5115056" cy="405733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473820" y="1744824"/>
            <a:ext cx="3797560" cy="301378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7518140" y="2187526"/>
            <a:ext cx="370891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>
                <a:solidFill>
                  <a:srgbClr val="003E58"/>
                </a:solidFill>
              </a:rPr>
              <a:t>Look at the picture:</a:t>
            </a:r>
            <a:br>
              <a:rPr lang="en-IE" sz="2400" b="1" dirty="0" smtClean="0">
                <a:solidFill>
                  <a:srgbClr val="003E58"/>
                </a:solidFill>
              </a:rPr>
            </a:br>
            <a:r>
              <a:rPr lang="en-IE" sz="4000" b="1" dirty="0" smtClean="0">
                <a:solidFill>
                  <a:srgbClr val="003E58"/>
                </a:solidFill>
              </a:rPr>
              <a:t/>
            </a:r>
            <a:br>
              <a:rPr lang="en-IE" sz="4000" b="1" dirty="0" smtClean="0">
                <a:solidFill>
                  <a:srgbClr val="003E58"/>
                </a:solidFill>
              </a:rPr>
            </a:br>
            <a:r>
              <a:rPr lang="en-IE" sz="4000" b="1" dirty="0" smtClean="0">
                <a:solidFill>
                  <a:srgbClr val="003E58"/>
                </a:solidFill>
              </a:rPr>
              <a:t>What is conflict?</a:t>
            </a:r>
            <a:endParaRPr lang="en-IE" sz="4000" b="1" dirty="0">
              <a:solidFill>
                <a:srgbClr val="003E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98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0292" y="256477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857421" y="492223"/>
            <a:ext cx="48713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003E58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Classroom Rules</a:t>
            </a:r>
            <a:endParaRPr lang="en-US" sz="5400" b="1" dirty="0">
              <a:ln w="0"/>
              <a:solidFill>
                <a:srgbClr val="003E58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85" y="492223"/>
            <a:ext cx="1529471" cy="1213199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919747"/>
              </p:ext>
            </p:extLst>
          </p:nvPr>
        </p:nvGraphicFramePr>
        <p:xfrm>
          <a:off x="1565469" y="1891247"/>
          <a:ext cx="9360678" cy="302611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612270"/>
                <a:gridCol w="1374204"/>
                <a:gridCol w="1374204"/>
              </a:tblGrid>
              <a:tr h="556107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>
                          <a:solidFill>
                            <a:srgbClr val="003E58"/>
                          </a:solidFill>
                        </a:rPr>
                        <a:t>Rule</a:t>
                      </a:r>
                      <a:endParaRPr lang="en-IE" dirty="0">
                        <a:solidFill>
                          <a:srgbClr val="003E5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Agree</a:t>
                      </a:r>
                    </a:p>
                    <a:p>
                      <a:pPr algn="ctr"/>
                      <a:r>
                        <a:rPr lang="en-I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</a:t>
                      </a:r>
                      <a:endParaRPr lang="en-IE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>
                          <a:solidFill>
                            <a:srgbClr val="C00000"/>
                          </a:solidFill>
                        </a:rPr>
                        <a:t>Disagree</a:t>
                      </a:r>
                      <a:br>
                        <a:rPr lang="en-IE" dirty="0" smtClean="0">
                          <a:solidFill>
                            <a:srgbClr val="C00000"/>
                          </a:solidFill>
                        </a:rPr>
                      </a:br>
                      <a:r>
                        <a:rPr lang="en-IE" dirty="0" smtClean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</a:t>
                      </a:r>
                      <a:endParaRPr lang="en-I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7207">
                <a:tc>
                  <a:txBody>
                    <a:bodyPr/>
                    <a:lstStyle/>
                    <a:p>
                      <a:r>
                        <a:rPr lang="en-IE" dirty="0" smtClean="0"/>
                        <a:t>Only</a:t>
                      </a:r>
                      <a:r>
                        <a:rPr lang="en-IE" baseline="0" dirty="0" smtClean="0"/>
                        <a:t> one person talks at a time. No interrupting.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77207">
                <a:tc>
                  <a:txBody>
                    <a:bodyPr/>
                    <a:lstStyle/>
                    <a:p>
                      <a:r>
                        <a:rPr lang="en-IE" dirty="0" smtClean="0"/>
                        <a:t>Be respectful when someone is talking by listening to them.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77207">
                <a:tc>
                  <a:txBody>
                    <a:bodyPr/>
                    <a:lstStyle/>
                    <a:p>
                      <a:r>
                        <a:rPr lang="en-IE" dirty="0" smtClean="0"/>
                        <a:t>Be respectful in</a:t>
                      </a:r>
                      <a:r>
                        <a:rPr lang="en-IE" baseline="0" dirty="0" smtClean="0"/>
                        <a:t> how you speak about someone/ someone's opinion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77207">
                <a:tc>
                  <a:txBody>
                    <a:bodyPr/>
                    <a:lstStyle/>
                    <a:p>
                      <a:r>
                        <a:rPr lang="en-IE" dirty="0" smtClean="0"/>
                        <a:t>If someone</a:t>
                      </a:r>
                      <a:r>
                        <a:rPr lang="en-IE" baseline="0" dirty="0" smtClean="0"/>
                        <a:t> doesn’t want to talk, that is okay.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77207">
                <a:tc>
                  <a:txBody>
                    <a:bodyPr/>
                    <a:lstStyle/>
                    <a:p>
                      <a:r>
                        <a:rPr lang="en-IE" dirty="0" smtClean="0"/>
                        <a:t>The</a:t>
                      </a:r>
                      <a:r>
                        <a:rPr lang="en-IE" baseline="0" dirty="0" smtClean="0"/>
                        <a:t> classroom is a safe place to talk about conflict.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8111" y="5631202"/>
            <a:ext cx="5607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rgbClr val="003E58"/>
                </a:solidFill>
              </a:rPr>
              <a:t>Can your class create three more rules for their class?</a:t>
            </a:r>
            <a:endParaRPr lang="en-IE" i="1" dirty="0">
              <a:solidFill>
                <a:srgbClr val="003E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14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322829" y="2584580"/>
            <a:ext cx="3993502" cy="1390261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Rectangle 2"/>
          <p:cNvSpPr/>
          <p:nvPr/>
        </p:nvSpPr>
        <p:spPr>
          <a:xfrm>
            <a:off x="5137786" y="2783426"/>
            <a:ext cx="236359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rgbClr val="006C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What are the </a:t>
            </a:r>
          </a:p>
          <a:p>
            <a:pPr algn="ctr"/>
            <a:r>
              <a:rPr lang="en-US" sz="2400" dirty="0" smtClean="0">
                <a:ln w="0"/>
                <a:solidFill>
                  <a:srgbClr val="006C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causes of Conflict</a:t>
            </a:r>
            <a:endParaRPr lang="en-US" sz="2400" b="0" cap="none" spc="0" dirty="0">
              <a:ln w="0"/>
              <a:solidFill>
                <a:srgbClr val="006C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rgbClr val="E5F5FF"/>
                </a:solidFill>
              </a:rPr>
              <a:t>As a class, record your understanding of what causes ‘conflict’.</a:t>
            </a:r>
            <a:endParaRPr lang="en-IE" dirty="0">
              <a:solidFill>
                <a:srgbClr val="E5F5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343192" y="2148945"/>
            <a:ext cx="625151" cy="519611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4516017" y="2062066"/>
            <a:ext cx="609182" cy="615820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316330" y="3223320"/>
            <a:ext cx="830022" cy="21771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3436219" y="3249350"/>
            <a:ext cx="867747" cy="21771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783108" y="3862061"/>
            <a:ext cx="397551" cy="672617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319579" y="3974841"/>
            <a:ext cx="19876" cy="699796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478375" y="3862061"/>
            <a:ext cx="489968" cy="548415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319579" y="1920651"/>
            <a:ext cx="27992" cy="646451"/>
          </a:xfrm>
          <a:prstGeom prst="straightConnector1">
            <a:avLst/>
          </a:prstGeom>
          <a:ln w="57150">
            <a:solidFill>
              <a:srgbClr val="006C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799184" y="1474237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2" name="TextBox 31"/>
          <p:cNvSpPr txBox="1"/>
          <p:nvPr/>
        </p:nvSpPr>
        <p:spPr>
          <a:xfrm>
            <a:off x="5409844" y="1360814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3" name="TextBox 32"/>
          <p:cNvSpPr txBox="1"/>
          <p:nvPr/>
        </p:nvSpPr>
        <p:spPr>
          <a:xfrm>
            <a:off x="8144270" y="1706639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4" name="TextBox 33"/>
          <p:cNvSpPr txBox="1"/>
          <p:nvPr/>
        </p:nvSpPr>
        <p:spPr>
          <a:xfrm>
            <a:off x="9332368" y="3010998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5" name="TextBox 34"/>
          <p:cNvSpPr txBox="1"/>
          <p:nvPr/>
        </p:nvSpPr>
        <p:spPr>
          <a:xfrm>
            <a:off x="8114923" y="4355289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6" name="TextBox 35"/>
          <p:cNvSpPr txBox="1"/>
          <p:nvPr/>
        </p:nvSpPr>
        <p:spPr>
          <a:xfrm>
            <a:off x="3162414" y="4711129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7" name="TextBox 36"/>
          <p:cNvSpPr txBox="1"/>
          <p:nvPr/>
        </p:nvSpPr>
        <p:spPr>
          <a:xfrm>
            <a:off x="5523723" y="4801703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8" name="TextBox 37"/>
          <p:cNvSpPr txBox="1"/>
          <p:nvPr/>
        </p:nvSpPr>
        <p:spPr>
          <a:xfrm>
            <a:off x="1518052" y="3047914"/>
            <a:ext cx="1819469" cy="44641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05380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rgbClr val="E5F5FF"/>
                </a:solidFill>
              </a:rPr>
              <a:t>Look up the definition of ‘Conflict’ in your dictionary.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8638" y="2127874"/>
            <a:ext cx="8864082" cy="1446550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r>
              <a:rPr lang="en-IE" sz="4400" b="1" dirty="0" smtClean="0">
                <a:solidFill>
                  <a:srgbClr val="006C91"/>
                </a:solidFill>
              </a:rPr>
              <a:t>“____________________________________________________________”</a:t>
            </a:r>
            <a:endParaRPr lang="en-IE" sz="4400" b="1" dirty="0">
              <a:solidFill>
                <a:srgbClr val="006C91"/>
              </a:solidFill>
            </a:endParaRPr>
          </a:p>
        </p:txBody>
      </p:sp>
      <p:sp>
        <p:nvSpPr>
          <p:cNvPr id="9" name="Rounded Rectangle 8">
            <a:hlinkClick r:id="rId3"/>
          </p:cNvPr>
          <p:cNvSpPr/>
          <p:nvPr/>
        </p:nvSpPr>
        <p:spPr>
          <a:xfrm>
            <a:off x="905069" y="5243477"/>
            <a:ext cx="3713583" cy="699796"/>
          </a:xfrm>
          <a:prstGeom prst="roundRect">
            <a:avLst/>
          </a:prstGeom>
          <a:solidFill>
            <a:srgbClr val="006C9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rgbClr val="E5F5FF"/>
                </a:solidFill>
              </a:rPr>
              <a:t>Click here to access an online dictionary.</a:t>
            </a:r>
            <a:endParaRPr lang="en-IE" dirty="0">
              <a:solidFill>
                <a:srgbClr val="E5F5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54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7614" y="363894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rgbClr val="E5F5FF"/>
                </a:solidFill>
              </a:rPr>
              <a:t>Look up the definition of ‘Conflict’ in your dictionary.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5740" y="1669239"/>
            <a:ext cx="10730204" cy="34778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IE" sz="4400" b="1" dirty="0" smtClean="0">
                <a:solidFill>
                  <a:srgbClr val="006C91"/>
                </a:solidFill>
              </a:rPr>
              <a:t>“</a:t>
            </a:r>
            <a:r>
              <a:rPr lang="en-IE" sz="4400" b="1" dirty="0"/>
              <a:t>Conflict</a:t>
            </a:r>
            <a:r>
              <a:rPr lang="en-IE" sz="4400" dirty="0"/>
              <a:t> is </a:t>
            </a:r>
            <a:r>
              <a:rPr lang="en-IE" sz="4400" dirty="0">
                <a:hlinkClick r:id="rId3" tooltip="Definition of serious"/>
              </a:rPr>
              <a:t>serious</a:t>
            </a:r>
            <a:r>
              <a:rPr lang="en-IE" sz="4400" dirty="0"/>
              <a:t> disagreement and </a:t>
            </a:r>
            <a:r>
              <a:rPr lang="en-IE" sz="4400" dirty="0">
                <a:hlinkClick r:id="rId4" tooltip="Definition of argument"/>
              </a:rPr>
              <a:t>argument</a:t>
            </a:r>
            <a:r>
              <a:rPr lang="en-IE" sz="4400" dirty="0"/>
              <a:t> about something </a:t>
            </a:r>
            <a:r>
              <a:rPr lang="en-IE" sz="4400" dirty="0">
                <a:hlinkClick r:id="rId5" tooltip="Definition of important"/>
              </a:rPr>
              <a:t>important</a:t>
            </a:r>
            <a:r>
              <a:rPr lang="en-IE" sz="4400" dirty="0"/>
              <a:t>. If two people or groups are </a:t>
            </a:r>
            <a:r>
              <a:rPr lang="en-IE" sz="4400" b="1" dirty="0"/>
              <a:t>in</a:t>
            </a:r>
            <a:r>
              <a:rPr lang="en-IE" sz="4400" dirty="0"/>
              <a:t> </a:t>
            </a:r>
            <a:r>
              <a:rPr lang="en-IE" sz="4400" b="1" dirty="0"/>
              <a:t>conflict</a:t>
            </a:r>
            <a:r>
              <a:rPr lang="en-IE" sz="4400" dirty="0"/>
              <a:t>, they have had a serious disagreement or argument and have not yet </a:t>
            </a:r>
            <a:r>
              <a:rPr lang="en-IE" sz="4400" dirty="0">
                <a:hlinkClick r:id="rId6" tooltip="Definition of reached"/>
              </a:rPr>
              <a:t>reached</a:t>
            </a:r>
            <a:r>
              <a:rPr lang="en-IE" sz="4400" dirty="0"/>
              <a:t> </a:t>
            </a:r>
            <a:r>
              <a:rPr lang="en-IE" sz="4400" dirty="0">
                <a:hlinkClick r:id="rId7" tooltip="Definition of agreement"/>
              </a:rPr>
              <a:t>agreement</a:t>
            </a:r>
            <a:r>
              <a:rPr lang="en-IE" sz="4400" dirty="0"/>
              <a:t>.</a:t>
            </a:r>
            <a:r>
              <a:rPr lang="en-IE" sz="4400" b="1" dirty="0" smtClean="0">
                <a:solidFill>
                  <a:srgbClr val="006C91"/>
                </a:solidFill>
              </a:rPr>
              <a:t>”</a:t>
            </a:r>
            <a:endParaRPr lang="en-IE" sz="4400" b="1" dirty="0">
              <a:solidFill>
                <a:srgbClr val="006C9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5740" y="1281717"/>
            <a:ext cx="3191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Collins Online Dictionary: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94215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4" y="250280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52743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E5F5FF"/>
                </a:solidFill>
              </a:rPr>
              <a:t>Scenarios: 		</a:t>
            </a:r>
            <a:r>
              <a:rPr lang="en-IE" dirty="0" smtClean="0">
                <a:solidFill>
                  <a:srgbClr val="E5F5FF"/>
                </a:solidFill>
              </a:rPr>
              <a:t>How does each person feel?</a:t>
            </a:r>
            <a:br>
              <a:rPr lang="en-IE" dirty="0" smtClean="0">
                <a:solidFill>
                  <a:srgbClr val="E5F5FF"/>
                </a:solidFill>
              </a:rPr>
            </a:br>
            <a:r>
              <a:rPr lang="en-IE" dirty="0" smtClean="0">
                <a:solidFill>
                  <a:srgbClr val="E5F5FF"/>
                </a:solidFill>
              </a:rPr>
              <a:t>			What should she/he do next?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1895" y="1061424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IE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504" y="1090656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IE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117" y="1890822"/>
            <a:ext cx="1754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Upset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Disappointed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Angry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Scared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Revengeful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Jealous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Lonely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Heart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Nervous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Worried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Offended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Threatened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Provoked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Ashamed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834" y="2426560"/>
            <a:ext cx="2643830" cy="3204642"/>
          </a:xfrm>
          <a:prstGeom prst="rect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2904214" y="1174313"/>
            <a:ext cx="2811249" cy="1819230"/>
          </a:xfrm>
          <a:prstGeom prst="wedgeRectCallout">
            <a:avLst>
              <a:gd name="adj1" fmla="val 58003"/>
              <a:gd name="adj2" fmla="val 68599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IT’S MY TURN!</a:t>
            </a:r>
          </a:p>
          <a:p>
            <a:pPr algn="ctr"/>
            <a:r>
              <a:rPr lang="en-IE" dirty="0" smtClean="0">
                <a:solidFill>
                  <a:srgbClr val="003E58"/>
                </a:solidFill>
              </a:rPr>
              <a:t>I’ve been waiting for the computer this last 30 minutes.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8546628" y="1090656"/>
            <a:ext cx="2491273" cy="1485834"/>
          </a:xfrm>
          <a:prstGeom prst="wedgeRectCallout">
            <a:avLst>
              <a:gd name="adj1" fmla="val -88997"/>
              <a:gd name="adj2" fmla="val 84480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MOVE OUT OF MY WAY!</a:t>
            </a:r>
            <a:r>
              <a:rPr lang="en-IE" dirty="0" smtClean="0">
                <a:solidFill>
                  <a:srgbClr val="003E58"/>
                </a:solidFill>
              </a:rPr>
              <a:t/>
            </a:r>
            <a:br>
              <a:rPr lang="en-IE" dirty="0" smtClean="0">
                <a:solidFill>
                  <a:srgbClr val="003E58"/>
                </a:solidFill>
              </a:rPr>
            </a:br>
            <a:r>
              <a:rPr lang="en-IE" dirty="0" smtClean="0">
                <a:solidFill>
                  <a:srgbClr val="003E58"/>
                </a:solidFill>
              </a:rPr>
              <a:t>It’s still my go on the computer.</a:t>
            </a:r>
            <a:endParaRPr lang="en-IE" dirty="0">
              <a:solidFill>
                <a:srgbClr val="003E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83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4" y="250280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Scenarios: 		</a:t>
            </a:r>
            <a:r>
              <a:rPr lang="en-IE" dirty="0">
                <a:solidFill>
                  <a:srgbClr val="E5F5FF"/>
                </a:solidFill>
              </a:rPr>
              <a:t>How does each person feel?</a:t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>
                <a:solidFill>
                  <a:srgbClr val="E5F5FF"/>
                </a:solidFill>
              </a:rPr>
              <a:t>			What should she/he do next?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1895" y="1061424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</a:t>
            </a:r>
            <a:endParaRPr lang="en-IE" sz="40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504" y="1090656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IE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117" y="1890822"/>
            <a:ext cx="1754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Upset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Disappointed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Angry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Scared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Revengeful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Jealous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Lonely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Heart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Nervous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Worried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Offended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Threatened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Provoked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Ashamed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945" y="2752427"/>
            <a:ext cx="3936050" cy="2658214"/>
          </a:xfrm>
          <a:prstGeom prst="rect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3412273" y="1550021"/>
            <a:ext cx="2303190" cy="1443522"/>
          </a:xfrm>
          <a:prstGeom prst="wedgeRectCallout">
            <a:avLst>
              <a:gd name="adj1" fmla="val 39756"/>
              <a:gd name="adj2" fmla="val 69212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YOU DESERVE IT! </a:t>
            </a:r>
            <a:endParaRPr lang="en-IE" dirty="0">
              <a:solidFill>
                <a:srgbClr val="003E58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8546628" y="1090656"/>
            <a:ext cx="2491273" cy="1485834"/>
          </a:xfrm>
          <a:prstGeom prst="wedgeRectCallout">
            <a:avLst>
              <a:gd name="adj1" fmla="val -46922"/>
              <a:gd name="adj2" fmla="val 97989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YOU TOLD ON ME!</a:t>
            </a:r>
            <a:br>
              <a:rPr lang="en-IE" b="1" dirty="0" smtClean="0">
                <a:solidFill>
                  <a:srgbClr val="003E58"/>
                </a:solidFill>
              </a:rPr>
            </a:br>
            <a:r>
              <a:rPr lang="en-IE" b="1" dirty="0" smtClean="0">
                <a:solidFill>
                  <a:srgbClr val="003E58"/>
                </a:solidFill>
              </a:rPr>
              <a:t>I’VE GOT DETENTION NOW AND NIAMH IS MAD AT ME…</a:t>
            </a:r>
            <a:endParaRPr lang="en-IE" dirty="0">
              <a:solidFill>
                <a:srgbClr val="003E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608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E5F5FF"/>
                </a:solidFill>
              </a:rPr>
              <a:t>Scenarios: 		</a:t>
            </a:r>
            <a:r>
              <a:rPr lang="en-IE" dirty="0" smtClean="0">
                <a:solidFill>
                  <a:srgbClr val="E5F5FF"/>
                </a:solidFill>
              </a:rPr>
              <a:t>How does each person feel?</a:t>
            </a:r>
            <a:br>
              <a:rPr lang="en-IE" dirty="0" smtClean="0">
                <a:solidFill>
                  <a:srgbClr val="E5F5FF"/>
                </a:solidFill>
              </a:rPr>
            </a:br>
            <a:r>
              <a:rPr lang="en-IE" dirty="0" smtClean="0">
                <a:solidFill>
                  <a:srgbClr val="E5F5FF"/>
                </a:solidFill>
              </a:rPr>
              <a:t>			What should she/he do next?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1895" y="1061424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IE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504" y="1090656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IE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117" y="1890822"/>
            <a:ext cx="1754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Upset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Disappointed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Angry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Scared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Revengeful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Jealous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Lonely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Heart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Nervous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Worried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Offended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Threatened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Provoked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Ashamed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808" y="2677886"/>
            <a:ext cx="4248603" cy="2789852"/>
          </a:xfrm>
          <a:prstGeom prst="rect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3200401" y="1158261"/>
            <a:ext cx="3007189" cy="1519625"/>
          </a:xfrm>
          <a:prstGeom prst="wedgeRectCallout">
            <a:avLst>
              <a:gd name="adj1" fmla="val 45075"/>
              <a:gd name="adj2" fmla="val 89483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YOU ARE SO BAD</a:t>
            </a:r>
            <a:r>
              <a:rPr lang="en-IE" dirty="0" smtClean="0">
                <a:solidFill>
                  <a:srgbClr val="003E58"/>
                </a:solidFill>
              </a:rPr>
              <a:t>. </a:t>
            </a:r>
          </a:p>
          <a:p>
            <a:pPr algn="ctr"/>
            <a:r>
              <a:rPr lang="en-IE" dirty="0" smtClean="0">
                <a:solidFill>
                  <a:srgbClr val="003E58"/>
                </a:solidFill>
              </a:rPr>
              <a:t>I passed the ball straight to you and you lost it.</a:t>
            </a:r>
            <a:br>
              <a:rPr lang="en-IE" dirty="0" smtClean="0">
                <a:solidFill>
                  <a:srgbClr val="003E58"/>
                </a:solidFill>
              </a:rPr>
            </a:br>
            <a:r>
              <a:rPr lang="en-IE" dirty="0" smtClean="0">
                <a:solidFill>
                  <a:srgbClr val="003E58"/>
                </a:solidFill>
              </a:rPr>
              <a:t>You are never playing again!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8873411" y="2993543"/>
            <a:ext cx="2491273" cy="1485834"/>
          </a:xfrm>
          <a:prstGeom prst="wedgeRectCallout">
            <a:avLst>
              <a:gd name="adj1" fmla="val -65402"/>
              <a:gd name="adj2" fmla="val 32986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rgbClr val="003E58"/>
                </a:solidFill>
              </a:rPr>
              <a:t>You were going for goal yourself.</a:t>
            </a:r>
          </a:p>
          <a:p>
            <a:pPr algn="ctr"/>
            <a:r>
              <a:rPr lang="en-IE" dirty="0" smtClean="0">
                <a:solidFill>
                  <a:srgbClr val="003E58"/>
                </a:solidFill>
              </a:rPr>
              <a:t>You didn’t pass the ball to me. </a:t>
            </a:r>
            <a:endParaRPr lang="en-IE" dirty="0">
              <a:solidFill>
                <a:srgbClr val="003E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290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Scenarios: 		</a:t>
            </a:r>
            <a:r>
              <a:rPr lang="en-IE" dirty="0">
                <a:solidFill>
                  <a:srgbClr val="E5F5FF"/>
                </a:solidFill>
              </a:rPr>
              <a:t>How does each person feel?</a:t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>
                <a:solidFill>
                  <a:srgbClr val="E5F5FF"/>
                </a:solidFill>
              </a:rPr>
              <a:t>			What should she/he do next?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1895" y="1061424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</a:t>
            </a:r>
            <a:endParaRPr lang="en-IE" sz="40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504" y="1090656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IE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117" y="1890822"/>
            <a:ext cx="1754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Upset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Disappointed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Angry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Scared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Revengeful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Jealous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Lonely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Heart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Nervous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Worried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Offended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Threatened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Provoked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Ashamed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3200401" y="1158261"/>
            <a:ext cx="3007189" cy="1519625"/>
          </a:xfrm>
          <a:prstGeom prst="wedgeRectCallout">
            <a:avLst>
              <a:gd name="adj1" fmla="val 26163"/>
              <a:gd name="adj2" fmla="val 93152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STOP YELLING AT ME</a:t>
            </a:r>
            <a:endParaRPr lang="en-IE" dirty="0">
              <a:solidFill>
                <a:srgbClr val="003E58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8949434" y="1415367"/>
            <a:ext cx="2491273" cy="1485834"/>
          </a:xfrm>
          <a:prstGeom prst="wedgeRectCallout">
            <a:avLst>
              <a:gd name="adj1" fmla="val -65402"/>
              <a:gd name="adj2" fmla="val 32986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STOP IGNORING ME</a:t>
            </a:r>
            <a:endParaRPr lang="en-IE" b="1" dirty="0">
              <a:solidFill>
                <a:srgbClr val="003E58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873" y="2160617"/>
            <a:ext cx="2953689" cy="347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36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Scenarios: 		</a:t>
            </a:r>
            <a:r>
              <a:rPr lang="en-IE" dirty="0">
                <a:solidFill>
                  <a:srgbClr val="E5F5FF"/>
                </a:solidFill>
              </a:rPr>
              <a:t>How does each person feel?</a:t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>
                <a:solidFill>
                  <a:srgbClr val="E5F5FF"/>
                </a:solidFill>
              </a:rPr>
              <a:t>			What should she/he do next?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1895" y="1061424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</a:t>
            </a:r>
            <a:endParaRPr lang="en-IE" sz="40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504" y="1090656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IE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117" y="1890822"/>
            <a:ext cx="1754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Upset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Disappointed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Angry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Scared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Revengeful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Jealous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Lonely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Heart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Nervous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Worried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Offended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Threatened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Provoked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Ashamed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833" y="1415367"/>
            <a:ext cx="5080000" cy="3810000"/>
          </a:xfrm>
          <a:prstGeom prst="rect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3200402" y="1158261"/>
            <a:ext cx="2038864" cy="1519625"/>
          </a:xfrm>
          <a:prstGeom prst="wedgeRectCallout">
            <a:avLst>
              <a:gd name="adj1" fmla="val 76602"/>
              <a:gd name="adj2" fmla="val 27109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rgbClr val="003E58"/>
                </a:solidFill>
              </a:rPr>
              <a:t>Can’t believe he said that…</a:t>
            </a:r>
            <a:br>
              <a:rPr lang="en-IE" dirty="0" smtClean="0">
                <a:solidFill>
                  <a:srgbClr val="003E58"/>
                </a:solidFill>
              </a:rPr>
            </a:br>
            <a:r>
              <a:rPr lang="en-IE" dirty="0" smtClean="0">
                <a:solidFill>
                  <a:srgbClr val="003E58"/>
                </a:solidFill>
              </a:rPr>
              <a:t>Wait till I tell </a:t>
            </a:r>
            <a:r>
              <a:rPr lang="en-IE" dirty="0" err="1" smtClean="0">
                <a:solidFill>
                  <a:srgbClr val="003E58"/>
                </a:solidFill>
              </a:rPr>
              <a:t>Roísin</a:t>
            </a:r>
            <a:r>
              <a:rPr lang="en-IE" dirty="0" smtClean="0">
                <a:solidFill>
                  <a:srgbClr val="003E58"/>
                </a:solidFill>
              </a:rPr>
              <a:t> what he said.</a:t>
            </a:r>
            <a:endParaRPr lang="en-IE" dirty="0">
              <a:solidFill>
                <a:srgbClr val="003E58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8949434" y="1415367"/>
            <a:ext cx="2491273" cy="1485834"/>
          </a:xfrm>
          <a:prstGeom prst="wedgeRectCallout">
            <a:avLst>
              <a:gd name="adj1" fmla="val -97182"/>
              <a:gd name="adj2" fmla="val 10471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He started it first.</a:t>
            </a:r>
            <a:br>
              <a:rPr lang="en-IE" b="1" dirty="0" smtClean="0">
                <a:solidFill>
                  <a:srgbClr val="003E58"/>
                </a:solidFill>
              </a:rPr>
            </a:br>
            <a:r>
              <a:rPr lang="en-IE" b="1" dirty="0" smtClean="0">
                <a:solidFill>
                  <a:srgbClr val="003E58"/>
                </a:solidFill>
              </a:rPr>
              <a:t> I’m not apologising.</a:t>
            </a:r>
            <a:endParaRPr lang="en-IE" b="1" dirty="0">
              <a:solidFill>
                <a:srgbClr val="003E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461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Scenarios: 		</a:t>
            </a:r>
            <a:r>
              <a:rPr lang="en-IE" dirty="0">
                <a:solidFill>
                  <a:srgbClr val="E5F5FF"/>
                </a:solidFill>
              </a:rPr>
              <a:t>How does each person feel?</a:t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>
                <a:solidFill>
                  <a:srgbClr val="E5F5FF"/>
                </a:solidFill>
              </a:rPr>
              <a:t>			What should she/he do next?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1895" y="1061424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</a:t>
            </a:r>
            <a:endParaRPr lang="en-IE" sz="40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504" y="1090656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IE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117" y="1890822"/>
            <a:ext cx="1754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Upset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Disappointed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Angry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Scared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Revengeful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Jealous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Lonely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Heart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Nervous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Worried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Offended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Threatened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Provoked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Ashamed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833" y="1415367"/>
            <a:ext cx="5080000" cy="3810000"/>
          </a:xfrm>
          <a:prstGeom prst="rect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3200402" y="1158261"/>
            <a:ext cx="2038864" cy="1519625"/>
          </a:xfrm>
          <a:prstGeom prst="wedgeRectCallout">
            <a:avLst>
              <a:gd name="adj1" fmla="val 76602"/>
              <a:gd name="adj2" fmla="val 27109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rgbClr val="003E58"/>
                </a:solidFill>
              </a:rPr>
              <a:t>Can’t believe he said that…</a:t>
            </a:r>
            <a:br>
              <a:rPr lang="en-IE" dirty="0">
                <a:solidFill>
                  <a:srgbClr val="003E58"/>
                </a:solidFill>
              </a:rPr>
            </a:br>
            <a:r>
              <a:rPr lang="en-IE" dirty="0">
                <a:solidFill>
                  <a:srgbClr val="003E58"/>
                </a:solidFill>
              </a:rPr>
              <a:t>Wait till I tell </a:t>
            </a:r>
            <a:r>
              <a:rPr lang="en-IE" dirty="0" err="1">
                <a:solidFill>
                  <a:srgbClr val="003E58"/>
                </a:solidFill>
              </a:rPr>
              <a:t>Roísin</a:t>
            </a:r>
            <a:r>
              <a:rPr lang="en-IE" dirty="0">
                <a:solidFill>
                  <a:srgbClr val="003E58"/>
                </a:solidFill>
              </a:rPr>
              <a:t> what he said.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8949434" y="1415367"/>
            <a:ext cx="2491273" cy="1485834"/>
          </a:xfrm>
          <a:prstGeom prst="wedgeRectCallout">
            <a:avLst>
              <a:gd name="adj1" fmla="val -97182"/>
              <a:gd name="adj2" fmla="val 10471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003E58"/>
                </a:solidFill>
              </a:rPr>
              <a:t>He started it first.</a:t>
            </a:r>
            <a:br>
              <a:rPr lang="en-IE" b="1" dirty="0">
                <a:solidFill>
                  <a:srgbClr val="003E58"/>
                </a:solidFill>
              </a:rPr>
            </a:br>
            <a:r>
              <a:rPr lang="en-IE" b="1" dirty="0">
                <a:solidFill>
                  <a:srgbClr val="003E58"/>
                </a:solidFill>
              </a:rPr>
              <a:t> I’m not apologising.</a:t>
            </a:r>
          </a:p>
        </p:txBody>
      </p:sp>
    </p:spTree>
    <p:extLst>
      <p:ext uri="{BB962C8B-B14F-4D97-AF65-F5344CB8AC3E}">
        <p14:creationId xmlns:p14="http://schemas.microsoft.com/office/powerpoint/2010/main" val="3797926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5971592" cy="634482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Scenarios: 		</a:t>
            </a:r>
            <a:r>
              <a:rPr lang="en-IE" dirty="0">
                <a:solidFill>
                  <a:srgbClr val="E5F5FF"/>
                </a:solidFill>
              </a:rPr>
              <a:t>How does each person feel?</a:t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>
                <a:solidFill>
                  <a:srgbClr val="E5F5FF"/>
                </a:solidFill>
              </a:rPr>
              <a:t>			What should she/he do next?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1895" y="1061424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</a:t>
            </a:r>
            <a:endParaRPr lang="en-IE" sz="40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504" y="1090656"/>
            <a:ext cx="606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IE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117" y="1890822"/>
            <a:ext cx="1754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Upset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Disappointed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Angry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Scared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Revengeful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Jealous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Lonely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Heart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Nervous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Worried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Offended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Threatened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Provoked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Ashamed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3200402" y="1158261"/>
            <a:ext cx="2038864" cy="1519625"/>
          </a:xfrm>
          <a:prstGeom prst="wedgeRectCallout">
            <a:avLst>
              <a:gd name="adj1" fmla="val 76602"/>
              <a:gd name="adj2" fmla="val 27109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rgbClr val="003E58"/>
                </a:solidFill>
              </a:rPr>
              <a:t>WHAT ARE YOU LOOKING AT?</a:t>
            </a:r>
            <a:br>
              <a:rPr lang="en-IE" dirty="0" smtClean="0">
                <a:solidFill>
                  <a:srgbClr val="003E58"/>
                </a:solidFill>
              </a:rPr>
            </a:br>
            <a:r>
              <a:rPr lang="en-IE" dirty="0" smtClean="0">
                <a:solidFill>
                  <a:srgbClr val="003E58"/>
                </a:solidFill>
              </a:rPr>
              <a:t>STOP LOOKING ME.</a:t>
            </a:r>
            <a:br>
              <a:rPr lang="en-IE" dirty="0" smtClean="0">
                <a:solidFill>
                  <a:srgbClr val="003E58"/>
                </a:solidFill>
              </a:rPr>
            </a:br>
            <a:r>
              <a:rPr lang="en-IE" dirty="0" smtClean="0">
                <a:solidFill>
                  <a:srgbClr val="003E58"/>
                </a:solidFill>
              </a:rPr>
              <a:t>LEAVE ME ALONE</a:t>
            </a:r>
            <a:endParaRPr lang="en-IE" dirty="0">
              <a:solidFill>
                <a:srgbClr val="003E58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8949434" y="1415367"/>
            <a:ext cx="2491273" cy="1485834"/>
          </a:xfrm>
          <a:prstGeom prst="wedgeRectCallout">
            <a:avLst>
              <a:gd name="adj1" fmla="val -97182"/>
              <a:gd name="adj2" fmla="val 10471"/>
            </a:avLst>
          </a:prstGeom>
          <a:solidFill>
            <a:srgbClr val="E5F5FF"/>
          </a:solidFill>
          <a:ln w="38100"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3E58"/>
                </a:solidFill>
              </a:rPr>
              <a:t>WHAT?</a:t>
            </a:r>
            <a:br>
              <a:rPr lang="en-IE" b="1" dirty="0" smtClean="0">
                <a:solidFill>
                  <a:srgbClr val="003E58"/>
                </a:solidFill>
              </a:rPr>
            </a:br>
            <a:r>
              <a:rPr lang="en-IE" b="1" dirty="0" smtClean="0">
                <a:solidFill>
                  <a:srgbClr val="003E58"/>
                </a:solidFill>
              </a:rPr>
              <a:t>WHAT DO YOU WANT?</a:t>
            </a:r>
            <a:endParaRPr lang="en-IE" b="1" dirty="0">
              <a:solidFill>
                <a:srgbClr val="003E58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80" y="2029522"/>
            <a:ext cx="3328351" cy="343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22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6220332" cy="840438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E5F5FF"/>
                </a:solidFill>
              </a:rPr>
              <a:t>Which of the following conflict resolution skills have you mentioned during the scenario task.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62884" y="211873"/>
            <a:ext cx="1237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IE" sz="9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8519" y="211873"/>
            <a:ext cx="1449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800" b="1" dirty="0">
                <a:solidFill>
                  <a:srgbClr val="C00000"/>
                </a:solidFill>
              </a:rPr>
              <a:t>X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902" y="1371600"/>
            <a:ext cx="2645535" cy="33136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27203" y="2332406"/>
            <a:ext cx="5910146" cy="1754326"/>
          </a:xfrm>
          <a:prstGeom prst="rect">
            <a:avLst/>
          </a:prstGeom>
          <a:noFill/>
          <a:ln>
            <a:solidFill>
              <a:srgbClr val="003E5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latin typeface="Comic Sans MS" panose="030F0702030302020204" pitchFamily="66" charset="0"/>
              </a:rPr>
              <a:t>STOP!</a:t>
            </a:r>
            <a:r>
              <a:rPr lang="en-IE" dirty="0" smtClean="0">
                <a:latin typeface="Comic Sans MS" panose="030F0702030302020204" pitchFamily="66" charset="0"/>
              </a:rPr>
              <a:t/>
            </a:r>
            <a:br>
              <a:rPr lang="en-IE" dirty="0" smtClean="0">
                <a:latin typeface="Comic Sans MS" panose="030F0702030302020204" pitchFamily="66" charset="0"/>
              </a:rPr>
            </a:br>
            <a:r>
              <a:rPr lang="en-IE" dirty="0" smtClean="0">
                <a:latin typeface="Comic Sans MS" panose="030F0702030302020204" pitchFamily="66" charset="0"/>
              </a:rPr>
              <a:t/>
            </a:r>
            <a:br>
              <a:rPr lang="en-IE" dirty="0" smtClean="0">
                <a:latin typeface="Comic Sans MS" panose="030F0702030302020204" pitchFamily="66" charset="0"/>
              </a:rPr>
            </a:br>
            <a:r>
              <a:rPr lang="en-IE" dirty="0" smtClean="0">
                <a:latin typeface="Comic Sans MS" panose="030F0702030302020204" pitchFamily="66" charset="0"/>
              </a:rPr>
              <a:t>Give time for both of you to calm down.</a:t>
            </a:r>
          </a:p>
          <a:p>
            <a:pPr algn="ctr"/>
            <a:r>
              <a:rPr lang="en-IE" dirty="0" smtClean="0">
                <a:latin typeface="Comic Sans MS" panose="030F0702030302020204" pitchFamily="66" charset="0"/>
              </a:rPr>
              <a:t/>
            </a:r>
            <a:br>
              <a:rPr lang="en-IE" dirty="0" smtClean="0">
                <a:latin typeface="Comic Sans MS" panose="030F0702030302020204" pitchFamily="66" charset="0"/>
              </a:rPr>
            </a:br>
            <a:r>
              <a:rPr lang="en-IE" dirty="0" smtClean="0">
                <a:latin typeface="Comic Sans MS" panose="030F0702030302020204" pitchFamily="66" charset="0"/>
              </a:rPr>
              <a:t>You won’t be able to resolve the disagreement when some-one is very angry. </a:t>
            </a:r>
            <a:endParaRPr lang="en-I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862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6220332" cy="840438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Which of the following conflict resolution skills have you mentioned during the scenario task.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62884" y="211873"/>
            <a:ext cx="1237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6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</a:t>
            </a:r>
            <a:endParaRPr lang="en-IE" sz="96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8519" y="211873"/>
            <a:ext cx="1449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8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7203" y="2332406"/>
            <a:ext cx="5910146" cy="1200329"/>
          </a:xfrm>
          <a:prstGeom prst="rect">
            <a:avLst/>
          </a:prstGeom>
          <a:noFill/>
          <a:ln>
            <a:solidFill>
              <a:srgbClr val="003E5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ASK!</a:t>
            </a:r>
            <a: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Ask the other person what is wrong, what they want or why said what they did.</a:t>
            </a:r>
            <a:endParaRPr lang="en-IE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81777" y="716579"/>
            <a:ext cx="1600657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?</a:t>
            </a:r>
            <a:endParaRPr lang="en-US" sz="30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8681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6220332" cy="840438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Which of the following conflict resolution skills have you mentioned during the scenario task.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62884" y="211873"/>
            <a:ext cx="1237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6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</a:t>
            </a:r>
            <a:endParaRPr lang="en-IE" sz="96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8519" y="211873"/>
            <a:ext cx="1449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8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2300" y="2609405"/>
            <a:ext cx="5910146" cy="1200329"/>
          </a:xfrm>
          <a:prstGeom prst="rect">
            <a:avLst/>
          </a:prstGeom>
          <a:noFill/>
          <a:ln>
            <a:solidFill>
              <a:srgbClr val="003E5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LISTEN!</a:t>
            </a:r>
            <a: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Don’t react to what they say. </a:t>
            </a:r>
          </a:p>
          <a:p>
            <a:pPr algn="ctr"/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Listen to their side of why they are upset.</a:t>
            </a:r>
            <a:endParaRPr lang="en-IE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100" y="1896231"/>
            <a:ext cx="2656652" cy="265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92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6220332" cy="840438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Which of the following conflict resolution skills have you mentioned during the scenario task.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62884" y="211873"/>
            <a:ext cx="1237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6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</a:t>
            </a:r>
            <a:endParaRPr lang="en-IE" sz="96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8519" y="211873"/>
            <a:ext cx="1449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8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0656" y="2592679"/>
            <a:ext cx="5910146" cy="2031325"/>
          </a:xfrm>
          <a:prstGeom prst="rect">
            <a:avLst/>
          </a:prstGeom>
          <a:noFill/>
          <a:ln>
            <a:solidFill>
              <a:srgbClr val="003E5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THINK!</a:t>
            </a: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  <a:t>Think about how you can make this situation better.</a:t>
            </a:r>
            <a:b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How could you meet them half way?</a:t>
            </a:r>
            <a:b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If you need more time, ask for more time to think.</a:t>
            </a:r>
            <a:b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8194684" y="1852696"/>
            <a:ext cx="2408664" cy="1940312"/>
          </a:xfrm>
          <a:prstGeom prst="cloudCallout">
            <a:avLst>
              <a:gd name="adj1" fmla="val -19777"/>
              <a:gd name="adj2" fmla="val 98707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3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5971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31" y="5319132"/>
            <a:ext cx="3124376" cy="6241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853" y="363894"/>
            <a:ext cx="6220332" cy="840438"/>
          </a:xfrm>
          <a:prstGeom prst="rect">
            <a:avLst/>
          </a:prstGeom>
          <a:solidFill>
            <a:srgbClr val="006C91"/>
          </a:solidFill>
          <a:ln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rgbClr val="E5F5FF"/>
                </a:solidFill>
              </a:rPr>
              <a:t>Which of the following conflict resolution skills have you mentioned during the scenario task.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62884" y="211873"/>
            <a:ext cx="1237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600" dirty="0">
                <a:solidFill>
                  <a:srgbClr val="70AD47">
                    <a:lumMod val="75000"/>
                  </a:srgbClr>
                </a:solidFill>
                <a:sym typeface="Wingdings" panose="05000000000000000000" pitchFamily="2" charset="2"/>
              </a:rPr>
              <a:t></a:t>
            </a:r>
            <a:endParaRPr lang="en-IE" sz="9600" dirty="0">
              <a:solidFill>
                <a:srgbClr val="70AD47">
                  <a:lumMod val="75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8519" y="211873"/>
            <a:ext cx="1449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8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0656" y="2592679"/>
            <a:ext cx="5910146" cy="1200329"/>
          </a:xfrm>
          <a:prstGeom prst="rect">
            <a:avLst/>
          </a:prstGeom>
          <a:noFill/>
          <a:ln>
            <a:solidFill>
              <a:srgbClr val="003E5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EXPLAIN!</a:t>
            </a:r>
            <a: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Tell the person how you felt and why you said/ did what you did.</a:t>
            </a:r>
            <a:endParaRPr lang="en-IE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62883" y="2082910"/>
            <a:ext cx="2619977" cy="224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68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953" y="326571"/>
            <a:ext cx="11463453" cy="6088566"/>
          </a:xfrm>
          <a:prstGeom prst="rect">
            <a:avLst/>
          </a:prstGeom>
          <a:solidFill>
            <a:schemeClr val="bg1"/>
          </a:solidFill>
          <a:ln w="222250">
            <a:solidFill>
              <a:srgbClr val="006C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pic>
        <p:nvPicPr>
          <p:cNvPr id="9" name="Picture 8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66" y="421190"/>
            <a:ext cx="11261222" cy="594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56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472</Words>
  <Application>Microsoft Office PowerPoint</Application>
  <PresentationFormat>Widescreen</PresentationFormat>
  <Paragraphs>188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12</cp:revision>
  <dcterms:created xsi:type="dcterms:W3CDTF">2017-06-23T10:04:03Z</dcterms:created>
  <dcterms:modified xsi:type="dcterms:W3CDTF">2017-06-23T11:39:27Z</dcterms:modified>
</cp:coreProperties>
</file>