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Economica"/>
      <p:regular r:id="rId14"/>
      <p:bold r:id="rId15"/>
      <p:italic r:id="rId16"/>
      <p:boldItalic r:id="rId17"/>
    </p:embeddedFon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OpenSans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Economica-bold.fntdata"/><Relationship Id="rId14" Type="http://schemas.openxmlformats.org/officeDocument/2006/relationships/font" Target="fonts/Economica-regular.fntdata"/><Relationship Id="rId17" Type="http://schemas.openxmlformats.org/officeDocument/2006/relationships/font" Target="fonts/Economica-boldItalic.fntdata"/><Relationship Id="rId16" Type="http://schemas.openxmlformats.org/officeDocument/2006/relationships/font" Target="fonts/Economica-italic.fntdata"/><Relationship Id="rId5" Type="http://schemas.openxmlformats.org/officeDocument/2006/relationships/slide" Target="slides/slide1.xml"/><Relationship Id="rId19" Type="http://schemas.openxmlformats.org/officeDocument/2006/relationships/font" Target="fonts/OpenSans-bold.fntdata"/><Relationship Id="rId6" Type="http://schemas.openxmlformats.org/officeDocument/2006/relationships/slide" Target="slides/slide2.xml"/><Relationship Id="rId18" Type="http://schemas.openxmlformats.org/officeDocument/2006/relationships/font" Target="fonts/OpenSan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744012" y="756700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1" name="Shape 11"/>
          <p:cNvSpPr/>
          <p:nvPr/>
        </p:nvSpPr>
        <p:spPr>
          <a:xfrm rot="10800000">
            <a:off x="5318350" y="3266725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2" name="Shape 12"/>
          <p:cNvSpPr txBox="1"/>
          <p:nvPr>
            <p:ph type="ctrTitle"/>
          </p:nvPr>
        </p:nvSpPr>
        <p:spPr>
          <a:xfrm>
            <a:off x="3044700" y="1444255"/>
            <a:ext cx="3054600" cy="15371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 txBox="1"/>
          <p:nvPr>
            <p:ph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buChar char="●"/>
              <a:defRPr/>
            </a:lvl1pPr>
            <a:lvl2pPr lvl="1" algn="ctr">
              <a:spcBef>
                <a:spcPts val="0"/>
              </a:spcBef>
              <a:buChar char="○"/>
              <a:defRPr/>
            </a:lvl2pPr>
            <a:lvl3pPr lvl="2" algn="ctr">
              <a:spcBef>
                <a:spcPts val="0"/>
              </a:spcBef>
              <a:buChar char="■"/>
              <a:defRPr/>
            </a:lvl3pPr>
            <a:lvl4pPr lvl="3" algn="ctr">
              <a:spcBef>
                <a:spcPts val="0"/>
              </a:spcBef>
              <a:buChar char="●"/>
              <a:defRPr/>
            </a:lvl4pPr>
            <a:lvl5pPr lvl="4" algn="ctr">
              <a:spcBef>
                <a:spcPts val="0"/>
              </a:spcBef>
              <a:buChar char="○"/>
              <a:defRPr/>
            </a:lvl5pPr>
            <a:lvl6pPr lvl="5" algn="ctr">
              <a:spcBef>
                <a:spcPts val="0"/>
              </a:spcBef>
              <a:buChar char="■"/>
              <a:defRPr/>
            </a:lvl6pPr>
            <a:lvl7pPr lvl="6" algn="ctr">
              <a:spcBef>
                <a:spcPts val="0"/>
              </a:spcBef>
              <a:buChar char="●"/>
              <a:defRPr/>
            </a:lvl7pPr>
            <a:lvl8pPr lvl="7" algn="ctr">
              <a:spcBef>
                <a:spcPts val="0"/>
              </a:spcBef>
              <a:buChar char="○"/>
              <a:defRPr/>
            </a:lvl8pPr>
            <a:lvl9pPr lvl="8" algn="ctr">
              <a:spcBef>
                <a:spcPts val="0"/>
              </a:spcBef>
              <a:buChar char="■"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flipH="1">
            <a:off x="7595937" y="460225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7" name="Shape 17"/>
          <p:cNvSpPr/>
          <p:nvPr/>
        </p:nvSpPr>
        <p:spPr>
          <a:xfrm flipH="1" rot="10800000">
            <a:off x="466425" y="3558325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8" name="Shape 18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har char="●"/>
              <a:defRPr/>
            </a:lvl1pPr>
            <a:lvl2pPr lvl="1">
              <a:spcBef>
                <a:spcPts val="0"/>
              </a:spcBef>
              <a:buChar char="○"/>
              <a:defRPr/>
            </a:lvl2pPr>
            <a:lvl3pPr lvl="2">
              <a:spcBef>
                <a:spcPts val="0"/>
              </a:spcBef>
              <a:buChar char="■"/>
              <a:defRPr/>
            </a:lvl3pPr>
            <a:lvl4pPr lvl="3">
              <a:spcBef>
                <a:spcPts val="0"/>
              </a:spcBef>
              <a:buChar char="●"/>
              <a:defRPr/>
            </a:lvl4pPr>
            <a:lvl5pPr lvl="4">
              <a:spcBef>
                <a:spcPts val="0"/>
              </a:spcBef>
              <a:buChar char="○"/>
              <a:defRPr/>
            </a:lvl5pPr>
            <a:lvl6pPr lvl="5">
              <a:spcBef>
                <a:spcPts val="0"/>
              </a:spcBef>
              <a:buChar char="■"/>
              <a:defRPr/>
            </a:lvl6pPr>
            <a:lvl7pPr lvl="6">
              <a:spcBef>
                <a:spcPts val="0"/>
              </a:spcBef>
              <a:buChar char="●"/>
              <a:defRPr/>
            </a:lvl7pPr>
            <a:lvl8pPr lvl="7">
              <a:spcBef>
                <a:spcPts val="0"/>
              </a:spcBef>
              <a:buChar char="○"/>
              <a:defRPr/>
            </a:lvl8pPr>
            <a:lvl9pPr lvl="8">
              <a:spcBef>
                <a:spcPts val="0"/>
              </a:spcBef>
              <a:buChar char="■"/>
              <a:defRPr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buChar char="●"/>
              <a:defRPr sz="14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buChar char="●"/>
              <a:defRPr sz="14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311700" y="1399399"/>
            <a:ext cx="2808000" cy="27849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buChar char="●"/>
              <a:defRPr sz="12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3" name="Shape 4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" name="Shape 44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" type="subTitle"/>
          </p:nvPr>
        </p:nvSpPr>
        <p:spPr>
          <a:xfrm>
            <a:off x="265500" y="2769000"/>
            <a:ext cx="4045200" cy="1574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Char char="●"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Char char="○"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Char char="■"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Char char="●"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Char char="○"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Char char="■"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Char char="●"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Char char="○"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Char char="●"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ommons.wikimedia.org/wiki/File:John_Wesley_Jarvis_-_Portrait_of_Solomon_Isaacs_-_Google_Art_Project.jpg" TargetMode="External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irishmethodist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ctrTitle"/>
          </p:nvPr>
        </p:nvSpPr>
        <p:spPr>
          <a:xfrm>
            <a:off x="3044700" y="1444255"/>
            <a:ext cx="3054600" cy="15371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John Wesley &amp; the Methodist Church</a:t>
            </a:r>
          </a:p>
        </p:txBody>
      </p:sp>
      <p:sp>
        <p:nvSpPr>
          <p:cNvPr id="63" name="Shape 63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History &amp; Beliefs of the Methodist Church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John Wesley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1703-1791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399399"/>
            <a:ext cx="2808000" cy="2784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/>
              <a:t>A founder of the Methodist Church.</a:t>
            </a:r>
          </a:p>
          <a:p>
            <a:pPr lvl="0">
              <a:spcBef>
                <a:spcPts val="0"/>
              </a:spcBef>
              <a:buNone/>
            </a:pPr>
            <a:r>
              <a:rPr lang="en" sz="1800"/>
              <a:t>Passionate encourager of others to live a Christian life.</a:t>
            </a:r>
          </a:p>
          <a:p>
            <a:pPr lvl="0">
              <a:spcBef>
                <a:spcPts val="0"/>
              </a:spcBef>
              <a:buNone/>
            </a:pPr>
            <a:r>
              <a:rPr lang="en" sz="1800"/>
              <a:t>Leader of a great revival of faith.</a:t>
            </a:r>
          </a:p>
        </p:txBody>
      </p:sp>
      <p:pic>
        <p:nvPicPr>
          <p:cNvPr id="70" name="Shape 7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1754" y="278524"/>
            <a:ext cx="3284820" cy="428309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/>
          <p:nvPr/>
        </p:nvSpPr>
        <p:spPr>
          <a:xfrm>
            <a:off x="2254500" y="4561625"/>
            <a:ext cx="68895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/>
              <a:t>https://commons.wikimedia.org/wiki/File:John_Wesley_Jarvis_-_Portrait_of_Solomon_Isaacs_-_Google_Art_Project.jpg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John Wesley’s Early Life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John Wesley was born in 1703 in Epworth, Lincolnshire (near Doncaster) in North East England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His father, Samuel, was a rector (Church of England priest/minister) and his mother, Susanna, raised nine children.  Susanna provided for all the primary and spiritual education of the children.  From their fifth birthdays, she taught them for six hours daily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John went to study in London at the age of 11 and entered Oxford University at the age of 17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Prayer and study of the bible were at the centre of his life.  He also enjoyed tennis, reading and going to plays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John Wesley - student and Rector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Although his father was a Rector it was his mother’s early influence that had great impact on John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Susanna Wesley insisted on discipline and study.  She examined her children’s learning twice daily, before lunch and before supper.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John learned sections of the New Testament off-by-heart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 year after his graduation from Oxford he was ordained a deacon and continued to study for a Masters degree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He worked as a Rector under his father in a local parish for two years before returning to Oxford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It was there that his personal faith story really begins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John Wesley’s Faith Journey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311700" y="1225225"/>
            <a:ext cx="8520600" cy="3715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John’s younger brother, Charles, had founded the ‘Holy Club’ in Oxford while John was away.  John joined it on his return and became its natural leader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The Holy Club met daily for three hours of prayer, bible study and helping the sick and the poor.  They fasted until 3pm every Wednesday and Friday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It was at this time that their way of living the Christian life became known as ‘Methodist’ for they followed a </a:t>
            </a:r>
            <a:r>
              <a:rPr lang="en" u="sng"/>
              <a:t>method</a:t>
            </a:r>
            <a:r>
              <a:rPr lang="en"/>
              <a:t> of prayer and Christian living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John kept a list of ‘General Questions’ which he answered daily about how he had lived as a Christian that day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Eventually this became an hourly journal of his activities, whether he had kept his commitments and how was his ‘temper’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311700" y="873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Journey to Savannah, Georgia and his return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900" y="996625"/>
            <a:ext cx="4135500" cy="3918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/>
              <a:t>John &amp; Charles Wesley travelled to Savannah, Georgia, USA in 1735.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They had been invited to minister in the newly formed Savannah parish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Although they wished to minister to native Americans they had to give most of their time to European settlers due to a lack of clergy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After some personal differences they returned to England</a:t>
            </a:r>
          </a:p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/>
              <a:t>While travelling to and in Savannah, John Wesley was touched by the faith and humility of the Moravian (German) Christians that he met</a:t>
            </a:r>
          </a:p>
        </p:txBody>
      </p:sp>
      <p:sp>
        <p:nvSpPr>
          <p:cNvPr id="96" name="Shape 96"/>
          <p:cNvSpPr txBox="1"/>
          <p:nvPr>
            <p:ph idx="2" type="body"/>
          </p:nvPr>
        </p:nvSpPr>
        <p:spPr>
          <a:xfrm>
            <a:off x="4461950" y="996625"/>
            <a:ext cx="4621800" cy="3918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Wesley was depressed on his return from the USA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He turned to the Moravians in London for encouragement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At a Moravian meeting in Aldersgate St. London, in May 1738, Wesley heard preaching about the Letter to the Romans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It was this talk which helped Wesley realise that he was truly saved from sin &amp; death through his faith in Jesus Christ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He left the Moravians in 1739 and formed the Methodist Society of England</a:t>
            </a:r>
          </a:p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/>
              <a:t>He wished to remain part of the Church of England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311700" y="873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Methodist Society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311700" y="844225"/>
            <a:ext cx="8520600" cy="4150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Encouraged by his Oxford friend, George Whitfield, Wesley began to travel around England to preach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Often he was not allowed to preach in the local Church of England as faith and views were seen as leading people astray with their ‘methods’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As a result Wesley began to preach in fields and town squares. Many who would not otherwise have entered a church heard his message of repentance and salvation through faith in Jesus Christ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He could not travel to some parts regularly so Wesley began to appoint Lay Preachers, which became an important part of Methodism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He travelled on horseback throughout Britain and Ireland, establishing new chapels as he went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Every three months members would renew their Methodist Ticket based on their good standing with God and their chapel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Methodist Church</a:t>
            </a:r>
          </a:p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311700" y="1225225"/>
            <a:ext cx="3999900" cy="3586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Methodists believe that Scripture (the bible) is the supreme rule of faith and practice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Some Methodists meet regularly as part of a small Cell group or a Band.  These groups may have about 12 members and they can encourage and support each others’ faith</a:t>
            </a:r>
          </a:p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/>
              <a:t>According to their doctrine, all can be saved by faith, and not just a select few (see Calvinism)</a:t>
            </a:r>
          </a:p>
        </p:txBody>
      </p:sp>
      <p:sp>
        <p:nvSpPr>
          <p:cNvPr id="109" name="Shape 109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The call to personal holiness is central to Methodism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This holiness involves regular: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/>
              <a:t>Prayer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/>
              <a:t>Study of the bible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/>
              <a:t>Group meetings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600"/>
              <a:t>In addition to 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/>
              <a:t>Wanting faith to be central to every part of life</a:t>
            </a:r>
          </a:p>
          <a:p>
            <a:pPr indent="-330200" lvl="1" marL="914400" rtl="0">
              <a:spcBef>
                <a:spcPts val="0"/>
              </a:spcBef>
              <a:buSzPct val="100000"/>
            </a:pPr>
            <a:r>
              <a:rPr lang="en" sz="1600"/>
              <a:t>Working for social justice</a:t>
            </a: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There are over 70 million Methodists worldwide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Methodists in Ireland</a:t>
            </a:r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There are 212 Methodist Churches on the island of Ireland with a total of approximately 53,000 members of which 5847 live in the Republic (Census 2016)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John Wesley visited Ireland 21 times and preached in 31 out of the 32 counties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The headquarters of Methodism in Ireland are in Belfast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The Methodist church run four schools and colleges in Ireland, two secondary schools, one theology college (connected to Queen’s Belfast) and one agricultural college (Gurteen, Co Tipperary)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More information can be found here: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https://www.irishmethodist.org/</a:t>
            </a:r>
            <a:r>
              <a:rPr lang="en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