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Alfa Slab One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11" Type="http://schemas.openxmlformats.org/officeDocument/2006/relationships/slide" Target="slides/slide7.xml"/><Relationship Id="rId22" Type="http://schemas.openxmlformats.org/officeDocument/2006/relationships/font" Target="fonts/ProximaNova-boldItalic.fntdata"/><Relationship Id="rId10" Type="http://schemas.openxmlformats.org/officeDocument/2006/relationships/slide" Target="slides/slide6.xml"/><Relationship Id="rId21" Type="http://schemas.openxmlformats.org/officeDocument/2006/relationships/font" Target="fonts/ProximaNova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AlfaSlabOn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roximaNova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har char="●"/>
              <a:defRPr/>
            </a:lvl1pPr>
            <a:lvl2pPr lvl="1" algn="ctr">
              <a:spcBef>
                <a:spcPts val="0"/>
              </a:spcBef>
              <a:buChar char="○"/>
              <a:defRPr/>
            </a:lvl2pPr>
            <a:lvl3pPr lvl="2" algn="ctr">
              <a:spcBef>
                <a:spcPts val="0"/>
              </a:spcBef>
              <a:buChar char="■"/>
              <a:defRPr/>
            </a:lvl3pPr>
            <a:lvl4pPr lvl="3" algn="ctr">
              <a:spcBef>
                <a:spcPts val="0"/>
              </a:spcBef>
              <a:buChar char="●"/>
              <a:defRPr/>
            </a:lvl4pPr>
            <a:lvl5pPr lvl="4" algn="ctr">
              <a:spcBef>
                <a:spcPts val="0"/>
              </a:spcBef>
              <a:buChar char="○"/>
              <a:defRPr/>
            </a:lvl5pPr>
            <a:lvl6pPr lvl="5" algn="ctr">
              <a:spcBef>
                <a:spcPts val="0"/>
              </a:spcBef>
              <a:buChar char="■"/>
              <a:defRPr/>
            </a:lvl6pPr>
            <a:lvl7pPr lvl="6" algn="ctr">
              <a:spcBef>
                <a:spcPts val="0"/>
              </a:spcBef>
              <a:buChar char="●"/>
              <a:defRPr/>
            </a:lvl7pPr>
            <a:lvl8pPr lvl="7" algn="ctr">
              <a:spcBef>
                <a:spcPts val="0"/>
              </a:spcBef>
              <a:buChar char="○"/>
              <a:defRPr/>
            </a:lvl8pPr>
            <a:lvl9pPr lvl="8" algn="ctr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4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4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2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981125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Char char="●"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geograph.ie/photo/3095189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geograph.ie/photo/4893784" TargetMode="External"/><Relationship Id="rId4" Type="http://schemas.openxmlformats.org/officeDocument/2006/relationships/image" Target="../media/image8.jpg"/><Relationship Id="rId5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Relationship Id="rId4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ommons.wikimedia.org/wiki/File:Westport,_Co._Mayo,_St_Mary%27s_R.C._Church_-_geograph.org.uk_-_223052.jpg" TargetMode="External"/><Relationship Id="rId4" Type="http://schemas.openxmlformats.org/officeDocument/2006/relationships/image" Target="../media/image11.jpg"/><Relationship Id="rId5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flickr.com/photos/sludgeulper/4568490103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geograph.ie/photo/2779339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commons.wikimedia.org/wiki/File:Westport_Bridge_Street_geograph-3180253-by-Ben-Brooksbank.jpg" TargetMode="External"/><Relationship Id="rId4" Type="http://schemas.openxmlformats.org/officeDocument/2006/relationships/image" Target="../media/image7.jpg"/><Relationship Id="rId5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291175"/>
            <a:ext cx="8520600" cy="1957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chemeClr val="accent4"/>
                </a:solidFill>
              </a:rPr>
              <a:t>Comparison between two Atlantic coastal towns in Celtic regions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2861023"/>
            <a:ext cx="8520600" cy="73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</a:rPr>
              <a:t>Westport, Co Mayo, Ireland compared with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</a:rPr>
              <a:t>Pont-Aven, </a:t>
            </a:r>
            <a:r>
              <a:rPr b="1" lang="en" sz="3000">
                <a:solidFill>
                  <a:srgbClr val="FF0000"/>
                </a:solidFill>
              </a:rPr>
              <a:t>Finistere</a:t>
            </a:r>
            <a:r>
              <a:rPr b="1" lang="en" sz="3000">
                <a:solidFill>
                  <a:srgbClr val="FF0000"/>
                </a:solidFill>
              </a:rPr>
              <a:t>, Brittany, France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Main Street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0" name="Shape 13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6971" l="2891" r="2294" t="0"/>
          <a:stretch/>
        </p:blipFill>
        <p:spPr>
          <a:xfrm>
            <a:off x="-13850" y="1228675"/>
            <a:ext cx="4649275" cy="3053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_0867.JPG" id="131" name="Shape 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4950" y="1228675"/>
            <a:ext cx="4580475" cy="30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Port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9" name="Shape 13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18233" r="0" t="0"/>
          <a:stretch/>
        </p:blipFill>
        <p:spPr>
          <a:xfrm>
            <a:off x="-24550" y="1298575"/>
            <a:ext cx="4583950" cy="3153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_0841.JPG" id="140" name="Shape 140"/>
          <p:cNvPicPr preferRelativeResize="0"/>
          <p:nvPr/>
        </p:nvPicPr>
        <p:blipFill rotWithShape="1">
          <a:blip r:embed="rId5">
            <a:alphaModFix/>
          </a:blip>
          <a:srcRect b="0" l="5811" r="0" t="0"/>
          <a:stretch/>
        </p:blipFill>
        <p:spPr>
          <a:xfrm>
            <a:off x="4660174" y="1298575"/>
            <a:ext cx="4455255" cy="3153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Modern Buildings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DSC_0846.JPG" id="148" name="Shape 148"/>
          <p:cNvPicPr preferRelativeResize="0"/>
          <p:nvPr/>
        </p:nvPicPr>
        <p:blipFill rotWithShape="1">
          <a:blip r:embed="rId3">
            <a:alphaModFix/>
          </a:blip>
          <a:srcRect b="12080" l="19016" r="16014" t="0"/>
          <a:stretch/>
        </p:blipFill>
        <p:spPr>
          <a:xfrm>
            <a:off x="4616400" y="1017725"/>
            <a:ext cx="4482900" cy="40440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dern House Westport.jpg" id="149" name="Shape 149"/>
          <p:cNvPicPr preferRelativeResize="0"/>
          <p:nvPr/>
        </p:nvPicPr>
        <p:blipFill rotWithShape="1">
          <a:blip r:embed="rId4">
            <a:alphaModFix/>
          </a:blip>
          <a:srcRect b="0" l="2996" r="3954" t="0"/>
          <a:stretch/>
        </p:blipFill>
        <p:spPr>
          <a:xfrm>
            <a:off x="-1250" y="1152475"/>
            <a:ext cx="4617649" cy="3724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Roman Catholic Churches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7" name="Shape 15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4712" y="959937"/>
            <a:ext cx="2714625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_0876.JPG" id="158" name="Shape 1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4475" y="995362"/>
            <a:ext cx="2714619" cy="4071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Town Plans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Plan of Westport Area.JPG" id="166" name="Shape 166"/>
          <p:cNvPicPr preferRelativeResize="0"/>
          <p:nvPr/>
        </p:nvPicPr>
        <p:blipFill rotWithShape="1">
          <a:blip r:embed="rId3">
            <a:alphaModFix/>
          </a:blip>
          <a:srcRect b="0" l="2404" r="4032" t="0"/>
          <a:stretch/>
        </p:blipFill>
        <p:spPr>
          <a:xfrm>
            <a:off x="-1250" y="1351450"/>
            <a:ext cx="4648825" cy="2710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n of Pont-Aven Area.JPG" id="167" name="Shape 167"/>
          <p:cNvPicPr preferRelativeResize="0"/>
          <p:nvPr/>
        </p:nvPicPr>
        <p:blipFill rotWithShape="1">
          <a:blip r:embed="rId4">
            <a:alphaModFix/>
          </a:blip>
          <a:srcRect b="0" l="20546" r="0" t="0"/>
          <a:stretch/>
        </p:blipFill>
        <p:spPr>
          <a:xfrm>
            <a:off x="4756199" y="1175029"/>
            <a:ext cx="4268749" cy="2977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Wesport, Co Mayo &amp; Pont-Aven, Brittany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771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/>
              <a:t>Westport was developed by John Browne in the 1780s as a place for his labourers and tenants to live.</a:t>
            </a:r>
          </a:p>
          <a:p>
            <a:pPr lvl="0">
              <a:spcBef>
                <a:spcPts val="0"/>
              </a:spcBef>
              <a:buNone/>
            </a:pPr>
            <a:r>
              <a:rPr lang="en" sz="1600"/>
              <a:t>He commissioned James Wyatt to design the town in Georgian architectural style.</a:t>
            </a:r>
          </a:p>
          <a:p>
            <a:pPr lvl="0">
              <a:spcBef>
                <a:spcPts val="0"/>
              </a:spcBef>
              <a:buNone/>
            </a:pPr>
            <a:r>
              <a:rPr lang="en" sz="1600"/>
              <a:t>The original village, called Cathair na Mart was cleared to make way for gardens for his home, Westport House.</a:t>
            </a:r>
          </a:p>
          <a:p>
            <a:pPr lvl="0">
              <a:spcBef>
                <a:spcPts val="0"/>
              </a:spcBef>
              <a:buNone/>
            </a:pPr>
            <a:r>
              <a:rPr lang="en" sz="1600"/>
              <a:t>Westport is Mayo’s and one of Ireland’s most popular tourist destinations</a:t>
            </a:r>
          </a:p>
          <a:p>
            <a:pPr lvl="0">
              <a:spcBef>
                <a:spcPts val="0"/>
              </a:spcBef>
              <a:buNone/>
            </a:pPr>
            <a:r>
              <a:rPr lang="en" sz="1600"/>
              <a:t>In 2012 Westport won The Irish Times ‘Best Place to Live in Ireland’ competition.</a:t>
            </a:r>
          </a:p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832400" y="771475"/>
            <a:ext cx="4160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</a:t>
            </a:r>
            <a:r>
              <a:rPr lang="en" sz="1600"/>
              <a:t>he village of Pont-Aven is first described* in 1636 as a village where a bridge (French: Pont) of 15-20 steps crosses the river Aven.  There was a rocky port there at the time.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/>
              <a:t>Until the mid-19th century was known as a milling town and a port.  However that all changed with the arrival of American painters.  In the late 1800s Paul Gauguin and Émile Bernard also came to the town and the School of Pont-Aven Art Movement was born.</a:t>
            </a:r>
          </a:p>
          <a:p>
            <a:pPr lvl="0" rtl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/>
              <a:t>Still beautifully preserved Pont-Aven is popular with artists and tourists alike.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600"/>
          </a:p>
          <a:p>
            <a:pPr lvl="0">
              <a:spcBef>
                <a:spcPts val="0"/>
              </a:spcBef>
              <a:buNone/>
            </a:pPr>
            <a:r>
              <a:rPr lang="en"/>
              <a:t>*https://fr.wikipedia.org/wiki/Pont-Aven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Comparing both towns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presentation will look at differences in a variety of areas between the coastal towns of Westport and Pont-Aven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Each slide will present Westport on the left and Pont-Aven on the right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 some ways Westport will appear more modern due to its younger history.  There are some very modern elements to Pont-Aven too.  However, Pont-Aven has retained much of its older character too.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We will begin by looking at maps of the areas in which the towns are located...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Maps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Map of Westport Area.JPG" id="78" name="Shape 78"/>
          <p:cNvPicPr preferRelativeResize="0"/>
          <p:nvPr/>
        </p:nvPicPr>
        <p:blipFill rotWithShape="1">
          <a:blip r:embed="rId3">
            <a:alphaModFix/>
          </a:blip>
          <a:srcRect b="0" l="0" r="24334" t="0"/>
          <a:stretch/>
        </p:blipFill>
        <p:spPr>
          <a:xfrm>
            <a:off x="304800" y="1152475"/>
            <a:ext cx="3999900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p of Pont-Aven Area.JPG" id="79" name="Shape 79"/>
          <p:cNvPicPr preferRelativeResize="0"/>
          <p:nvPr/>
        </p:nvPicPr>
        <p:blipFill rotWithShape="1">
          <a:blip r:embed="rId4">
            <a:alphaModFix/>
          </a:blip>
          <a:srcRect b="0" l="19221" r="5928" t="0"/>
          <a:stretch/>
        </p:blipFill>
        <p:spPr>
          <a:xfrm>
            <a:off x="4832399" y="1147775"/>
            <a:ext cx="3999900" cy="33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Statistics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/>
              <a:t>Westport has a population of 6200 (Census 2016).  Over previous 10 years the population of Westport grew by 1000 (Census 2006)</a:t>
            </a:r>
          </a:p>
          <a:p>
            <a:pPr lvl="0">
              <a:spcBef>
                <a:spcPts val="0"/>
              </a:spcBef>
              <a:buNone/>
            </a:pPr>
            <a:r>
              <a:rPr lang="en" sz="1600"/>
              <a:t>Westport has four churches</a:t>
            </a:r>
          </a:p>
          <a:p>
            <a:pPr indent="-330200" lvl="0" marL="914400" rtl="0">
              <a:spcBef>
                <a:spcPts val="0"/>
              </a:spcBef>
              <a:buSzPct val="100000"/>
            </a:pPr>
            <a:r>
              <a:rPr lang="en" sz="1600"/>
              <a:t>Roman Catholic</a:t>
            </a:r>
          </a:p>
          <a:p>
            <a:pPr indent="-330200" lvl="0" marL="914400" rtl="0">
              <a:spcBef>
                <a:spcPts val="0"/>
              </a:spcBef>
              <a:buSzPct val="100000"/>
            </a:pPr>
            <a:r>
              <a:rPr lang="en" sz="1600"/>
              <a:t>Church of Ireland</a:t>
            </a:r>
          </a:p>
          <a:p>
            <a:pPr indent="-330200" lvl="0" marL="914400" rtl="0">
              <a:spcBef>
                <a:spcPts val="0"/>
              </a:spcBef>
              <a:buSzPct val="100000"/>
            </a:pPr>
            <a:r>
              <a:rPr lang="en" sz="1600"/>
              <a:t>Evangelical</a:t>
            </a:r>
          </a:p>
          <a:p>
            <a:pPr indent="-330200" lvl="0" marL="914400">
              <a:spcBef>
                <a:spcPts val="0"/>
              </a:spcBef>
              <a:buSzPct val="100000"/>
            </a:pPr>
            <a:r>
              <a:rPr lang="en" sz="1600"/>
              <a:t>Pentecostal</a:t>
            </a:r>
          </a:p>
        </p:txBody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/>
              <a:t>Pont-Aven has a population of 2930 (2008).  This has been declining steadily since World War II when it had its peak population of 4060 (1946).</a:t>
            </a:r>
          </a:p>
          <a:p>
            <a:pPr lvl="0">
              <a:spcBef>
                <a:spcPts val="0"/>
              </a:spcBef>
              <a:buNone/>
            </a:pPr>
            <a:r>
              <a:rPr lang="en" sz="1600"/>
              <a:t>Pont-Aven has one church</a:t>
            </a:r>
          </a:p>
          <a:p>
            <a:pPr indent="-330200" lvl="0" marL="914400">
              <a:spcBef>
                <a:spcPts val="0"/>
              </a:spcBef>
              <a:buSzPct val="100000"/>
            </a:pPr>
            <a:r>
              <a:rPr lang="en" sz="1600"/>
              <a:t>Roman Catholic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Post Office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" name="Shape 9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8066" l="34649" r="0" t="0"/>
          <a:stretch/>
        </p:blipFill>
        <p:spPr>
          <a:xfrm>
            <a:off x="315500" y="1152474"/>
            <a:ext cx="4085376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_0825.JPG" id="95" name="Shape 95"/>
          <p:cNvPicPr preferRelativeResize="0"/>
          <p:nvPr/>
        </p:nvPicPr>
        <p:blipFill rotWithShape="1">
          <a:blip r:embed="rId5">
            <a:alphaModFix/>
          </a:blip>
          <a:srcRect b="0" l="0" r="24585" t="0"/>
          <a:stretch/>
        </p:blipFill>
        <p:spPr>
          <a:xfrm>
            <a:off x="4921199" y="1152475"/>
            <a:ext cx="386455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Primary School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oil Phadraig Westport.JPG"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6" y="1152471"/>
            <a:ext cx="436797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7-07-17 16.51.58.jpg" id="104" name="Shape 104"/>
          <p:cNvPicPr preferRelativeResize="0"/>
          <p:nvPr/>
        </p:nvPicPr>
        <p:blipFill rotWithShape="1">
          <a:blip r:embed="rId4">
            <a:alphaModFix/>
          </a:blip>
          <a:srcRect b="0" l="20867" r="0" t="0"/>
          <a:stretch/>
        </p:blipFill>
        <p:spPr>
          <a:xfrm>
            <a:off x="4832398" y="1439000"/>
            <a:ext cx="3999896" cy="28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Westport Octagon - Pont-Aven Triangle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2" name="Shape 11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304875"/>
            <a:ext cx="4173124" cy="3129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_0868.JPG" id="113" name="Shape 113"/>
          <p:cNvPicPr preferRelativeResize="0"/>
          <p:nvPr/>
        </p:nvPicPr>
        <p:blipFill rotWithShape="1">
          <a:blip r:embed="rId5">
            <a:alphaModFix/>
          </a:blip>
          <a:srcRect b="0" l="4012" r="0" t="0"/>
          <a:stretch/>
        </p:blipFill>
        <p:spPr>
          <a:xfrm>
            <a:off x="4484825" y="1319260"/>
            <a:ext cx="4347480" cy="3019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Rivers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1" name="Shape 1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8913" r="3012" t="0"/>
          <a:stretch/>
        </p:blipFill>
        <p:spPr>
          <a:xfrm>
            <a:off x="95100" y="1247476"/>
            <a:ext cx="4508700" cy="3323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_0835.JPG" id="122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5050" y="1152475"/>
            <a:ext cx="51246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