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63" r:id="rId2"/>
    <p:sldId id="264" r:id="rId3"/>
    <p:sldId id="266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7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F5FF"/>
    <a:srgbClr val="006C91"/>
    <a:srgbClr val="1AB7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/>
    <p:restoredTop sz="94721"/>
  </p:normalViewPr>
  <p:slideViewPr>
    <p:cSldViewPr snapToGrid="0" snapToObjects="1">
      <p:cViewPr varScale="1">
        <p:scale>
          <a:sx n="90" d="100"/>
          <a:sy n="90" d="100"/>
        </p:scale>
        <p:origin x="232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3F5B62-9CC0-3C4E-A06B-365CEB894EE9}" type="datetimeFigureOut">
              <a:rPr lang="en-US" smtClean="0"/>
              <a:t>8/11/17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5633F3-81A0-334A-AF5E-58648FF0F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404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AF265-F601-374A-9689-C2E62ECCADB0}" type="datetimeFigureOut">
              <a:rPr lang="en-US" smtClean="0"/>
              <a:t>8/11/17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332C-AAD6-4C4C-A52D-04406F5BE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129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AF265-F601-374A-9689-C2E62ECCADB0}" type="datetimeFigureOut">
              <a:rPr lang="en-US" smtClean="0"/>
              <a:t>8/11/17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332C-AAD6-4C4C-A52D-04406F5BE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882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AF265-F601-374A-9689-C2E62ECCADB0}" type="datetimeFigureOut">
              <a:rPr lang="en-US" smtClean="0"/>
              <a:t>8/11/17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332C-AAD6-4C4C-A52D-04406F5BE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020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AF265-F601-374A-9689-C2E62ECCADB0}" type="datetimeFigureOut">
              <a:rPr lang="en-US" smtClean="0"/>
              <a:t>8/11/17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332C-AAD6-4C4C-A52D-04406F5BE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18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AF265-F601-374A-9689-C2E62ECCADB0}" type="datetimeFigureOut">
              <a:rPr lang="en-US" smtClean="0"/>
              <a:t>8/11/17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332C-AAD6-4C4C-A52D-04406F5BE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939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AF265-F601-374A-9689-C2E62ECCADB0}" type="datetimeFigureOut">
              <a:rPr lang="en-US" smtClean="0"/>
              <a:t>8/11/17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332C-AAD6-4C4C-A52D-04406F5BE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52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AF265-F601-374A-9689-C2E62ECCADB0}" type="datetimeFigureOut">
              <a:rPr lang="en-US" smtClean="0"/>
              <a:t>8/11/17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332C-AAD6-4C4C-A52D-04406F5BE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580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AF265-F601-374A-9689-C2E62ECCADB0}" type="datetimeFigureOut">
              <a:rPr lang="en-US" smtClean="0"/>
              <a:t>8/11/17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332C-AAD6-4C4C-A52D-04406F5BE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741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AF265-F601-374A-9689-C2E62ECCADB0}" type="datetimeFigureOut">
              <a:rPr lang="en-US" smtClean="0"/>
              <a:t>8/11/17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332C-AAD6-4C4C-A52D-04406F5BE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765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AF265-F601-374A-9689-C2E62ECCADB0}" type="datetimeFigureOut">
              <a:rPr lang="en-US" smtClean="0"/>
              <a:t>8/11/17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332C-AAD6-4C4C-A52D-04406F5BE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29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AF265-F601-374A-9689-C2E62ECCADB0}" type="datetimeFigureOut">
              <a:rPr lang="en-US" smtClean="0"/>
              <a:t>8/11/17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332C-AAD6-4C4C-A52D-04406F5BE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608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AF265-F601-374A-9689-C2E62ECCADB0}" type="datetimeFigureOut">
              <a:rPr lang="en-US" smtClean="0"/>
              <a:t>8/11/17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5332C-AAD6-4C4C-A52D-04406F5BE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170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4" Type="http://schemas.openxmlformats.org/officeDocument/2006/relationships/image" Target="../media/image10.tiff"/><Relationship Id="rId5" Type="http://schemas.openxmlformats.org/officeDocument/2006/relationships/image" Target="../media/image11.tif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4" Type="http://schemas.openxmlformats.org/officeDocument/2006/relationships/image" Target="../media/image12.tiff"/><Relationship Id="rId5" Type="http://schemas.openxmlformats.org/officeDocument/2006/relationships/image" Target="../media/image13.tif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00050" y="314325"/>
            <a:ext cx="11387138" cy="6186488"/>
          </a:xfrm>
          <a:prstGeom prst="rect">
            <a:avLst/>
          </a:prstGeom>
          <a:solidFill>
            <a:schemeClr val="bg1"/>
          </a:solidFill>
          <a:ln w="76200">
            <a:solidFill>
              <a:srgbClr val="006C91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963" y="5561012"/>
            <a:ext cx="3639312" cy="7254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834" y="660400"/>
            <a:ext cx="4002166" cy="490061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270919" y="1252636"/>
            <a:ext cx="5284711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IE" sz="88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6C9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SNAP!</a:t>
            </a:r>
            <a:endParaRPr lang="en-IE" sz="88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006C91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00638" y="2838731"/>
            <a:ext cx="5929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latin typeface="Comic Sans MS" charset="0"/>
                <a:ea typeface="Comic Sans MS" charset="0"/>
                <a:cs typeface="Comic Sans MS" charset="0"/>
              </a:rPr>
              <a:t>A game of precision</a:t>
            </a:r>
            <a:r>
              <a:rPr lang="en-US" i="1" smtClean="0">
                <a:latin typeface="Comic Sans MS" charset="0"/>
                <a:ea typeface="Comic Sans MS" charset="0"/>
                <a:cs typeface="Comic Sans MS" charset="0"/>
              </a:rPr>
              <a:t>, quick reaction and observation.</a:t>
            </a:r>
            <a:endParaRPr lang="en-US" i="1"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100638" y="3537481"/>
            <a:ext cx="643580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dirty="0" err="1" smtClean="0">
                <a:solidFill>
                  <a:srgbClr val="1AB78D"/>
                </a:solidFill>
                <a:latin typeface="Comic Sans MS" charset="0"/>
                <a:ea typeface="Comic Sans MS" charset="0"/>
                <a:cs typeface="Comic Sans MS" charset="0"/>
              </a:rPr>
              <a:t>Uimhreacha</a:t>
            </a:r>
            <a:endParaRPr lang="en-IE" sz="88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1AB78D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148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8612" y="328613"/>
            <a:ext cx="11387138" cy="6186488"/>
          </a:xfrm>
          <a:prstGeom prst="rect">
            <a:avLst/>
          </a:prstGeom>
          <a:solidFill>
            <a:schemeClr val="bg1"/>
          </a:solidFill>
          <a:ln w="76200">
            <a:solidFill>
              <a:srgbClr val="006C91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dirty="0">
              <a:solidFill>
                <a:srgbClr val="006C9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963" y="5561012"/>
            <a:ext cx="3639312" cy="7254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834" y="660400"/>
            <a:ext cx="4002166" cy="490061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690859" y="1081190"/>
            <a:ext cx="644483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IE" sz="40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6C9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SNAP! Teacher Guide</a:t>
            </a:r>
            <a:endParaRPr lang="en-IE" sz="40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006C91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234" y="812800"/>
            <a:ext cx="4002166" cy="490061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105400" y="2133141"/>
            <a:ext cx="62103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mic Sans MS" charset="0"/>
                <a:ea typeface="Comic Sans MS" charset="0"/>
                <a:cs typeface="Comic Sans MS" charset="0"/>
              </a:rPr>
              <a:t>Print out one set of cards for each player.</a:t>
            </a:r>
            <a:br>
              <a:rPr lang="en-US" dirty="0" smtClean="0"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dirty="0" smtClean="0">
                <a:latin typeface="Comic Sans MS" charset="0"/>
                <a:ea typeface="Comic Sans MS" charset="0"/>
                <a:cs typeface="Comic Sans MS" charset="0"/>
              </a:rPr>
              <a:t>Laminate cards.</a:t>
            </a:r>
          </a:p>
          <a:p>
            <a:r>
              <a:rPr lang="en-US" dirty="0" smtClean="0">
                <a:latin typeface="Comic Sans MS" charset="0"/>
                <a:ea typeface="Comic Sans MS" charset="0"/>
                <a:cs typeface="Comic Sans MS" charset="0"/>
              </a:rPr>
              <a:t>Shuffle cards.</a:t>
            </a:r>
            <a:br>
              <a:rPr lang="en-US" dirty="0" smtClean="0"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dirty="0" smtClean="0">
                <a:latin typeface="Comic Sans MS" charset="0"/>
                <a:ea typeface="Comic Sans MS" charset="0"/>
                <a:cs typeface="Comic Sans MS" charset="0"/>
              </a:rPr>
              <a:t>Divide class into groups of 4-6 students.</a:t>
            </a:r>
            <a:br>
              <a:rPr lang="en-US" dirty="0" smtClean="0"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dirty="0" smtClean="0">
                <a:latin typeface="Comic Sans MS" charset="0"/>
                <a:ea typeface="Comic Sans MS" charset="0"/>
                <a:cs typeface="Comic Sans MS" charset="0"/>
              </a:rPr>
              <a:t>Give each student 10 cards.</a:t>
            </a:r>
          </a:p>
          <a:p>
            <a:r>
              <a:rPr lang="en-US" dirty="0" smtClean="0">
                <a:latin typeface="Comic Sans MS" charset="0"/>
                <a:ea typeface="Comic Sans MS" charset="0"/>
                <a:cs typeface="Comic Sans MS" charset="0"/>
              </a:rPr>
              <a:t>Players must not look at their cards.</a:t>
            </a:r>
          </a:p>
          <a:p>
            <a:r>
              <a:rPr lang="en-US" dirty="0" smtClean="0">
                <a:latin typeface="Comic Sans MS" charset="0"/>
                <a:ea typeface="Comic Sans MS" charset="0"/>
                <a:cs typeface="Comic Sans MS" charset="0"/>
              </a:rPr>
              <a:t>Demonstrate the game to students using one group of students.</a:t>
            </a:r>
          </a:p>
          <a:p>
            <a:r>
              <a:rPr lang="en-US" dirty="0" smtClean="0">
                <a:latin typeface="Comic Sans MS" charset="0"/>
                <a:ea typeface="Comic Sans MS" charset="0"/>
                <a:cs typeface="Comic Sans MS" charset="0"/>
              </a:rPr>
              <a:t>When cards match, student must shout SNAP and the NUMBER on the matched cards.</a:t>
            </a:r>
          </a:p>
        </p:txBody>
      </p:sp>
    </p:spTree>
    <p:extLst>
      <p:ext uri="{BB962C8B-B14F-4D97-AF65-F5344CB8AC3E}">
        <p14:creationId xmlns:p14="http://schemas.microsoft.com/office/powerpoint/2010/main" val="2083848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8612" y="328613"/>
            <a:ext cx="11387138" cy="6186488"/>
          </a:xfrm>
          <a:prstGeom prst="rect">
            <a:avLst/>
          </a:prstGeom>
          <a:solidFill>
            <a:schemeClr val="bg1"/>
          </a:solidFill>
          <a:ln w="76200">
            <a:solidFill>
              <a:srgbClr val="006C91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dirty="0">
              <a:solidFill>
                <a:srgbClr val="006C9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963" y="5561012"/>
            <a:ext cx="3639312" cy="7254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834" y="660400"/>
            <a:ext cx="4002166" cy="490061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690859" y="809723"/>
            <a:ext cx="644483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IE" sz="40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6C9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SNAP!  Student Rules</a:t>
            </a:r>
            <a:endParaRPr lang="en-IE" sz="40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006C91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234" y="812800"/>
            <a:ext cx="4002166" cy="490061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372100" y="1652324"/>
            <a:ext cx="611505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You must not look at cards handed to you.</a:t>
            </a:r>
          </a:p>
          <a:p>
            <a:pPr marL="342900" indent="-342900">
              <a:buAutoNum type="arabicPeriod"/>
            </a:pPr>
            <a:r>
              <a:rPr lang="en-US" dirty="0" smtClean="0"/>
              <a:t>First player, place your top card, face up onto the middle of your table.</a:t>
            </a:r>
          </a:p>
          <a:p>
            <a:pPr marL="342900" indent="-342900">
              <a:buAutoNum type="arabicPeriod"/>
            </a:pPr>
            <a:r>
              <a:rPr lang="en-US" dirty="0" smtClean="0"/>
              <a:t>Second player, place your top card, face up onto the first card.</a:t>
            </a:r>
          </a:p>
          <a:p>
            <a:pPr marL="342900" indent="-342900">
              <a:buAutoNum type="arabicPeriod"/>
            </a:pPr>
            <a:r>
              <a:rPr lang="en-US" dirty="0" smtClean="0"/>
              <a:t>Third player, place your top card, face up onto the pile of cards in the middle of the table.</a:t>
            </a:r>
          </a:p>
          <a:p>
            <a:pPr marL="342900" indent="-342900">
              <a:buAutoNum type="arabicPeriod"/>
            </a:pPr>
            <a:r>
              <a:rPr lang="en-US" dirty="0" smtClean="0"/>
              <a:t>Fourth player, place your top card, face up onto the pile of cards in the middle of the table.</a:t>
            </a:r>
          </a:p>
          <a:p>
            <a:pPr marL="342900" indent="-342900">
              <a:buAutoNum type="arabicPeriod"/>
            </a:pPr>
            <a:r>
              <a:rPr lang="en-US" dirty="0" smtClean="0"/>
              <a:t>Repeat until two cards match, any player can shout SNAP and place hand over the cards before another card is added.</a:t>
            </a:r>
          </a:p>
          <a:p>
            <a:pPr marL="342900" indent="-342900">
              <a:buAutoNum type="arabicPeriod"/>
            </a:pPr>
            <a:r>
              <a:rPr lang="en-US" dirty="0" smtClean="0"/>
              <a:t>Player who shouts SNAP can add the entire pile of cards to their pack.</a:t>
            </a:r>
          </a:p>
          <a:p>
            <a:pPr marL="342900" indent="-342900"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04147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2323" y="628650"/>
            <a:ext cx="12248900" cy="558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059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2012" y="700087"/>
            <a:ext cx="12291264" cy="558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18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2913" y="641121"/>
            <a:ext cx="12330113" cy="55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534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3182" y="600075"/>
            <a:ext cx="12342770" cy="558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98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32298" y="657225"/>
            <a:ext cx="12343310" cy="558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55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9615" y="685800"/>
            <a:ext cx="12339204" cy="558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950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791" y="-4969339"/>
            <a:ext cx="12312629" cy="11155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517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8612" y="328613"/>
            <a:ext cx="11387138" cy="6186488"/>
          </a:xfrm>
          <a:prstGeom prst="rect">
            <a:avLst/>
          </a:prstGeom>
          <a:solidFill>
            <a:schemeClr val="bg1"/>
          </a:solidFill>
          <a:ln w="76200">
            <a:solidFill>
              <a:srgbClr val="006C91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dirty="0">
              <a:solidFill>
                <a:srgbClr val="006C9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963" y="5561012"/>
            <a:ext cx="3639312" cy="7254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834" y="660400"/>
            <a:ext cx="4002166" cy="490061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690859" y="809723"/>
            <a:ext cx="644483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IE" sz="40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6C9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SNAP! Calculations</a:t>
            </a:r>
            <a:endParaRPr lang="en-IE" sz="40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006C91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234" y="812800"/>
            <a:ext cx="4002166" cy="49006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819369" y="1517609"/>
            <a:ext cx="64221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IE" sz="5400" b="1" cap="none" spc="0" dirty="0" smtClean="0">
                <a:ln/>
                <a:solidFill>
                  <a:schemeClr val="accent4"/>
                </a:solidFill>
                <a:effectLst/>
              </a:rPr>
              <a:t>Bonds to 10</a:t>
            </a:r>
            <a:r>
              <a:rPr lang="en-IE" sz="5400" b="1" cap="none" spc="0" smtClean="0">
                <a:ln/>
                <a:solidFill>
                  <a:schemeClr val="accent4"/>
                </a:solidFill>
                <a:effectLst/>
              </a:rPr>
              <a:t>: Addition</a:t>
            </a:r>
            <a:endParaRPr lang="en-IE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14950" y="2600325"/>
            <a:ext cx="56435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time</a:t>
            </a:r>
            <a:r>
              <a:rPr lang="en-US" smtClean="0"/>
              <a:t>, students can only shout SNAP if the numbers on the cards add up to 10.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0161" y="3276686"/>
            <a:ext cx="1380628" cy="20407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5347" y="3276686"/>
            <a:ext cx="1298294" cy="2065936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 rot="19957357">
            <a:off x="7036641" y="3573765"/>
            <a:ext cx="2747868" cy="144655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8800" b="1" cap="none" spc="0" dirty="0" smtClean="0">
                <a:ln w="0"/>
                <a:solidFill>
                  <a:srgbClr val="006C9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SNAP</a:t>
            </a:r>
            <a:endParaRPr lang="en-IE" sz="8800" b="1" cap="none" spc="0" dirty="0">
              <a:ln w="0"/>
              <a:solidFill>
                <a:srgbClr val="006C9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667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8612" y="328613"/>
            <a:ext cx="11387138" cy="6186488"/>
          </a:xfrm>
          <a:prstGeom prst="rect">
            <a:avLst/>
          </a:prstGeom>
          <a:solidFill>
            <a:schemeClr val="bg1"/>
          </a:solidFill>
          <a:ln w="76200">
            <a:solidFill>
              <a:srgbClr val="006C91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dirty="0">
              <a:solidFill>
                <a:srgbClr val="006C9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963" y="5561012"/>
            <a:ext cx="3639312" cy="7254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834" y="660400"/>
            <a:ext cx="4002166" cy="490061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690859" y="809723"/>
            <a:ext cx="644483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IE" sz="40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6C9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Comic Sans MS" charset="0"/>
                <a:ea typeface="Comic Sans MS" charset="0"/>
                <a:cs typeface="Comic Sans MS" charset="0"/>
              </a:rPr>
              <a:t>SNAP! Calculations</a:t>
            </a:r>
            <a:endParaRPr lang="en-IE" sz="40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006C91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234" y="812800"/>
            <a:ext cx="4002166" cy="49006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021295" y="1517609"/>
            <a:ext cx="647375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IE" sz="4800" b="1" cap="none" spc="0" dirty="0" smtClean="0">
                <a:ln/>
                <a:solidFill>
                  <a:schemeClr val="accent4"/>
                </a:solidFill>
                <a:effectLst/>
              </a:rPr>
              <a:t>Bonds to 10: Subtraction</a:t>
            </a:r>
            <a:endParaRPr lang="en-IE" sz="48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14950" y="2600325"/>
            <a:ext cx="56435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time, students can only shout SNAP if the numbers on the cards add up to 10.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7928" y="3305528"/>
            <a:ext cx="1478829" cy="2172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5142" y="3298384"/>
            <a:ext cx="1387741" cy="2168346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 rot="19957357">
            <a:off x="7036641" y="3573765"/>
            <a:ext cx="2747868" cy="144655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E" sz="8800" b="1" cap="none" spc="0" dirty="0" smtClean="0">
                <a:ln w="0"/>
                <a:solidFill>
                  <a:srgbClr val="006C9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SNAP</a:t>
            </a:r>
            <a:endParaRPr lang="en-IE" sz="8800" b="1" cap="none" spc="0" dirty="0">
              <a:ln w="0"/>
              <a:solidFill>
                <a:srgbClr val="006C9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72462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211</Words>
  <Application>Microsoft Macintosh PowerPoint</Application>
  <PresentationFormat>Widescreen</PresentationFormat>
  <Paragraphs>25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Calibri</vt:lpstr>
      <vt:lpstr>Calibri Light</vt:lpstr>
      <vt:lpstr>Comic Sans MS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Aoife McDonnell</dc:creator>
  <cp:lastModifiedBy>Aoife McDonnell</cp:lastModifiedBy>
  <cp:revision>7</cp:revision>
  <dcterms:created xsi:type="dcterms:W3CDTF">2017-08-11T10:44:06Z</dcterms:created>
  <dcterms:modified xsi:type="dcterms:W3CDTF">2017-08-11T11:48:19Z</dcterms:modified>
</cp:coreProperties>
</file>