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autoCompressPictures="0">
  <p:sldMasterIdLst>
    <p:sldMasterId id="2147483648" r:id="rId1"/>
  </p:sldMasterIdLst>
  <p:notesMasterIdLst>
    <p:notesMasterId r:id="rId11"/>
  </p:notesMasterIdLst>
  <p:sldIdLst>
    <p:sldId id="256" r:id="rId2"/>
    <p:sldId id="263" r:id="rId3"/>
    <p:sldId id="264" r:id="rId4"/>
    <p:sldId id="262" r:id="rId5"/>
    <p:sldId id="266" r:id="rId6"/>
    <p:sldId id="268" r:id="rId7"/>
    <p:sldId id="267" r:id="rId8"/>
    <p:sldId id="269" r:id="rId9"/>
    <p:sldId id="270" r:id="rId1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9" autoAdjust="0"/>
    <p:restoredTop sz="94660"/>
  </p:normalViewPr>
  <p:slideViewPr>
    <p:cSldViewPr snapToGrid="0">
      <p:cViewPr varScale="1">
        <p:scale>
          <a:sx n="90" d="100"/>
          <a:sy n="90" d="100"/>
        </p:scale>
        <p:origin x="168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EBBA955-7943-4C92-A7C9-8E9D0EDAF668}" type="doc">
      <dgm:prSet loTypeId="urn:microsoft.com/office/officeart/2005/8/layout/rings+Icon" loCatId="relationship" qsTypeId="urn:microsoft.com/office/officeart/2005/8/quickstyle/simple1" qsCatId="simple" csTypeId="urn:microsoft.com/office/officeart/2005/8/colors/accent1_2" csCatId="accent1" phldr="1"/>
      <dgm:spPr/>
    </dgm:pt>
    <dgm:pt modelId="{BD6A1913-B208-4A1C-A6D3-BB9E54B060BB}">
      <dgm:prSet phldrT="[Text]"/>
      <dgm:spPr/>
      <dgm:t>
        <a:bodyPr/>
        <a:lstStyle/>
        <a:p>
          <a:endParaRPr lang="en-US" dirty="0"/>
        </a:p>
      </dgm:t>
    </dgm:pt>
    <dgm:pt modelId="{8EE25023-9CE6-424E-A3FD-01136905B663}" type="parTrans" cxnId="{B6D5E16A-BC70-4714-B513-47EFF4396EF3}">
      <dgm:prSet/>
      <dgm:spPr/>
      <dgm:t>
        <a:bodyPr/>
        <a:lstStyle/>
        <a:p>
          <a:endParaRPr lang="en-US"/>
        </a:p>
      </dgm:t>
    </dgm:pt>
    <dgm:pt modelId="{9C9A4D9B-790F-4CFF-A24E-4B85DE94096B}" type="sibTrans" cxnId="{B6D5E16A-BC70-4714-B513-47EFF4396EF3}">
      <dgm:prSet/>
      <dgm:spPr/>
      <dgm:t>
        <a:bodyPr/>
        <a:lstStyle/>
        <a:p>
          <a:endParaRPr lang="en-US"/>
        </a:p>
      </dgm:t>
    </dgm:pt>
    <dgm:pt modelId="{08137E5F-4AEF-4996-88A8-64D717E7F9E7}">
      <dgm:prSet phldrT="[Text]"/>
      <dgm:spPr>
        <a:solidFill>
          <a:srgbClr val="00B050">
            <a:alpha val="50000"/>
          </a:srgbClr>
        </a:solidFill>
      </dgm:spPr>
      <dgm:t>
        <a:bodyPr/>
        <a:lstStyle/>
        <a:p>
          <a:endParaRPr lang="en-US" dirty="0"/>
        </a:p>
      </dgm:t>
    </dgm:pt>
    <dgm:pt modelId="{6037CF6A-C7DC-47D8-A6E1-660EEACC59B1}" type="parTrans" cxnId="{B74AE6A0-BD1A-4BF8-89D4-9696E620DE6C}">
      <dgm:prSet/>
      <dgm:spPr/>
      <dgm:t>
        <a:bodyPr/>
        <a:lstStyle/>
        <a:p>
          <a:endParaRPr lang="en-US"/>
        </a:p>
      </dgm:t>
    </dgm:pt>
    <dgm:pt modelId="{FDA007F8-A771-4750-A81E-6FF74C7619D4}" type="sibTrans" cxnId="{B74AE6A0-BD1A-4BF8-89D4-9696E620DE6C}">
      <dgm:prSet/>
      <dgm:spPr/>
      <dgm:t>
        <a:bodyPr/>
        <a:lstStyle/>
        <a:p>
          <a:endParaRPr lang="en-US"/>
        </a:p>
      </dgm:t>
    </dgm:pt>
    <dgm:pt modelId="{B0209CF4-7953-4D66-8101-FD0CC5F43924}">
      <dgm:prSet phldrT="[Text]"/>
      <dgm:spPr>
        <a:solidFill>
          <a:srgbClr val="FFFF00">
            <a:alpha val="50000"/>
          </a:srgbClr>
        </a:solidFill>
      </dgm:spPr>
      <dgm:t>
        <a:bodyPr/>
        <a:lstStyle/>
        <a:p>
          <a:endParaRPr lang="en-US" dirty="0"/>
        </a:p>
      </dgm:t>
    </dgm:pt>
    <dgm:pt modelId="{DDD12781-82D4-4C5A-BA78-8945038FD174}" type="sibTrans" cxnId="{2A26BA71-8B44-4C4E-A48E-5C5B5894BB18}">
      <dgm:prSet/>
      <dgm:spPr/>
      <dgm:t>
        <a:bodyPr/>
        <a:lstStyle/>
        <a:p>
          <a:endParaRPr lang="en-US"/>
        </a:p>
      </dgm:t>
    </dgm:pt>
    <dgm:pt modelId="{16F02D8F-FCBD-444B-887B-97F031A24CC4}" type="parTrans" cxnId="{2A26BA71-8B44-4C4E-A48E-5C5B5894BB18}">
      <dgm:prSet/>
      <dgm:spPr/>
      <dgm:t>
        <a:bodyPr/>
        <a:lstStyle/>
        <a:p>
          <a:endParaRPr lang="en-US"/>
        </a:p>
      </dgm:t>
    </dgm:pt>
    <dgm:pt modelId="{2E2C2630-3206-48DD-904B-521DA8589D5D}">
      <dgm:prSet phldrT="[Text]"/>
      <dgm:spPr>
        <a:solidFill>
          <a:schemeClr val="accent4">
            <a:lumMod val="50000"/>
            <a:alpha val="50000"/>
          </a:schemeClr>
        </a:solidFill>
      </dgm:spPr>
      <dgm:t>
        <a:bodyPr/>
        <a:lstStyle/>
        <a:p>
          <a:endParaRPr lang="en-US" dirty="0"/>
        </a:p>
      </dgm:t>
    </dgm:pt>
    <dgm:pt modelId="{6183BF68-3249-4E12-963F-D77131F5CA1D}" type="sibTrans" cxnId="{9D0A6E9E-9260-4E01-A888-8F643919457E}">
      <dgm:prSet/>
      <dgm:spPr/>
      <dgm:t>
        <a:bodyPr/>
        <a:lstStyle/>
        <a:p>
          <a:endParaRPr lang="en-US"/>
        </a:p>
      </dgm:t>
    </dgm:pt>
    <dgm:pt modelId="{23FB935F-8C14-4B60-ABF5-B640A786398D}" type="parTrans" cxnId="{9D0A6E9E-9260-4E01-A888-8F643919457E}">
      <dgm:prSet/>
      <dgm:spPr/>
      <dgm:t>
        <a:bodyPr/>
        <a:lstStyle/>
        <a:p>
          <a:endParaRPr lang="en-US"/>
        </a:p>
      </dgm:t>
    </dgm:pt>
    <dgm:pt modelId="{D5E511C8-A033-426B-9786-AA81F8104385}" type="pres">
      <dgm:prSet presAssocID="{4EBBA955-7943-4C92-A7C9-8E9D0EDAF668}" presName="Name0" presStyleCnt="0">
        <dgm:presLayoutVars>
          <dgm:chMax val="7"/>
          <dgm:dir/>
          <dgm:resizeHandles val="exact"/>
        </dgm:presLayoutVars>
      </dgm:prSet>
      <dgm:spPr/>
    </dgm:pt>
    <dgm:pt modelId="{F0E932A2-55FB-414C-A225-64468F70E3AD}" type="pres">
      <dgm:prSet presAssocID="{4EBBA955-7943-4C92-A7C9-8E9D0EDAF668}" presName="ellipse1" presStyleLbl="vennNode1" presStyleIdx="0" presStyleCnt="4" custScaleX="281090" custScaleY="137666" custLinFactNeighborX="40227" custLinFactNeighborY="48683">
        <dgm:presLayoutVars>
          <dgm:bulletEnabled val="1"/>
        </dgm:presLayoutVars>
      </dgm:prSet>
      <dgm:spPr/>
    </dgm:pt>
    <dgm:pt modelId="{7264A5CC-77EA-4226-B424-68526AB39323}" type="pres">
      <dgm:prSet presAssocID="{4EBBA955-7943-4C92-A7C9-8E9D0EDAF668}" presName="ellipse2" presStyleLbl="vennNode1" presStyleIdx="1" presStyleCnt="4" custScaleX="238881" custScaleY="88841" custLinFactNeighborX="-40721" custLinFactNeighborY="-30184">
        <dgm:presLayoutVars>
          <dgm:bulletEnabled val="1"/>
        </dgm:presLayoutVars>
      </dgm:prSet>
      <dgm:spPr/>
    </dgm:pt>
    <dgm:pt modelId="{FE427C92-7F98-4DA2-8971-24378EB80C1D}" type="pres">
      <dgm:prSet presAssocID="{4EBBA955-7943-4C92-A7C9-8E9D0EDAF668}" presName="ellipse3" presStyleLbl="vennNode1" presStyleIdx="2" presStyleCnt="4" custScaleX="99608" custScaleY="65779" custLinFactX="-34757" custLinFactNeighborX="-100000" custLinFactNeighborY="36511">
        <dgm:presLayoutVars>
          <dgm:bulletEnabled val="1"/>
        </dgm:presLayoutVars>
      </dgm:prSet>
      <dgm:spPr/>
    </dgm:pt>
    <dgm:pt modelId="{C557CE43-4013-4BE4-A978-059F38A0D7F8}" type="pres">
      <dgm:prSet presAssocID="{4EBBA955-7943-4C92-A7C9-8E9D0EDAF668}" presName="ellipse4" presStyleLbl="vennNode1" presStyleIdx="3" presStyleCnt="4" custScaleX="94309" custScaleY="70109" custLinFactX="-25577" custLinFactNeighborX="-100000" custLinFactNeighborY="-31525">
        <dgm:presLayoutVars>
          <dgm:bulletEnabled val="1"/>
        </dgm:presLayoutVars>
      </dgm:prSet>
      <dgm:spPr/>
    </dgm:pt>
  </dgm:ptLst>
  <dgm:cxnLst>
    <dgm:cxn modelId="{2B979213-6BCC-41AA-8954-8421E8095C29}" type="presOf" srcId="{08137E5F-4AEF-4996-88A8-64D717E7F9E7}" destId="{C557CE43-4013-4BE4-A978-059F38A0D7F8}" srcOrd="0" destOrd="0" presId="urn:microsoft.com/office/officeart/2005/8/layout/rings+Icon"/>
    <dgm:cxn modelId="{52EB6E16-2DC7-4BC1-BA77-52A9D771AA0C}" type="presOf" srcId="{2E2C2630-3206-48DD-904B-521DA8589D5D}" destId="{7264A5CC-77EA-4226-B424-68526AB39323}" srcOrd="0" destOrd="0" presId="urn:microsoft.com/office/officeart/2005/8/layout/rings+Icon"/>
    <dgm:cxn modelId="{A9B10828-D264-4E9A-9FDB-60D2B81F26F4}" type="presOf" srcId="{4EBBA955-7943-4C92-A7C9-8E9D0EDAF668}" destId="{D5E511C8-A033-426B-9786-AA81F8104385}" srcOrd="0" destOrd="0" presId="urn:microsoft.com/office/officeart/2005/8/layout/rings+Icon"/>
    <dgm:cxn modelId="{E86AB937-8C92-4C99-89AE-1FA3FB88B9FB}" type="presOf" srcId="{BD6A1913-B208-4A1C-A6D3-BB9E54B060BB}" destId="{F0E932A2-55FB-414C-A225-64468F70E3AD}" srcOrd="0" destOrd="0" presId="urn:microsoft.com/office/officeart/2005/8/layout/rings+Icon"/>
    <dgm:cxn modelId="{06EA6364-21EE-4531-AAF0-F4FC5E1572EE}" type="presOf" srcId="{B0209CF4-7953-4D66-8101-FD0CC5F43924}" destId="{FE427C92-7F98-4DA2-8971-24378EB80C1D}" srcOrd="0" destOrd="0" presId="urn:microsoft.com/office/officeart/2005/8/layout/rings+Icon"/>
    <dgm:cxn modelId="{B6D5E16A-BC70-4714-B513-47EFF4396EF3}" srcId="{4EBBA955-7943-4C92-A7C9-8E9D0EDAF668}" destId="{BD6A1913-B208-4A1C-A6D3-BB9E54B060BB}" srcOrd="0" destOrd="0" parTransId="{8EE25023-9CE6-424E-A3FD-01136905B663}" sibTransId="{9C9A4D9B-790F-4CFF-A24E-4B85DE94096B}"/>
    <dgm:cxn modelId="{2A26BA71-8B44-4C4E-A48E-5C5B5894BB18}" srcId="{4EBBA955-7943-4C92-A7C9-8E9D0EDAF668}" destId="{B0209CF4-7953-4D66-8101-FD0CC5F43924}" srcOrd="2" destOrd="0" parTransId="{16F02D8F-FCBD-444B-887B-97F031A24CC4}" sibTransId="{DDD12781-82D4-4C5A-BA78-8945038FD174}"/>
    <dgm:cxn modelId="{9D0A6E9E-9260-4E01-A888-8F643919457E}" srcId="{4EBBA955-7943-4C92-A7C9-8E9D0EDAF668}" destId="{2E2C2630-3206-48DD-904B-521DA8589D5D}" srcOrd="1" destOrd="0" parTransId="{23FB935F-8C14-4B60-ABF5-B640A786398D}" sibTransId="{6183BF68-3249-4E12-963F-D77131F5CA1D}"/>
    <dgm:cxn modelId="{B74AE6A0-BD1A-4BF8-89D4-9696E620DE6C}" srcId="{4EBBA955-7943-4C92-A7C9-8E9D0EDAF668}" destId="{08137E5F-4AEF-4996-88A8-64D717E7F9E7}" srcOrd="3" destOrd="0" parTransId="{6037CF6A-C7DC-47D8-A6E1-660EEACC59B1}" sibTransId="{FDA007F8-A771-4750-A81E-6FF74C7619D4}"/>
    <dgm:cxn modelId="{7D818308-DFB1-4961-828F-63305C90D6C5}" type="presParOf" srcId="{D5E511C8-A033-426B-9786-AA81F8104385}" destId="{F0E932A2-55FB-414C-A225-64468F70E3AD}" srcOrd="0" destOrd="0" presId="urn:microsoft.com/office/officeart/2005/8/layout/rings+Icon"/>
    <dgm:cxn modelId="{1D3BC92C-9354-4D11-8A55-6CB3AC63ABC6}" type="presParOf" srcId="{D5E511C8-A033-426B-9786-AA81F8104385}" destId="{7264A5CC-77EA-4226-B424-68526AB39323}" srcOrd="1" destOrd="0" presId="urn:microsoft.com/office/officeart/2005/8/layout/rings+Icon"/>
    <dgm:cxn modelId="{E7D354EB-53A9-4D03-8591-4F06FBFE74E3}" type="presParOf" srcId="{D5E511C8-A033-426B-9786-AA81F8104385}" destId="{FE427C92-7F98-4DA2-8971-24378EB80C1D}" srcOrd="2" destOrd="0" presId="urn:microsoft.com/office/officeart/2005/8/layout/rings+Icon"/>
    <dgm:cxn modelId="{25B851F0-5E40-43CE-B491-C5E8E0C85603}" type="presParOf" srcId="{D5E511C8-A033-426B-9786-AA81F8104385}" destId="{C557CE43-4013-4BE4-A978-059F38A0D7F8}" srcOrd="3" destOrd="0" presId="urn:microsoft.com/office/officeart/2005/8/layout/rings+Icon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0E932A2-55FB-414C-A225-64468F70E3AD}">
      <dsp:nvSpPr>
        <dsp:cNvPr id="0" name=""/>
        <dsp:cNvSpPr/>
      </dsp:nvSpPr>
      <dsp:spPr>
        <a:xfrm>
          <a:off x="-7" y="920815"/>
          <a:ext cx="8915407" cy="4366924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6500" kern="1200" dirty="0"/>
        </a:p>
      </dsp:txBody>
      <dsp:txXfrm>
        <a:off x="1305624" y="1560336"/>
        <a:ext cx="6304145" cy="3087882"/>
      </dsp:txXfrm>
    </dsp:sp>
    <dsp:sp modelId="{7264A5CC-77EA-4226-B424-68526AB39323}">
      <dsp:nvSpPr>
        <dsp:cNvPr id="0" name=""/>
        <dsp:cNvSpPr/>
      </dsp:nvSpPr>
      <dsp:spPr>
        <a:xfrm>
          <a:off x="43342" y="1722337"/>
          <a:ext cx="7576653" cy="2818138"/>
        </a:xfrm>
        <a:prstGeom prst="ellipse">
          <a:avLst/>
        </a:prstGeom>
        <a:solidFill>
          <a:schemeClr val="accent4">
            <a:lumMod val="50000"/>
            <a:alpha val="5000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6500" kern="1200" dirty="0"/>
        </a:p>
      </dsp:txBody>
      <dsp:txXfrm>
        <a:off x="1152917" y="2135044"/>
        <a:ext cx="5357503" cy="1992724"/>
      </dsp:txXfrm>
    </dsp:sp>
    <dsp:sp modelId="{FE427C92-7F98-4DA2-8971-24378EB80C1D}">
      <dsp:nvSpPr>
        <dsp:cNvPr id="0" name=""/>
        <dsp:cNvSpPr/>
      </dsp:nvSpPr>
      <dsp:spPr>
        <a:xfrm>
          <a:off x="900492" y="2088132"/>
          <a:ext cx="3159293" cy="2086585"/>
        </a:xfrm>
        <a:prstGeom prst="ellipse">
          <a:avLst/>
        </a:prstGeom>
        <a:solidFill>
          <a:srgbClr val="FFFF00">
            <a:alpha val="50000"/>
          </a:srgb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6500" kern="1200" dirty="0"/>
        </a:p>
      </dsp:txBody>
      <dsp:txXfrm>
        <a:off x="1363160" y="2393705"/>
        <a:ext cx="2233957" cy="1475439"/>
      </dsp:txXfrm>
    </dsp:sp>
    <dsp:sp modelId="{C557CE43-4013-4BE4-A978-059F38A0D7F8}">
      <dsp:nvSpPr>
        <dsp:cNvPr id="0" name=""/>
        <dsp:cNvSpPr/>
      </dsp:nvSpPr>
      <dsp:spPr>
        <a:xfrm>
          <a:off x="2907534" y="1976900"/>
          <a:ext cx="2991224" cy="2223938"/>
        </a:xfrm>
        <a:prstGeom prst="ellipse">
          <a:avLst/>
        </a:prstGeom>
        <a:solidFill>
          <a:srgbClr val="00B050">
            <a:alpha val="50000"/>
          </a:srgb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6500" kern="1200" dirty="0"/>
        </a:p>
      </dsp:txBody>
      <dsp:txXfrm>
        <a:off x="3345589" y="2302588"/>
        <a:ext cx="2115114" cy="157256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ings+Icon">
  <dgm:title val="Interconnected Rings"/>
  <dgm:desc val="Use to show overlapping or interconnected ideas or concepts. The first seven lines of Level 1 text correspond with a circle. Unused text does not appear, but remains available if you switch layouts.  "/>
  <dgm:catLst>
    <dgm:cat type="relationship" pri="32000"/>
    <dgm:cat type="officeonline" pri="6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0"/>
        <dgm:pt modelId="20"/>
      </dgm:ptLst>
      <dgm:cxnLst>
        <dgm:cxn modelId="30" srcId="0" destId="10" srcOrd="0" destOrd="0"/>
        <dgm:cxn modelId="40" srcId="0" destId="20" srcOrd="1" destOrd="0"/>
      </dgm:cxnLst>
      <dgm:bg/>
      <dgm:whole/>
    </dgm:dataModel>
  </dgm:styleData>
  <dgm:clrData>
    <dgm:dataModel>
      <dgm:ptLst>
        <dgm:pt modelId="0" type="doc"/>
        <dgm:pt modelId="10"/>
        <dgm:pt modelId="20"/>
        <dgm:pt modelId="30"/>
        <dgm:pt modelId="40"/>
      </dgm:ptLst>
      <dgm:cxnLst>
        <dgm:cxn modelId="50" srcId="0" destId="10" srcOrd="0" destOrd="0"/>
        <dgm:cxn modelId="60" srcId="0" destId="20" srcOrd="1" destOrd="0"/>
        <dgm:cxn modelId="70" srcId="0" destId="30" srcOrd="2" destOrd="0"/>
        <dgm:cxn modelId="80" srcId="0" destId="40" srcOrd="2" destOrd="0"/>
      </dgm:cxnLst>
      <dgm:bg/>
      <dgm:whole/>
    </dgm:dataModel>
  </dgm:clrData>
  <dgm:layoutNode name="Name0">
    <dgm:varLst>
      <dgm:chMax val="7"/>
      <dgm:dir/>
      <dgm:resizeHandles val="exact"/>
    </dgm:varLst>
    <dgm:choose name="Name1">
      <dgm:if name="Name2" axis="ch" ptType="node" func="cnt" op="lt" val="1">
        <dgm:alg type="composite"/>
        <dgm:shape xmlns:r="http://schemas.openxmlformats.org/officeDocument/2006/relationships" r:blip="">
          <dgm:adjLst/>
        </dgm:shape>
        <dgm:presOf/>
        <dgm:constrLst/>
        <dgm:ruleLst/>
      </dgm:if>
      <dgm:if name="Name3" axis="ch" ptType="node" func="cnt" op="equ" val="1">
        <dgm:alg type="composite">
          <dgm:param type="ar" val="1"/>
        </dgm:alg>
        <dgm:shape xmlns:r="http://schemas.openxmlformats.org/officeDocument/2006/relationships" r:blip="">
          <dgm:adjLst/>
        </dgm:shape>
        <dgm:presOf/>
        <dgm:constrLst>
          <dgm:constr type="primFontSz" for="des" ptType="node" op="equ" val="65"/>
          <dgm:constr type="l" for="ch" forName="ellipse1" refType="w" fact="0"/>
          <dgm:constr type="t" for="ch" forName="ellipse1" refType="h" fact="0"/>
          <dgm:constr type="w" for="ch" forName="ellipse1" refType="w"/>
          <dgm:constr type="h" for="ch" forName="ellipse1" refType="h"/>
        </dgm:constrLst>
      </dgm:if>
      <dgm:if name="Name4" axis="ch" ptType="node" func="cnt" op="equ" val="2">
        <dgm:alg type="composite">
          <dgm:param type="ar" val="0.9086"/>
        </dgm:alg>
        <dgm:shape xmlns:r="http://schemas.openxmlformats.org/officeDocument/2006/relationships" r:blip="">
          <dgm:adjLst/>
        </dgm:shape>
        <dgm:presOf/>
        <dgm:constrLst>
          <dgm:constr type="primFontSz" for="des" ptType="node" op="equ" val="65"/>
          <dgm:constr type="l" for="ch" forName="ellipse1" refType="w" fact="0"/>
          <dgm:constr type="t" for="ch" forName="ellipse1" refType="h" fact="0"/>
          <dgm:constr type="w" for="ch" forName="ellipse1" refType="w" fact="0.6602"/>
          <dgm:constr type="h" for="ch" forName="ellipse1" refType="h" fact="0.5999"/>
          <dgm:constr type="l" for="ch" forName="ellipse2" refType="w" fact="0.3398"/>
          <dgm:constr type="t" for="ch" forName="ellipse2" refType="h" fact="0.4001"/>
          <dgm:constr type="w" for="ch" forName="ellipse2" refType="w" fact="0.6602"/>
          <dgm:constr type="h" for="ch" forName="ellipse2" refType="h" fact="0.5999"/>
        </dgm:constrLst>
      </dgm:if>
      <dgm:if name="Name5" axis="ch" ptType="node" func="cnt" op="equ" val="3">
        <dgm:alg type="composite">
          <dgm:param type="ar" val="1.2171"/>
        </dgm:alg>
        <dgm:shape xmlns:r="http://schemas.openxmlformats.org/officeDocument/2006/relationships" r:blip="">
          <dgm:adjLst/>
        </dgm:shape>
        <dgm:presOf/>
        <dgm:constrLst>
          <dgm:constr type="primFontSz" for="des" ptType="node" op="equ" val="65"/>
          <dgm:constr type="l" for="ch" forName="ellipse1" refType="w" fact="0"/>
          <dgm:constr type="t" for="ch" forName="ellipse1" refType="h" fact="0"/>
          <dgm:constr type="w" for="ch" forName="ellipse1" refType="w" fact="0.4929"/>
          <dgm:constr type="h" for="ch" forName="ellipse1" refType="h" fact="0.5999"/>
          <dgm:constr type="l" for="ch" forName="ellipse2" refType="w" fact="0.2537"/>
          <dgm:constr type="t" for="ch" forName="ellipse2" refType="h" fact="0.4001"/>
          <dgm:constr type="w" for="ch" forName="ellipse2" refType="w" fact="0.4929"/>
          <dgm:constr type="h" for="ch" forName="ellipse2" refType="h" fact="0.5999"/>
          <dgm:constr type="l" for="ch" forName="ellipse3" refType="w" fact="0.5071"/>
          <dgm:constr type="t" for="ch" forName="ellipse3" refType="h" fact="0"/>
          <dgm:constr type="w" for="ch" forName="ellipse3" refType="w" fact="0.4929"/>
          <dgm:constr type="h" for="ch" forName="ellipse3" refType="h" fact="0.5999"/>
        </dgm:constrLst>
      </dgm:if>
      <dgm:if name="Name6" axis="ch" ptType="node" func="cnt" op="equ" val="4">
        <dgm:alg type="composite">
          <dgm:param type="ar" val="1.5255"/>
        </dgm:alg>
        <dgm:shape xmlns:r="http://schemas.openxmlformats.org/officeDocument/2006/relationships" r:blip="">
          <dgm:adjLst/>
        </dgm:shape>
        <dgm:presOf/>
        <dgm:constrLst>
          <dgm:constr type="primFontSz" for="des" ptType="node" op="equ" val="65"/>
          <dgm:constr type="l" for="ch" forName="ellipse1" refType="w" fact="0"/>
          <dgm:constr type="t" for="ch" forName="ellipse1" refType="h" fact="0"/>
          <dgm:constr type="w" for="ch" forName="ellipse1" refType="w" fact="0.3932"/>
          <dgm:constr type="h" for="ch" forName="ellipse1" refType="h" fact="0.5999"/>
          <dgm:constr type="l" for="ch" forName="ellipse2" refType="w" fact="0.2023"/>
          <dgm:constr type="t" for="ch" forName="ellipse2" refType="h" fact="0.4001"/>
          <dgm:constr type="w" for="ch" forName="ellipse2" refType="w" fact="0.3932"/>
          <dgm:constr type="h" for="ch" forName="ellipse2" refType="h" fact="0.5999"/>
          <dgm:constr type="l" for="ch" forName="ellipse3" refType="w" fact="0.4045"/>
          <dgm:constr type="t" for="ch" forName="ellipse3" refType="h" fact="0"/>
          <dgm:constr type="w" for="ch" forName="ellipse3" refType="w" fact="0.3932"/>
          <dgm:constr type="h" for="ch" forName="ellipse3" refType="h" fact="0.5999"/>
          <dgm:constr type="l" for="ch" forName="ellipse4" refType="w" fact="0.6068"/>
          <dgm:constr type="t" for="ch" forName="ellipse4" refType="h" fact="0.4001"/>
          <dgm:constr type="w" for="ch" forName="ellipse4" refType="w" fact="0.3932"/>
          <dgm:constr type="h" for="ch" forName="ellipse4" refType="h" fact="0.5999"/>
        </dgm:constrLst>
      </dgm:if>
      <dgm:if name="Name7" axis="ch" ptType="node" func="cnt" op="equ" val="5">
        <dgm:alg type="composite">
          <dgm:param type="ar" val="1.834"/>
        </dgm:alg>
        <dgm:shape xmlns:r="http://schemas.openxmlformats.org/officeDocument/2006/relationships" r:blip="">
          <dgm:adjLst/>
        </dgm:shape>
        <dgm:presOf/>
        <dgm:constrLst>
          <dgm:constr type="primFontSz" for="des" ptType="node" op="equ" val="65"/>
          <dgm:constr type="l" for="ch" forName="ellipse1" refType="w" fact="0"/>
          <dgm:constr type="t" for="ch" forName="ellipse1" refType="h" fact="0"/>
          <dgm:constr type="w" for="ch" forName="ellipse1" refType="w" fact="0.3271"/>
          <dgm:constr type="h" for="ch" forName="ellipse1" refType="h" fact="0.5999"/>
          <dgm:constr type="l" for="ch" forName="ellipse2" refType="w" fact="0.1682"/>
          <dgm:constr type="t" for="ch" forName="ellipse2" refType="h" fact="0.4001"/>
          <dgm:constr type="w" for="ch" forName="ellipse2" refType="w" fact="0.3271"/>
          <dgm:constr type="h" for="ch" forName="ellipse2" refType="h" fact="0.5999"/>
          <dgm:constr type="l" for="ch" forName="ellipse3" refType="w" fact="0.3365"/>
          <dgm:constr type="t" for="ch" forName="ellipse3" refType="h" fact="0"/>
          <dgm:constr type="w" for="ch" forName="ellipse3" refType="w" fact="0.3271"/>
          <dgm:constr type="h" for="ch" forName="ellipse3" refType="h" fact="0.5999"/>
          <dgm:constr type="l" for="ch" forName="ellipse4" refType="w" fact="0.5047"/>
          <dgm:constr type="t" for="ch" forName="ellipse4" refType="h" fact="0.4001"/>
          <dgm:constr type="w" for="ch" forName="ellipse4" refType="w" fact="0.3271"/>
          <dgm:constr type="h" for="ch" forName="ellipse4" refType="h" fact="0.5999"/>
          <dgm:constr type="l" for="ch" forName="ellipse5" refType="w" fact="0.6729"/>
          <dgm:constr type="t" for="ch" forName="ellipse5" refType="h" fact="0"/>
          <dgm:constr type="w" for="ch" forName="ellipse5" refType="w" fact="0.3271"/>
          <dgm:constr type="h" for="ch" forName="ellipse5" refType="h" fact="0.5999"/>
        </dgm:constrLst>
      </dgm:if>
      <dgm:if name="Name8" axis="ch" ptType="node" func="cnt" op="equ" val="6">
        <dgm:alg type="composite">
          <dgm:param type="ar" val="2.1873"/>
        </dgm:alg>
        <dgm:shape xmlns:r="http://schemas.openxmlformats.org/officeDocument/2006/relationships" r:blip="">
          <dgm:adjLst/>
        </dgm:shape>
        <dgm:presOf/>
        <dgm:constrLst>
          <dgm:constr type="primFontSz" for="des" ptType="node" op="equ" val="65"/>
          <dgm:constr type="l" for="ch" forName="ellipse1" refType="w" fact="0"/>
          <dgm:constr type="t" for="ch" forName="ellipse1" refType="h" fact="0"/>
          <dgm:constr type="w" for="ch" forName="ellipse1" refType="w" fact="0.278"/>
          <dgm:constr type="h" for="ch" forName="ellipse1" refType="h" fact="0.6081"/>
          <dgm:constr type="l" for="ch" forName="ellipse2" refType="w" fact="0.1444"/>
          <dgm:constr type="t" for="ch" forName="ellipse2" refType="h" fact="0.3919"/>
          <dgm:constr type="w" for="ch" forName="ellipse2" refType="w" fact="0.278"/>
          <dgm:constr type="h" for="ch" forName="ellipse2" refType="h" fact="0.6081"/>
          <dgm:constr type="l" for="ch" forName="ellipse3" refType="w" fact="0.2888"/>
          <dgm:constr type="t" for="ch" forName="ellipse3" refType="h" fact="0"/>
          <dgm:constr type="w" for="ch" forName="ellipse3" refType="w" fact="0.278"/>
          <dgm:constr type="h" for="ch" forName="ellipse3" refType="h" fact="0.6081"/>
          <dgm:constr type="l" for="ch" forName="ellipse4" refType="w" fact="0.4332"/>
          <dgm:constr type="t" for="ch" forName="ellipse4" refType="h" fact="0.3919"/>
          <dgm:constr type="w" for="ch" forName="ellipse4" refType="w" fact="0.278"/>
          <dgm:constr type="h" for="ch" forName="ellipse4" refType="h" fact="0.6081"/>
          <dgm:constr type="l" for="ch" forName="ellipse5" refType="w" fact="0.5776"/>
          <dgm:constr type="t" for="ch" forName="ellipse5" refType="h" fact="0"/>
          <dgm:constr type="w" for="ch" forName="ellipse5" refType="w" fact="0.278"/>
          <dgm:constr type="h" for="ch" forName="ellipse5" refType="h" fact="0.6081"/>
          <dgm:constr type="l" for="ch" forName="ellipse6" refType="w" fact="0.722"/>
          <dgm:constr type="t" for="ch" forName="ellipse6" refType="h" fact="0.3919"/>
          <dgm:constr type="w" for="ch" forName="ellipse6" refType="w" fact="0.278"/>
          <dgm:constr type="h" for="ch" forName="ellipse6" refType="h" fact="0.6081"/>
        </dgm:constrLst>
      </dgm:if>
      <dgm:else name="Name9">
        <dgm:alg type="composite">
          <dgm:param type="ar" val="2.3466"/>
        </dgm:alg>
        <dgm:shape xmlns:r="http://schemas.openxmlformats.org/officeDocument/2006/relationships" r:blip="">
          <dgm:adjLst/>
        </dgm:shape>
        <dgm:presOf/>
        <dgm:constrLst>
          <dgm:constr type="primFontSz" for="des" ptType="node" op="equ" val="65"/>
          <dgm:constr type="l" for="ch" forName="ellipse1" refType="w" fact="0"/>
          <dgm:constr type="t" for="ch" forName="ellipse1" refType="h" fact="0"/>
          <dgm:constr type="w" for="ch" forName="ellipse1" refType="w" fact="0.2455"/>
          <dgm:constr type="h" for="ch" forName="ellipse1" refType="h" fact="0.5761"/>
          <dgm:constr type="l" for="ch" forName="ellipse2" refType="w" fact="0.1257"/>
          <dgm:constr type="t" for="ch" forName="ellipse2" refType="h" fact="0.4239"/>
          <dgm:constr type="w" for="ch" forName="ellipse2" refType="w" fact="0.2455"/>
          <dgm:constr type="h" for="ch" forName="ellipse2" refType="h" fact="0.5761"/>
          <dgm:constr type="l" for="ch" forName="ellipse3" refType="w" fact="0.2515"/>
          <dgm:constr type="t" for="ch" forName="ellipse3" refType="h" fact="0"/>
          <dgm:constr type="w" for="ch" forName="ellipse3" refType="w" fact="0.2455"/>
          <dgm:constr type="h" for="ch" forName="ellipse3" refType="h" fact="0.5761"/>
          <dgm:constr type="l" for="ch" forName="ellipse4" refType="w" fact="0.3772"/>
          <dgm:constr type="t" for="ch" forName="ellipse4" refType="h" fact="0.4239"/>
          <dgm:constr type="w" for="ch" forName="ellipse4" refType="w" fact="0.2455"/>
          <dgm:constr type="h" for="ch" forName="ellipse4" refType="h" fact="0.5761"/>
          <dgm:constr type="l" for="ch" forName="ellipse5" refType="w" fact="0.503"/>
          <dgm:constr type="t" for="ch" forName="ellipse5" refType="h" fact="0"/>
          <dgm:constr type="w" for="ch" forName="ellipse5" refType="w" fact="0.2455"/>
          <dgm:constr type="h" for="ch" forName="ellipse5" refType="h" fact="0.5761"/>
          <dgm:constr type="l" for="ch" forName="ellipse6" refType="w" fact="0.6287"/>
          <dgm:constr type="t" for="ch" forName="ellipse6" refType="h" fact="0.4239"/>
          <dgm:constr type="w" for="ch" forName="ellipse6" refType="w" fact="0.2455"/>
          <dgm:constr type="h" for="ch" forName="ellipse6" refType="h" fact="0.5761"/>
          <dgm:constr type="l" for="ch" forName="ellipse7" refType="w" fact="0.7545"/>
          <dgm:constr type="t" for="ch" forName="ellipse7" refType="h" fact="0"/>
          <dgm:constr type="w" for="ch" forName="ellipse7" refType="w" fact="0.2455"/>
          <dgm:constr type="h" for="ch" forName="ellipse7" refType="h" fact="0.5761"/>
        </dgm:constrLst>
      </dgm:else>
    </dgm:choose>
    <dgm:choose name="Name10">
      <dgm:if name="Name11" axis="ch" ptType="node" func="cnt" op="gte" val="1">
        <dgm:layoutNode name="ellipse1" styleLbl="vennNode1">
          <dgm:varLst>
            <dgm:bulletEnabled val="1"/>
          </dgm:varLst>
          <dgm:alg type="tx"/>
          <dgm:shape xmlns:r="http://schemas.openxmlformats.org/officeDocument/2006/relationships" type="ellipse" r:blip="">
            <dgm:adjLst/>
          </dgm:shape>
          <dgm:choose name="Name12">
            <dgm:if name="Name13" func="var" arg="dir" op="equ" val="norm">
              <dgm:presOf axis="ch desOrSelf" ptType="node node" st="1 1" cnt="1 0"/>
            </dgm:if>
            <dgm:else name="Name14">
              <dgm:choose name="Name15">
                <dgm:if name="Name16" axis="ch" ptType="node" func="cnt" op="equ" val="1">
                  <dgm:presOf axis="ch desOrSelf" ptType="node node" st="1 1" cnt="1 0"/>
                </dgm:if>
                <dgm:if name="Name17" axis="ch" ptType="node" func="cnt" op="equ" val="2">
                  <dgm:presOf axis="ch desOrSelf" ptType="node node" st="2 1" cnt="1 0"/>
                </dgm:if>
                <dgm:if name="Name18" axis="ch" ptType="node" func="cnt" op="equ" val="3">
                  <dgm:presOf axis="ch desOrSelf" ptType="node node" st="3 1" cnt="1 0"/>
                </dgm:if>
                <dgm:if name="Name19" axis="ch" ptType="node" func="cnt" op="equ" val="4">
                  <dgm:presOf axis="ch desOrSelf" ptType="node node" st="4 1" cnt="1 0"/>
                </dgm:if>
                <dgm:if name="Name20" axis="ch" ptType="node" func="cnt" op="equ" val="5">
                  <dgm:presOf axis="ch desOrSelf" ptType="node node" st="5 1" cnt="1 0"/>
                </dgm:if>
                <dgm:if name="Name21" axis="ch" ptType="node" func="cnt" op="equ" val="6">
                  <dgm:presOf axis="ch desOrSelf" ptType="node node" st="6 1" cnt="1 0"/>
                </dgm:if>
                <dgm:if name="Name22" axis="ch" ptType="node" func="cnt" op="gte" val="7">
                  <dgm:presOf axis="ch desOrSelf" ptType="node node" st="7 1" cnt="1 0"/>
                </dgm:if>
                <dgm:else name="Name23"/>
              </dgm:choose>
            </dgm:else>
          </dgm:choose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24"/>
    </dgm:choose>
    <dgm:choose name="Name25">
      <dgm:if name="Name26" axis="ch" ptType="node" func="cnt" op="gte" val="2">
        <dgm:layoutNode name="ellipse2" styleLbl="vennNode1">
          <dgm:varLst>
            <dgm:bulletEnabled val="1"/>
          </dgm:varLst>
          <dgm:alg type="tx"/>
          <dgm:choose name="Name27">
            <dgm:if name="Name28" func="var" arg="dir" op="equ" val="norm">
              <dgm:shape xmlns:r="http://schemas.openxmlformats.org/officeDocument/2006/relationships" type="ellipse" r:blip="">
                <dgm:adjLst/>
              </dgm:shape>
              <dgm:presOf axis="ch desOrSelf" ptType="node node" st="2 1" cnt="1 0"/>
            </dgm:if>
            <dgm:else name="Name29">
              <dgm:shape xmlns:r="http://schemas.openxmlformats.org/officeDocument/2006/relationships" type="ellipse" r:blip="" zOrderOff="-2">
                <dgm:adjLst/>
              </dgm:shape>
              <dgm:choose name="Name30">
                <dgm:if name="Name31" axis="ch" ptType="node" func="cnt" op="equ" val="2">
                  <dgm:presOf axis="ch desOrSelf" ptType="node node" st="1 1" cnt="1 0"/>
                </dgm:if>
                <dgm:if name="Name32" axis="ch" ptType="node" func="cnt" op="equ" val="3">
                  <dgm:presOf axis="ch desOrSelf" ptType="node node" st="2 1" cnt="1 0"/>
                </dgm:if>
                <dgm:if name="Name33" axis="ch" ptType="node" func="cnt" op="equ" val="4">
                  <dgm:presOf axis="ch desOrSelf" ptType="node node" st="3 1" cnt="1 0"/>
                </dgm:if>
                <dgm:if name="Name34" axis="ch" ptType="node" func="cnt" op="equ" val="5">
                  <dgm:presOf axis="ch desOrSelf" ptType="node node" st="4 1" cnt="1 0"/>
                </dgm:if>
                <dgm:if name="Name35" axis="ch" ptType="node" func="cnt" op="equ" val="6">
                  <dgm:presOf axis="ch desOrSelf" ptType="node node" st="5 1" cnt="1 0"/>
                </dgm:if>
                <dgm:if name="Name36" axis="ch" ptType="node" func="cnt" op="gte" val="7">
                  <dgm:presOf axis="ch desOrSelf" ptType="node node" st="6 1" cnt="1 0"/>
                </dgm:if>
                <dgm:else name="Name37"/>
              </dgm:choose>
            </dgm:else>
          </dgm:choose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38"/>
    </dgm:choose>
    <dgm:choose name="Name39">
      <dgm:if name="Name40" axis="ch" ptType="node" func="cnt" op="gte" val="3">
        <dgm:layoutNode name="ellipse3" styleLbl="vennNode1">
          <dgm:varLst>
            <dgm:bulletEnabled val="1"/>
          </dgm:varLst>
          <dgm:alg type="tx"/>
          <dgm:shape xmlns:r="http://schemas.openxmlformats.org/officeDocument/2006/relationships" type="ellipse" r:blip="">
            <dgm:adjLst/>
          </dgm:shape>
          <dgm:choose name="Name41">
            <dgm:if name="Name42" func="var" arg="dir" op="equ" val="norm">
              <dgm:shape xmlns:r="http://schemas.openxmlformats.org/officeDocument/2006/relationships" type="ellipse" r:blip="">
                <dgm:adjLst/>
              </dgm:shape>
              <dgm:presOf axis="ch desOrSelf" ptType="node node" st="3 1" cnt="1 0"/>
            </dgm:if>
            <dgm:else name="Name43">
              <dgm:shape xmlns:r="http://schemas.openxmlformats.org/officeDocument/2006/relationships" type="ellipse" r:blip="" zOrderOff="-4">
                <dgm:adjLst/>
              </dgm:shape>
              <dgm:choose name="Name44">
                <dgm:if name="Name45" axis="ch" ptType="node" func="cnt" op="equ" val="3">
                  <dgm:presOf axis="ch desOrSelf" ptType="node node" st="1 1" cnt="1 0"/>
                </dgm:if>
                <dgm:if name="Name46" axis="ch" ptType="node" func="cnt" op="equ" val="4">
                  <dgm:presOf axis="ch desOrSelf" ptType="node node" st="2 1" cnt="1 0"/>
                </dgm:if>
                <dgm:if name="Name47" axis="ch" ptType="node" func="cnt" op="equ" val="5">
                  <dgm:presOf axis="ch desOrSelf" ptType="node node" st="3 1" cnt="1 0"/>
                </dgm:if>
                <dgm:if name="Name48" axis="ch" ptType="node" func="cnt" op="equ" val="6">
                  <dgm:presOf axis="ch desOrSelf" ptType="node node" st="4 1" cnt="1 0"/>
                </dgm:if>
                <dgm:if name="Name49" axis="ch" ptType="node" func="cnt" op="gte" val="7">
                  <dgm:presOf axis="ch desOrSelf" ptType="node node" st="5 1" cnt="1 0"/>
                </dgm:if>
                <dgm:else name="Name50"/>
              </dgm:choose>
            </dgm:else>
          </dgm:choose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51"/>
    </dgm:choose>
    <dgm:choose name="Name52">
      <dgm:if name="Name53" axis="ch" ptType="node" func="cnt" op="gte" val="4">
        <dgm:layoutNode name="ellipse4" styleLbl="vennNode1">
          <dgm:varLst>
            <dgm:bulletEnabled val="1"/>
          </dgm:varLst>
          <dgm:alg type="tx"/>
          <dgm:choose name="Name54">
            <dgm:if name="Name55" func="var" arg="dir" op="equ" val="norm">
              <dgm:shape xmlns:r="http://schemas.openxmlformats.org/officeDocument/2006/relationships" type="ellipse" r:blip="">
                <dgm:adjLst/>
              </dgm:shape>
              <dgm:presOf axis="ch desOrSelf" ptType="node node" st="4 1" cnt="1 0"/>
            </dgm:if>
            <dgm:else name="Name56">
              <dgm:shape xmlns:r="http://schemas.openxmlformats.org/officeDocument/2006/relationships" type="ellipse" r:blip="" zOrderOff="-6">
                <dgm:adjLst/>
              </dgm:shape>
              <dgm:choose name="Name57">
                <dgm:if name="Name58" axis="ch" ptType="node" func="cnt" op="equ" val="4">
                  <dgm:presOf axis="ch desOrSelf" ptType="node node" st="1 1" cnt="1 0"/>
                </dgm:if>
                <dgm:if name="Name59" axis="ch" ptType="node" func="cnt" op="equ" val="5">
                  <dgm:presOf axis="ch desOrSelf" ptType="node node" st="2 1" cnt="1 0"/>
                </dgm:if>
                <dgm:if name="Name60" axis="ch" ptType="node" func="cnt" op="equ" val="6">
                  <dgm:presOf axis="ch desOrSelf" ptType="node node" st="3 1" cnt="1 0"/>
                </dgm:if>
                <dgm:if name="Name61" axis="ch" ptType="node" func="cnt" op="gte" val="7">
                  <dgm:presOf axis="ch desOrSelf" ptType="node node" st="4 1" cnt="1 0"/>
                </dgm:if>
                <dgm:else name="Name62"/>
              </dgm:choose>
            </dgm:else>
          </dgm:choose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63"/>
    </dgm:choose>
    <dgm:choose name="Name64">
      <dgm:if name="Name65" axis="ch" ptType="node" func="cnt" op="gte" val="5">
        <dgm:layoutNode name="ellipse5" styleLbl="vennNode1">
          <dgm:varLst>
            <dgm:bulletEnabled val="1"/>
          </dgm:varLst>
          <dgm:alg type="tx"/>
          <dgm:choose name="Name66">
            <dgm:if name="Name67" func="var" arg="dir" op="equ" val="norm">
              <dgm:shape xmlns:r="http://schemas.openxmlformats.org/officeDocument/2006/relationships" type="ellipse" r:blip="">
                <dgm:adjLst/>
              </dgm:shape>
              <dgm:presOf axis="ch desOrSelf" ptType="node node" st="5 1" cnt="1 0"/>
            </dgm:if>
            <dgm:else name="Name68">
              <dgm:shape xmlns:r="http://schemas.openxmlformats.org/officeDocument/2006/relationships" type="ellipse" r:blip="" zOrderOff="-8">
                <dgm:adjLst/>
              </dgm:shape>
              <dgm:choose name="Name69">
                <dgm:if name="Name70" axis="ch" ptType="node" func="cnt" op="equ" val="5">
                  <dgm:presOf axis="ch desOrSelf" ptType="node node" st="1 1" cnt="1 0"/>
                </dgm:if>
                <dgm:if name="Name71" axis="ch" ptType="node" func="cnt" op="equ" val="6">
                  <dgm:presOf axis="ch desOrSelf" ptType="node node" st="2 1" cnt="1 0"/>
                </dgm:if>
                <dgm:if name="Name72" axis="ch" ptType="node" func="cnt" op="gte" val="7">
                  <dgm:presOf axis="ch desOrSelf" ptType="node node" st="3 1" cnt="1 0"/>
                </dgm:if>
                <dgm:else name="Name73"/>
              </dgm:choose>
            </dgm:else>
          </dgm:choose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74"/>
    </dgm:choose>
    <dgm:choose name="Name75">
      <dgm:if name="Name76" axis="ch" ptType="node" func="cnt" op="gte" val="6">
        <dgm:layoutNode name="ellipse6" styleLbl="vennNode1">
          <dgm:varLst>
            <dgm:bulletEnabled val="1"/>
          </dgm:varLst>
          <dgm:alg type="tx"/>
          <dgm:choose name="Name77">
            <dgm:if name="Name78" func="var" arg="dir" op="equ" val="norm">
              <dgm:shape xmlns:r="http://schemas.openxmlformats.org/officeDocument/2006/relationships" type="ellipse" r:blip="">
                <dgm:adjLst/>
              </dgm:shape>
              <dgm:presOf axis="ch desOrSelf" ptType="node node" st="6 1" cnt="1 0"/>
            </dgm:if>
            <dgm:else name="Name79">
              <dgm:shape xmlns:r="http://schemas.openxmlformats.org/officeDocument/2006/relationships" type="ellipse" r:blip="" zOrderOff="-10">
                <dgm:adjLst/>
              </dgm:shape>
              <dgm:choose name="Name80">
                <dgm:if name="Name81" axis="ch" ptType="node" func="cnt" op="equ" val="6">
                  <dgm:presOf axis="ch desOrSelf" ptType="node node" st="1 1" cnt="1 0"/>
                </dgm:if>
                <dgm:if name="Name82" axis="ch" ptType="node" func="cnt" op="gte" val="7">
                  <dgm:presOf axis="ch desOrSelf" ptType="node node" st="2 1" cnt="1 0"/>
                </dgm:if>
                <dgm:else name="Name83"/>
              </dgm:choose>
            </dgm:else>
          </dgm:choose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84"/>
    </dgm:choose>
    <dgm:choose name="Name85">
      <dgm:if name="Name86" axis="ch" ptType="node" func="cnt" op="gte" val="7">
        <dgm:layoutNode name="ellipse7" styleLbl="vennNode1">
          <dgm:varLst>
            <dgm:bulletEnabled val="1"/>
          </dgm:varLst>
          <dgm:alg type="tx"/>
          <dgm:choose name="Name87">
            <dgm:if name="Name88" func="var" arg="dir" op="equ" val="norm">
              <dgm:shape xmlns:r="http://schemas.openxmlformats.org/officeDocument/2006/relationships" type="ellipse" r:blip="">
                <dgm:adjLst/>
              </dgm:shape>
              <dgm:presOf axis="ch desOrSelf" ptType="node node" st="7 1" cnt="1 0"/>
            </dgm:if>
            <dgm:else name="Name89">
              <dgm:shape xmlns:r="http://schemas.openxmlformats.org/officeDocument/2006/relationships" type="ellipse" r:blip="" zOrderOff="-12">
                <dgm:adjLst/>
              </dgm:shape>
              <dgm:presOf axis="ch desOrSelf" ptType="node node" st="1 1" cnt="1 0"/>
            </dgm:else>
          </dgm:choose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90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161A4E03-2A8B-49C4-8065-07C812BD2CFF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E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AFA578F-11B6-4ED1-9AB7-A08A8D0918C8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A05810B-1990-47CC-BBB1-973B981CC1CB}" type="datetimeFigureOut">
              <a:rPr lang="en-IE" smtClean="0"/>
              <a:t>11/08/2017</a:t>
            </a:fld>
            <a:endParaRPr lang="en-IE"/>
          </a:p>
        </p:txBody>
      </p:sp>
      <p:sp>
        <p:nvSpPr>
          <p:cNvPr id="4" name="Slide Image Placeholder 3">
            <a:extLst>
              <a:ext uri="{FF2B5EF4-FFF2-40B4-BE49-F238E27FC236}">
                <a16:creationId xmlns:a16="http://schemas.microsoft.com/office/drawing/2014/main" id="{78AA4E5C-B47D-4D43-9A83-8A2459E6BB68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E"/>
          </a:p>
        </p:txBody>
      </p:sp>
      <p:sp>
        <p:nvSpPr>
          <p:cNvPr id="5" name="Notes Placeholder 4">
            <a:extLst>
              <a:ext uri="{FF2B5EF4-FFF2-40B4-BE49-F238E27FC236}">
                <a16:creationId xmlns:a16="http://schemas.microsoft.com/office/drawing/2014/main" id="{0ED9AB7A-5F8C-4802-BBE7-9C291F0AD18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3602134-9694-4B12-903C-5D0EFB94791B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5238A8C-37C9-46CB-9AD1-15A420DB76E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EA06822-F4E0-4A4B-8049-4BFB71C1FBBC}" type="slidenum">
              <a:rPr lang="en-IE" smtClean="0"/>
              <a:t>‹#›</a:t>
            </a:fld>
            <a:endParaRPr lang="en-I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8EAD85-5514-4C20-A283-D76FBB237A34}" type="datetime1">
              <a:rPr lang="en-US" smtClean="0"/>
              <a:t>8/11/2017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Author: Culan O'Meara</a:t>
            </a:r>
            <a:endParaRPr lang="en-US" dirty="0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49A08F-6A7D-457B-9B9C-221A0B904DF0}" type="datetime1">
              <a:rPr lang="en-US" smtClean="0"/>
              <a:t>8/11/2017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Author: Culan O'Meara</a:t>
            </a:r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2379B9-CC5D-453B-A244-7CF59BD5DAD0}" type="datetime1">
              <a:rPr lang="en-US" smtClean="0"/>
              <a:t>8/11/2017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Author: Culan O'Meara</a:t>
            </a:r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C7F39D-FEDC-4FA2-A359-759CF4DB5B16}" type="datetime1">
              <a:rPr lang="en-US" smtClean="0"/>
              <a:t>8/11/2017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Author: Culan O'Meara</a:t>
            </a:r>
            <a:endParaRPr lang="en-US" dirty="0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80A10D-2BF7-4EAD-B4DA-CBC4DAB86072}" type="datetime1">
              <a:rPr lang="en-US" smtClean="0"/>
              <a:t>8/11/2017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Author: Culan O'Meara</a:t>
            </a:r>
            <a:endParaRPr lang="en-US" dirty="0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C9DB0E-DA68-4F8A-AFA4-13F63A10B32D}" type="datetime1">
              <a:rPr lang="en-US" smtClean="0"/>
              <a:t>8/11/2017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Author: Culan O'Meara</a:t>
            </a:r>
            <a:endParaRPr lang="en-US" dirty="0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7A3C3B-3636-4C2F-B162-FEC0DFDE0CC0}" type="datetime1">
              <a:rPr lang="en-US" smtClean="0"/>
              <a:t>8/11/2017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Author: Culan O'Meara</a:t>
            </a:r>
            <a:endParaRPr lang="en-US" dirty="0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5AAAD0-38CF-4F21-BB1C-141940E8AC7C}" type="datetime1">
              <a:rPr lang="en-US" smtClean="0"/>
              <a:t>8/11/2017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Author: Culan O'Meara</a:t>
            </a:r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5032AC-5348-48AD-83F6-B22BD2A1B01F}" type="datetime1">
              <a:rPr lang="en-US" smtClean="0"/>
              <a:t>8/11/2017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Author: Culan O'Meara</a:t>
            </a:r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ACBD32-2A06-4D6F-AF45-91A90A2A4B08}" type="datetime1">
              <a:rPr lang="en-US" smtClean="0"/>
              <a:t>8/11/2017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Author: Culan O'Meara</a:t>
            </a:r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8D418C-8212-448A-A12A-6C7D53A03C09}" type="datetime1">
              <a:rPr lang="en-US" smtClean="0"/>
              <a:t>8/11/2017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Author: Culan O'Meara</a:t>
            </a:r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F3D19E-7226-4818-B5AE-6F02AE743027}" type="datetime1">
              <a:rPr lang="en-US" smtClean="0"/>
              <a:t>8/11/2017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Author: Culan O'Meara</a:t>
            </a:r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61A9D9-5A61-40E8-A3F0-A88CAB1460B5}" type="datetime1">
              <a:rPr lang="en-US" smtClean="0"/>
              <a:t>8/11/2017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Author: Culan O'Meara</a:t>
            </a:r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B25079-2014-4C41-B5F3-4E9D7AFFEE62}" type="datetime1">
              <a:rPr lang="en-US" smtClean="0"/>
              <a:t>8/11/2017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Author: Culan O'Meara</a:t>
            </a:r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8406CB-1493-4E50-945D-087246EDA094}" type="datetime1">
              <a:rPr lang="en-US" smtClean="0"/>
              <a:t>8/11/2017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Author: Culan O'Meara</a:t>
            </a:r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D68DFD-6785-4576-A049-36536EA68ABC}" type="datetime1">
              <a:rPr lang="en-US" smtClean="0"/>
              <a:t>8/11/2017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Author: Culan O'Meara</a:t>
            </a:r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157"/>
            <a:ext cx="2356674" cy="6853096"/>
            <a:chOff x="6627813" y="195610"/>
            <a:chExt cx="1952625" cy="5678141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5610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6CCB4ED-9BD7-49A1-9D75-EB9235BD06A9}" type="datetime1">
              <a:rPr lang="en-US" smtClean="0"/>
              <a:t>8/11/2017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Author: Culan O'Meara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2" r:id="rId12"/>
    <p:sldLayoutId id="2147483663" r:id="rId13"/>
    <p:sldLayoutId id="2147483664" r:id="rId14"/>
    <p:sldLayoutId id="2147483658" r:id="rId15"/>
    <p:sldLayoutId id="2147483659" r:id="rId16"/>
  </p:sldLayoutIdLst>
  <p:hf sldNum="0" hdr="0" dt="0"/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2">
              <a:lumMod val="7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18116B-6136-4DA3-8C05-B2F88AA43FC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424113" y="977900"/>
            <a:ext cx="8915399" cy="2262781"/>
          </a:xfrm>
        </p:spPr>
        <p:txBody>
          <a:bodyPr>
            <a:normAutofit/>
          </a:bodyPr>
          <a:lstStyle/>
          <a:p>
            <a:r>
              <a:rPr lang="en-IE" dirty="0"/>
              <a:t>LCHL Strand 5 Functions:</a:t>
            </a:r>
            <a:br>
              <a:rPr lang="en-IE" dirty="0"/>
            </a:br>
            <a:endParaRPr lang="en-IE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362F7B6-E0FE-4D29-AF8D-60E40308FE0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424112" y="3685179"/>
            <a:ext cx="8915399" cy="2323735"/>
          </a:xfrm>
        </p:spPr>
        <p:txBody>
          <a:bodyPr>
            <a:normAutofit/>
          </a:bodyPr>
          <a:lstStyle/>
          <a:p>
            <a:r>
              <a:rPr lang="en-IE" sz="3200" dirty="0"/>
              <a:t>Injective, Surjective and </a:t>
            </a:r>
            <a:r>
              <a:rPr lang="en-IE" sz="3200"/>
              <a:t>Bijective Functions</a:t>
            </a:r>
            <a:endParaRPr lang="en-IE" sz="1400" dirty="0"/>
          </a:p>
          <a:p>
            <a:endParaRPr lang="en-IE" sz="1400" dirty="0"/>
          </a:p>
          <a:p>
            <a:endParaRPr lang="en-IE" sz="1400" dirty="0"/>
          </a:p>
          <a:p>
            <a:endParaRPr lang="en-IE" sz="1400" dirty="0"/>
          </a:p>
          <a:p>
            <a:r>
              <a:rPr lang="en-IE" sz="1400" dirty="0"/>
              <a:t>Culan O’Meara – Ballinrobe Community School</a:t>
            </a:r>
          </a:p>
        </p:txBody>
      </p:sp>
    </p:spTree>
    <p:extLst>
      <p:ext uri="{BB962C8B-B14F-4D97-AF65-F5344CB8AC3E}">
        <p14:creationId xmlns:p14="http://schemas.microsoft.com/office/powerpoint/2010/main" val="287197079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C0C1EC-4E9B-43EB-B485-0D648963D4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E" dirty="0"/>
              <a:t>Relations and Functions</a:t>
            </a:r>
          </a:p>
        </p:txBody>
      </p:sp>
      <p:graphicFrame>
        <p:nvGraphicFramePr>
          <p:cNvPr id="5" name="Content Placeholder 4">
            <a:extLst>
              <a:ext uri="{FF2B5EF4-FFF2-40B4-BE49-F238E27FC236}">
                <a16:creationId xmlns:a16="http://schemas.microsoft.com/office/drawing/2014/main" id="{11CE95CD-5503-466E-BD8B-D8FD0F916548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2589213" y="624110"/>
          <a:ext cx="8915400" cy="528774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790992B-4CFA-471B-99D9-C57622AC91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Author: Culan O'Meara</a:t>
            </a:r>
            <a:endParaRPr lang="en-US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97873CE-B327-4BD7-9BAF-851A12C04ED9}"/>
              </a:ext>
            </a:extLst>
          </p:cNvPr>
          <p:cNvSpPr txBox="1"/>
          <p:nvPr/>
        </p:nvSpPr>
        <p:spPr>
          <a:xfrm>
            <a:off x="4909811" y="1944292"/>
            <a:ext cx="11849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E" dirty="0"/>
              <a:t>Relations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93BA4F7-544F-4169-BCCB-B48635DA11EE}"/>
              </a:ext>
            </a:extLst>
          </p:cNvPr>
          <p:cNvSpPr txBox="1"/>
          <p:nvPr/>
        </p:nvSpPr>
        <p:spPr>
          <a:xfrm>
            <a:off x="8671270" y="3835738"/>
            <a:ext cx="123463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E" dirty="0"/>
              <a:t>Functions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17E3745-0C6F-40F5-8BB6-F10D60B058C4}"/>
              </a:ext>
            </a:extLst>
          </p:cNvPr>
          <p:cNvSpPr txBox="1"/>
          <p:nvPr/>
        </p:nvSpPr>
        <p:spPr>
          <a:xfrm>
            <a:off x="4062549" y="3539093"/>
            <a:ext cx="112883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E" dirty="0"/>
              <a:t>Injective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6C055D8-3491-4C7D-9B93-8FB5C4947DB6}"/>
              </a:ext>
            </a:extLst>
          </p:cNvPr>
          <p:cNvSpPr txBox="1"/>
          <p:nvPr/>
        </p:nvSpPr>
        <p:spPr>
          <a:xfrm>
            <a:off x="7046913" y="3539093"/>
            <a:ext cx="126028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E" dirty="0"/>
              <a:t>Surjective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33F605AE-CFB8-4B05-AFDB-AA399AA9086B}"/>
              </a:ext>
            </a:extLst>
          </p:cNvPr>
          <p:cNvSpPr txBox="1"/>
          <p:nvPr/>
        </p:nvSpPr>
        <p:spPr>
          <a:xfrm>
            <a:off x="5550312" y="3539093"/>
            <a:ext cx="111440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E" dirty="0"/>
              <a:t>Bijective</a:t>
            </a:r>
          </a:p>
        </p:txBody>
      </p:sp>
    </p:spTree>
    <p:extLst>
      <p:ext uri="{BB962C8B-B14F-4D97-AF65-F5344CB8AC3E}">
        <p14:creationId xmlns:p14="http://schemas.microsoft.com/office/powerpoint/2010/main" val="118247406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8" name="Rectangle 27"/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1"/>
            <a:ext cx="12188952" cy="685800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30" name="Rectangle 29"/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F9BB89AD-5B52-4582-8BFB-D3A31115EB3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19543" y="1197778"/>
            <a:ext cx="6953577" cy="4137377"/>
          </a:xfrm>
          <a:prstGeom prst="rect">
            <a:avLst/>
          </a:prstGeom>
        </p:spPr>
      </p:pic>
      <p:sp>
        <p:nvSpPr>
          <p:cNvPr id="32" name="Freeform 14"/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6061223"/>
            <a:ext cx="1038036" cy="506277"/>
          </a:xfrm>
          <a:custGeom>
            <a:avLst/>
            <a:gdLst>
              <a:gd name="connsiteX0" fmla="*/ 0 w 1038036"/>
              <a:gd name="connsiteY0" fmla="*/ 0 h 506277"/>
              <a:gd name="connsiteX1" fmla="*/ 182880 w 1038036"/>
              <a:gd name="connsiteY1" fmla="*/ 0 h 506277"/>
              <a:gd name="connsiteX2" fmla="*/ 291705 w 1038036"/>
              <a:gd name="connsiteY2" fmla="*/ 0 h 506277"/>
              <a:gd name="connsiteX3" fmla="*/ 291705 w 1038036"/>
              <a:gd name="connsiteY3" fmla="*/ 151 h 506277"/>
              <a:gd name="connsiteX4" fmla="*/ 692049 w 1038036"/>
              <a:gd name="connsiteY4" fmla="*/ 705 h 506277"/>
              <a:gd name="connsiteX5" fmla="*/ 782744 w 1038036"/>
              <a:gd name="connsiteY5" fmla="*/ 705 h 506277"/>
              <a:gd name="connsiteX6" fmla="*/ 797001 w 1038036"/>
              <a:gd name="connsiteY6" fmla="*/ 5473 h 506277"/>
              <a:gd name="connsiteX7" fmla="*/ 801982 w 1038036"/>
              <a:gd name="connsiteY7" fmla="*/ 10242 h 506277"/>
              <a:gd name="connsiteX8" fmla="*/ 1030951 w 1038036"/>
              <a:gd name="connsiteY8" fmla="*/ 239185 h 506277"/>
              <a:gd name="connsiteX9" fmla="*/ 1030951 w 1038036"/>
              <a:gd name="connsiteY9" fmla="*/ 267797 h 506277"/>
              <a:gd name="connsiteX10" fmla="*/ 801982 w 1038036"/>
              <a:gd name="connsiteY10" fmla="*/ 496740 h 506277"/>
              <a:gd name="connsiteX11" fmla="*/ 797001 w 1038036"/>
              <a:gd name="connsiteY11" fmla="*/ 501508 h 506277"/>
              <a:gd name="connsiteX12" fmla="*/ 782744 w 1038036"/>
              <a:gd name="connsiteY12" fmla="*/ 506277 h 506277"/>
              <a:gd name="connsiteX13" fmla="*/ 692049 w 1038036"/>
              <a:gd name="connsiteY13" fmla="*/ 506277 h 506277"/>
              <a:gd name="connsiteX14" fmla="*/ 291705 w 1038036"/>
              <a:gd name="connsiteY14" fmla="*/ 505140 h 506277"/>
              <a:gd name="connsiteX15" fmla="*/ 291705 w 1038036"/>
              <a:gd name="connsiteY15" fmla="*/ 506277 h 506277"/>
              <a:gd name="connsiteX16" fmla="*/ 0 w 1038036"/>
              <a:gd name="connsiteY16" fmla="*/ 506277 h 5062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038036" h="506277">
                <a:moveTo>
                  <a:pt x="0" y="0"/>
                </a:moveTo>
                <a:lnTo>
                  <a:pt x="182880" y="0"/>
                </a:lnTo>
                <a:lnTo>
                  <a:pt x="291705" y="0"/>
                </a:lnTo>
                <a:lnTo>
                  <a:pt x="291705" y="151"/>
                </a:lnTo>
                <a:lnTo>
                  <a:pt x="692049" y="705"/>
                </a:lnTo>
                <a:lnTo>
                  <a:pt x="782744" y="705"/>
                </a:lnTo>
                <a:cubicBezTo>
                  <a:pt x="787553" y="705"/>
                  <a:pt x="792363" y="5473"/>
                  <a:pt x="797001" y="5473"/>
                </a:cubicBezTo>
                <a:cubicBezTo>
                  <a:pt x="797001" y="10242"/>
                  <a:pt x="801982" y="10242"/>
                  <a:pt x="801982" y="10242"/>
                </a:cubicBezTo>
                <a:lnTo>
                  <a:pt x="1030951" y="239185"/>
                </a:lnTo>
                <a:cubicBezTo>
                  <a:pt x="1040398" y="248722"/>
                  <a:pt x="1040398" y="258259"/>
                  <a:pt x="1030951" y="267797"/>
                </a:cubicBezTo>
                <a:lnTo>
                  <a:pt x="801982" y="496740"/>
                </a:lnTo>
                <a:cubicBezTo>
                  <a:pt x="800436" y="498363"/>
                  <a:pt x="798547" y="499885"/>
                  <a:pt x="797001" y="501508"/>
                </a:cubicBezTo>
                <a:cubicBezTo>
                  <a:pt x="792363" y="506277"/>
                  <a:pt x="787553" y="506277"/>
                  <a:pt x="782744" y="506277"/>
                </a:cubicBezTo>
                <a:lnTo>
                  <a:pt x="692049" y="506277"/>
                </a:lnTo>
                <a:lnTo>
                  <a:pt x="291705" y="505140"/>
                </a:lnTo>
                <a:lnTo>
                  <a:pt x="291705" y="506277"/>
                </a:lnTo>
                <a:lnTo>
                  <a:pt x="0" y="506277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98C366D-DE63-4A14-8D40-0F7DD2242A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9224" y="645106"/>
            <a:ext cx="3650279" cy="1259894"/>
          </a:xfrm>
        </p:spPr>
        <p:txBody>
          <a:bodyPr>
            <a:normAutofit/>
          </a:bodyPr>
          <a:lstStyle/>
          <a:p>
            <a:r>
              <a:rPr lang="en-IE"/>
              <a:t>Relations and Functions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667937E-A6E2-4B0F-9ACB-4CA1F09532B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9225" y="1905000"/>
            <a:ext cx="3970318" cy="4442637"/>
          </a:xfrm>
        </p:spPr>
        <p:txBody>
          <a:bodyPr>
            <a:normAutofit/>
          </a:bodyPr>
          <a:lstStyle/>
          <a:p>
            <a:r>
              <a:rPr lang="en-IE" sz="2000" dirty="0"/>
              <a:t>If we have the set of relations, within that set we have relations that are not functions and ones that are</a:t>
            </a:r>
          </a:p>
          <a:p>
            <a:r>
              <a:rPr lang="en-IE" sz="2000" dirty="0"/>
              <a:t>Within the set of functions, we have some that are functions but neither injective, surjective nor bijective</a:t>
            </a:r>
          </a:p>
          <a:p>
            <a:r>
              <a:rPr lang="en-IE" sz="2000" dirty="0"/>
              <a:t>We then have functions that are both injective and surjective which are called bijective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6C44F26-1B3F-473B-9BFC-214264FAF7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220916" y="6135808"/>
            <a:ext cx="7619999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r>
              <a:rPr lang="en-US"/>
              <a:t>Author: Culan O'Meara</a:t>
            </a:r>
          </a:p>
        </p:txBody>
      </p:sp>
    </p:spTree>
    <p:extLst>
      <p:ext uri="{BB962C8B-B14F-4D97-AF65-F5344CB8AC3E}">
        <p14:creationId xmlns:p14="http://schemas.microsoft.com/office/powerpoint/2010/main" val="338321090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8" name="Rectangle 27"/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1"/>
            <a:ext cx="12188952" cy="685800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30" name="Rectangle 29"/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32" name="Freeform 14"/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6061223"/>
            <a:ext cx="1038036" cy="506277"/>
          </a:xfrm>
          <a:custGeom>
            <a:avLst/>
            <a:gdLst>
              <a:gd name="connsiteX0" fmla="*/ 0 w 1038036"/>
              <a:gd name="connsiteY0" fmla="*/ 0 h 506277"/>
              <a:gd name="connsiteX1" fmla="*/ 182880 w 1038036"/>
              <a:gd name="connsiteY1" fmla="*/ 0 h 506277"/>
              <a:gd name="connsiteX2" fmla="*/ 291705 w 1038036"/>
              <a:gd name="connsiteY2" fmla="*/ 0 h 506277"/>
              <a:gd name="connsiteX3" fmla="*/ 291705 w 1038036"/>
              <a:gd name="connsiteY3" fmla="*/ 151 h 506277"/>
              <a:gd name="connsiteX4" fmla="*/ 692049 w 1038036"/>
              <a:gd name="connsiteY4" fmla="*/ 705 h 506277"/>
              <a:gd name="connsiteX5" fmla="*/ 782744 w 1038036"/>
              <a:gd name="connsiteY5" fmla="*/ 705 h 506277"/>
              <a:gd name="connsiteX6" fmla="*/ 797001 w 1038036"/>
              <a:gd name="connsiteY6" fmla="*/ 5473 h 506277"/>
              <a:gd name="connsiteX7" fmla="*/ 801982 w 1038036"/>
              <a:gd name="connsiteY7" fmla="*/ 10242 h 506277"/>
              <a:gd name="connsiteX8" fmla="*/ 1030951 w 1038036"/>
              <a:gd name="connsiteY8" fmla="*/ 239185 h 506277"/>
              <a:gd name="connsiteX9" fmla="*/ 1030951 w 1038036"/>
              <a:gd name="connsiteY9" fmla="*/ 267797 h 506277"/>
              <a:gd name="connsiteX10" fmla="*/ 801982 w 1038036"/>
              <a:gd name="connsiteY10" fmla="*/ 496740 h 506277"/>
              <a:gd name="connsiteX11" fmla="*/ 797001 w 1038036"/>
              <a:gd name="connsiteY11" fmla="*/ 501508 h 506277"/>
              <a:gd name="connsiteX12" fmla="*/ 782744 w 1038036"/>
              <a:gd name="connsiteY12" fmla="*/ 506277 h 506277"/>
              <a:gd name="connsiteX13" fmla="*/ 692049 w 1038036"/>
              <a:gd name="connsiteY13" fmla="*/ 506277 h 506277"/>
              <a:gd name="connsiteX14" fmla="*/ 291705 w 1038036"/>
              <a:gd name="connsiteY14" fmla="*/ 505140 h 506277"/>
              <a:gd name="connsiteX15" fmla="*/ 291705 w 1038036"/>
              <a:gd name="connsiteY15" fmla="*/ 506277 h 506277"/>
              <a:gd name="connsiteX16" fmla="*/ 0 w 1038036"/>
              <a:gd name="connsiteY16" fmla="*/ 506277 h 5062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038036" h="506277">
                <a:moveTo>
                  <a:pt x="0" y="0"/>
                </a:moveTo>
                <a:lnTo>
                  <a:pt x="182880" y="0"/>
                </a:lnTo>
                <a:lnTo>
                  <a:pt x="291705" y="0"/>
                </a:lnTo>
                <a:lnTo>
                  <a:pt x="291705" y="151"/>
                </a:lnTo>
                <a:lnTo>
                  <a:pt x="692049" y="705"/>
                </a:lnTo>
                <a:lnTo>
                  <a:pt x="782744" y="705"/>
                </a:lnTo>
                <a:cubicBezTo>
                  <a:pt x="787553" y="705"/>
                  <a:pt x="792363" y="5473"/>
                  <a:pt x="797001" y="5473"/>
                </a:cubicBezTo>
                <a:cubicBezTo>
                  <a:pt x="797001" y="10242"/>
                  <a:pt x="801982" y="10242"/>
                  <a:pt x="801982" y="10242"/>
                </a:cubicBezTo>
                <a:lnTo>
                  <a:pt x="1030951" y="239185"/>
                </a:lnTo>
                <a:cubicBezTo>
                  <a:pt x="1040398" y="248722"/>
                  <a:pt x="1040398" y="258259"/>
                  <a:pt x="1030951" y="267797"/>
                </a:cubicBezTo>
                <a:lnTo>
                  <a:pt x="801982" y="496740"/>
                </a:lnTo>
                <a:cubicBezTo>
                  <a:pt x="800436" y="498363"/>
                  <a:pt x="798547" y="499885"/>
                  <a:pt x="797001" y="501508"/>
                </a:cubicBezTo>
                <a:cubicBezTo>
                  <a:pt x="792363" y="506277"/>
                  <a:pt x="787553" y="506277"/>
                  <a:pt x="782744" y="506277"/>
                </a:cubicBezTo>
                <a:lnTo>
                  <a:pt x="692049" y="506277"/>
                </a:lnTo>
                <a:lnTo>
                  <a:pt x="291705" y="505140"/>
                </a:lnTo>
                <a:lnTo>
                  <a:pt x="291705" y="506277"/>
                </a:lnTo>
                <a:lnTo>
                  <a:pt x="0" y="506277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98C366D-DE63-4A14-8D40-0F7DD2242A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9224" y="645106"/>
            <a:ext cx="3650279" cy="1259894"/>
          </a:xfrm>
        </p:spPr>
        <p:txBody>
          <a:bodyPr>
            <a:normAutofit/>
          </a:bodyPr>
          <a:lstStyle/>
          <a:p>
            <a:r>
              <a:rPr lang="en-IE" dirty="0"/>
              <a:t>Injective Functions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667937E-A6E2-4B0F-9ACB-4CA1F09532B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9225" y="1818168"/>
            <a:ext cx="3650278" cy="4317640"/>
          </a:xfrm>
        </p:spPr>
        <p:txBody>
          <a:bodyPr>
            <a:normAutofit fontScale="92500"/>
          </a:bodyPr>
          <a:lstStyle/>
          <a:p>
            <a:r>
              <a:rPr lang="en-IE" dirty="0"/>
              <a:t>These are functions who have one-to-one relationships between inputs and outputs</a:t>
            </a:r>
          </a:p>
          <a:p>
            <a:r>
              <a:rPr lang="en-IE" dirty="0"/>
              <a:t>All  unique inputs must be mapped to a unique output</a:t>
            </a:r>
          </a:p>
          <a:p>
            <a:r>
              <a:rPr lang="en-IE" dirty="0"/>
              <a:t>In the diagram, we have f(x)=2x with Domain {1,2,3,4}, Codomain {1,2,4,6,8,19} and Range {2,4,6,8}. All inputs map onto one and only one output and vice versa</a:t>
            </a:r>
          </a:p>
          <a:p>
            <a:r>
              <a:rPr lang="en-IE" dirty="0"/>
              <a:t>For </a:t>
            </a:r>
            <a:r>
              <a:rPr lang="en-IE" dirty="0" err="1"/>
              <a:t>injectivity</a:t>
            </a:r>
            <a:r>
              <a:rPr lang="en-IE" dirty="0"/>
              <a:t>, It’s not relevant that 1 and 19 are unmapped</a:t>
            </a:r>
          </a:p>
          <a:p>
            <a:r>
              <a:rPr lang="en-IE" dirty="0"/>
              <a:t> Codomain ≠ Range</a:t>
            </a:r>
          </a:p>
          <a:p>
            <a:endParaRPr lang="en-IE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6C44F26-1B3F-473B-9BFC-214264FAF7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220916" y="6135808"/>
            <a:ext cx="7619999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r>
              <a:rPr lang="en-US" dirty="0"/>
              <a:t>Author: Culan O'Meara</a:t>
            </a:r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C3D3265C-FBAA-4861-A4B2-213DC97062B5}"/>
              </a:ext>
            </a:extLst>
          </p:cNvPr>
          <p:cNvSpPr/>
          <p:nvPr/>
        </p:nvSpPr>
        <p:spPr>
          <a:xfrm>
            <a:off x="4787734" y="986878"/>
            <a:ext cx="2796363" cy="4791863"/>
          </a:xfrm>
          <a:prstGeom prst="ellipse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E" sz="2800" b="1" dirty="0">
                <a:solidFill>
                  <a:schemeClr val="tx1"/>
                </a:solidFill>
              </a:rPr>
              <a:t>1</a:t>
            </a:r>
          </a:p>
          <a:p>
            <a:pPr algn="ctr"/>
            <a:endParaRPr lang="en-IE" sz="2800" b="1" dirty="0">
              <a:solidFill>
                <a:schemeClr val="tx1"/>
              </a:solidFill>
            </a:endParaRPr>
          </a:p>
          <a:p>
            <a:pPr algn="ctr"/>
            <a:r>
              <a:rPr lang="en-IE" sz="2800" b="1" dirty="0">
                <a:solidFill>
                  <a:schemeClr val="tx1"/>
                </a:solidFill>
              </a:rPr>
              <a:t>2</a:t>
            </a:r>
          </a:p>
          <a:p>
            <a:pPr algn="ctr"/>
            <a:endParaRPr lang="en-IE" sz="2800" b="1" dirty="0">
              <a:solidFill>
                <a:schemeClr val="tx1"/>
              </a:solidFill>
            </a:endParaRPr>
          </a:p>
          <a:p>
            <a:pPr algn="ctr"/>
            <a:r>
              <a:rPr lang="en-IE" sz="2800" b="1" dirty="0">
                <a:solidFill>
                  <a:schemeClr val="tx1"/>
                </a:solidFill>
              </a:rPr>
              <a:t>3</a:t>
            </a:r>
          </a:p>
          <a:p>
            <a:pPr algn="ctr"/>
            <a:endParaRPr lang="en-IE" sz="2800" b="1" dirty="0">
              <a:solidFill>
                <a:schemeClr val="tx1"/>
              </a:solidFill>
            </a:endParaRPr>
          </a:p>
          <a:p>
            <a:pPr algn="ctr"/>
            <a:r>
              <a:rPr lang="en-IE" sz="2800" b="1" dirty="0">
                <a:solidFill>
                  <a:schemeClr val="tx1"/>
                </a:solidFill>
              </a:rPr>
              <a:t>4</a:t>
            </a:r>
            <a:endParaRPr lang="en-IE" b="1" dirty="0">
              <a:solidFill>
                <a:schemeClr val="tx1"/>
              </a:solidFill>
            </a:endParaRPr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2154CE4F-79A7-4200-AC30-F0E007CC1879}"/>
              </a:ext>
            </a:extLst>
          </p:cNvPr>
          <p:cNvSpPr/>
          <p:nvPr/>
        </p:nvSpPr>
        <p:spPr>
          <a:xfrm>
            <a:off x="8072328" y="986877"/>
            <a:ext cx="2796363" cy="4791863"/>
          </a:xfrm>
          <a:prstGeom prst="ellipse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en-IE" sz="2800" b="1" dirty="0">
                <a:solidFill>
                  <a:prstClr val="black"/>
                </a:solidFill>
              </a:rPr>
              <a:t>2</a:t>
            </a:r>
          </a:p>
          <a:p>
            <a:pPr lvl="0" algn="ctr"/>
            <a:endParaRPr lang="en-IE" sz="2800" b="1" dirty="0">
              <a:solidFill>
                <a:prstClr val="black"/>
              </a:solidFill>
            </a:endParaRPr>
          </a:p>
          <a:p>
            <a:pPr lvl="0" algn="ctr"/>
            <a:r>
              <a:rPr lang="en-IE" sz="2800" b="1" dirty="0">
                <a:solidFill>
                  <a:prstClr val="black"/>
                </a:solidFill>
              </a:rPr>
              <a:t>4</a:t>
            </a:r>
          </a:p>
          <a:p>
            <a:pPr lvl="0" algn="ctr"/>
            <a:endParaRPr lang="en-IE" sz="2800" b="1" dirty="0">
              <a:solidFill>
                <a:prstClr val="black"/>
              </a:solidFill>
            </a:endParaRPr>
          </a:p>
          <a:p>
            <a:pPr lvl="0" algn="ctr"/>
            <a:r>
              <a:rPr lang="en-IE" sz="2800" b="1" dirty="0">
                <a:solidFill>
                  <a:prstClr val="black"/>
                </a:solidFill>
              </a:rPr>
              <a:t>6</a:t>
            </a:r>
          </a:p>
          <a:p>
            <a:pPr lvl="0" algn="ctr"/>
            <a:endParaRPr lang="en-IE" sz="2800" b="1" dirty="0">
              <a:solidFill>
                <a:prstClr val="black"/>
              </a:solidFill>
            </a:endParaRPr>
          </a:p>
          <a:p>
            <a:pPr lvl="0" algn="ctr"/>
            <a:r>
              <a:rPr lang="en-IE" sz="2800" b="1" dirty="0">
                <a:solidFill>
                  <a:prstClr val="black"/>
                </a:solidFill>
              </a:rPr>
              <a:t>8</a:t>
            </a:r>
          </a:p>
          <a:p>
            <a:pPr lvl="0" algn="ctr"/>
            <a:endParaRPr lang="en-IE" dirty="0"/>
          </a:p>
        </p:txBody>
      </p:sp>
      <p:sp>
        <p:nvSpPr>
          <p:cNvPr id="6" name="Arrow: Curved Down 5">
            <a:extLst>
              <a:ext uri="{FF2B5EF4-FFF2-40B4-BE49-F238E27FC236}">
                <a16:creationId xmlns:a16="http://schemas.microsoft.com/office/drawing/2014/main" id="{457B4419-5AAE-4AE6-A118-6E086931801D}"/>
              </a:ext>
            </a:extLst>
          </p:cNvPr>
          <p:cNvSpPr/>
          <p:nvPr/>
        </p:nvSpPr>
        <p:spPr>
          <a:xfrm>
            <a:off x="6491807" y="1387903"/>
            <a:ext cx="2672812" cy="731520"/>
          </a:xfrm>
          <a:prstGeom prst="curved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>
              <a:solidFill>
                <a:schemeClr val="tx1"/>
              </a:solidFill>
            </a:endParaRPr>
          </a:p>
        </p:txBody>
      </p:sp>
      <p:sp>
        <p:nvSpPr>
          <p:cNvPr id="11" name="Arrow: Curved Down 10">
            <a:extLst>
              <a:ext uri="{FF2B5EF4-FFF2-40B4-BE49-F238E27FC236}">
                <a16:creationId xmlns:a16="http://schemas.microsoft.com/office/drawing/2014/main" id="{AD7CC268-C8B2-46FE-B228-85CD66F7FE24}"/>
              </a:ext>
            </a:extLst>
          </p:cNvPr>
          <p:cNvSpPr/>
          <p:nvPr/>
        </p:nvSpPr>
        <p:spPr>
          <a:xfrm>
            <a:off x="6491807" y="4013226"/>
            <a:ext cx="2672812" cy="731520"/>
          </a:xfrm>
          <a:prstGeom prst="curved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>
              <a:solidFill>
                <a:schemeClr val="tx1"/>
              </a:solidFill>
            </a:endParaRPr>
          </a:p>
        </p:txBody>
      </p:sp>
      <p:sp>
        <p:nvSpPr>
          <p:cNvPr id="12" name="Arrow: Curved Down 11">
            <a:extLst>
              <a:ext uri="{FF2B5EF4-FFF2-40B4-BE49-F238E27FC236}">
                <a16:creationId xmlns:a16="http://schemas.microsoft.com/office/drawing/2014/main" id="{0F00344A-E3ED-4C52-91E8-4C33A5A44913}"/>
              </a:ext>
            </a:extLst>
          </p:cNvPr>
          <p:cNvSpPr/>
          <p:nvPr/>
        </p:nvSpPr>
        <p:spPr>
          <a:xfrm>
            <a:off x="6491807" y="3063239"/>
            <a:ext cx="2672812" cy="731520"/>
          </a:xfrm>
          <a:prstGeom prst="curved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>
              <a:solidFill>
                <a:schemeClr val="tx1"/>
              </a:solidFill>
            </a:endParaRPr>
          </a:p>
        </p:txBody>
      </p:sp>
      <p:sp>
        <p:nvSpPr>
          <p:cNvPr id="13" name="Arrow: Curved Down 12">
            <a:extLst>
              <a:ext uri="{FF2B5EF4-FFF2-40B4-BE49-F238E27FC236}">
                <a16:creationId xmlns:a16="http://schemas.microsoft.com/office/drawing/2014/main" id="{EA887DBE-19E9-4338-A69B-9A6556D0BCD2}"/>
              </a:ext>
            </a:extLst>
          </p:cNvPr>
          <p:cNvSpPr/>
          <p:nvPr/>
        </p:nvSpPr>
        <p:spPr>
          <a:xfrm>
            <a:off x="6491807" y="2194679"/>
            <a:ext cx="2672812" cy="731520"/>
          </a:xfrm>
          <a:prstGeom prst="curved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>
              <a:solidFill>
                <a:schemeClr val="tx1"/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288A0CF-9AA6-426A-A809-5E53F53F87B3}"/>
              </a:ext>
            </a:extLst>
          </p:cNvPr>
          <p:cNvSpPr txBox="1"/>
          <p:nvPr/>
        </p:nvSpPr>
        <p:spPr>
          <a:xfrm>
            <a:off x="6483825" y="494893"/>
            <a:ext cx="255711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E" sz="2400" b="1" dirty="0"/>
              <a:t>Function f(x)=2x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6B34DEF-D9CA-446C-96E6-A6CE1774CC81}"/>
              </a:ext>
            </a:extLst>
          </p:cNvPr>
          <p:cNvSpPr txBox="1"/>
          <p:nvPr/>
        </p:nvSpPr>
        <p:spPr>
          <a:xfrm>
            <a:off x="5651955" y="5868948"/>
            <a:ext cx="106792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E" dirty="0"/>
              <a:t>Domain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7D83AC2-F0D4-4E6E-B674-08FDC82A9C37}"/>
              </a:ext>
            </a:extLst>
          </p:cNvPr>
          <p:cNvSpPr/>
          <p:nvPr/>
        </p:nvSpPr>
        <p:spPr>
          <a:xfrm>
            <a:off x="8773844" y="5871971"/>
            <a:ext cx="139333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IE" dirty="0"/>
              <a:t>Codomain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81D711F2-DD41-47FA-ABBF-CA578FD9E5D9}"/>
              </a:ext>
            </a:extLst>
          </p:cNvPr>
          <p:cNvSpPr txBox="1"/>
          <p:nvPr/>
        </p:nvSpPr>
        <p:spPr>
          <a:xfrm>
            <a:off x="9277988" y="1013443"/>
            <a:ext cx="38504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E" sz="2800" b="1" dirty="0"/>
              <a:t>1</a:t>
            </a:r>
            <a:endParaRPr lang="en-IE" b="1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ED025335-0D8B-4650-B602-BA1D0F0165BA}"/>
              </a:ext>
            </a:extLst>
          </p:cNvPr>
          <p:cNvSpPr txBox="1"/>
          <p:nvPr/>
        </p:nvSpPr>
        <p:spPr>
          <a:xfrm>
            <a:off x="9164618" y="5123725"/>
            <a:ext cx="60395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sz="2800" b="1" dirty="0"/>
              <a:t>19</a:t>
            </a:r>
            <a:endParaRPr lang="en-IE" b="1" dirty="0"/>
          </a:p>
        </p:txBody>
      </p:sp>
    </p:spTree>
    <p:extLst>
      <p:ext uri="{BB962C8B-B14F-4D97-AF65-F5344CB8AC3E}">
        <p14:creationId xmlns:p14="http://schemas.microsoft.com/office/powerpoint/2010/main" val="172845276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8" name="Rectangle 27"/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1"/>
            <a:ext cx="12188952" cy="685800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30" name="Rectangle 29"/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32" name="Freeform 14"/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6061223"/>
            <a:ext cx="1038036" cy="506277"/>
          </a:xfrm>
          <a:custGeom>
            <a:avLst/>
            <a:gdLst>
              <a:gd name="connsiteX0" fmla="*/ 0 w 1038036"/>
              <a:gd name="connsiteY0" fmla="*/ 0 h 506277"/>
              <a:gd name="connsiteX1" fmla="*/ 182880 w 1038036"/>
              <a:gd name="connsiteY1" fmla="*/ 0 h 506277"/>
              <a:gd name="connsiteX2" fmla="*/ 291705 w 1038036"/>
              <a:gd name="connsiteY2" fmla="*/ 0 h 506277"/>
              <a:gd name="connsiteX3" fmla="*/ 291705 w 1038036"/>
              <a:gd name="connsiteY3" fmla="*/ 151 h 506277"/>
              <a:gd name="connsiteX4" fmla="*/ 692049 w 1038036"/>
              <a:gd name="connsiteY4" fmla="*/ 705 h 506277"/>
              <a:gd name="connsiteX5" fmla="*/ 782744 w 1038036"/>
              <a:gd name="connsiteY5" fmla="*/ 705 h 506277"/>
              <a:gd name="connsiteX6" fmla="*/ 797001 w 1038036"/>
              <a:gd name="connsiteY6" fmla="*/ 5473 h 506277"/>
              <a:gd name="connsiteX7" fmla="*/ 801982 w 1038036"/>
              <a:gd name="connsiteY7" fmla="*/ 10242 h 506277"/>
              <a:gd name="connsiteX8" fmla="*/ 1030951 w 1038036"/>
              <a:gd name="connsiteY8" fmla="*/ 239185 h 506277"/>
              <a:gd name="connsiteX9" fmla="*/ 1030951 w 1038036"/>
              <a:gd name="connsiteY9" fmla="*/ 267797 h 506277"/>
              <a:gd name="connsiteX10" fmla="*/ 801982 w 1038036"/>
              <a:gd name="connsiteY10" fmla="*/ 496740 h 506277"/>
              <a:gd name="connsiteX11" fmla="*/ 797001 w 1038036"/>
              <a:gd name="connsiteY11" fmla="*/ 501508 h 506277"/>
              <a:gd name="connsiteX12" fmla="*/ 782744 w 1038036"/>
              <a:gd name="connsiteY12" fmla="*/ 506277 h 506277"/>
              <a:gd name="connsiteX13" fmla="*/ 692049 w 1038036"/>
              <a:gd name="connsiteY13" fmla="*/ 506277 h 506277"/>
              <a:gd name="connsiteX14" fmla="*/ 291705 w 1038036"/>
              <a:gd name="connsiteY14" fmla="*/ 505140 h 506277"/>
              <a:gd name="connsiteX15" fmla="*/ 291705 w 1038036"/>
              <a:gd name="connsiteY15" fmla="*/ 506277 h 506277"/>
              <a:gd name="connsiteX16" fmla="*/ 0 w 1038036"/>
              <a:gd name="connsiteY16" fmla="*/ 506277 h 5062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038036" h="506277">
                <a:moveTo>
                  <a:pt x="0" y="0"/>
                </a:moveTo>
                <a:lnTo>
                  <a:pt x="182880" y="0"/>
                </a:lnTo>
                <a:lnTo>
                  <a:pt x="291705" y="0"/>
                </a:lnTo>
                <a:lnTo>
                  <a:pt x="291705" y="151"/>
                </a:lnTo>
                <a:lnTo>
                  <a:pt x="692049" y="705"/>
                </a:lnTo>
                <a:lnTo>
                  <a:pt x="782744" y="705"/>
                </a:lnTo>
                <a:cubicBezTo>
                  <a:pt x="787553" y="705"/>
                  <a:pt x="792363" y="5473"/>
                  <a:pt x="797001" y="5473"/>
                </a:cubicBezTo>
                <a:cubicBezTo>
                  <a:pt x="797001" y="10242"/>
                  <a:pt x="801982" y="10242"/>
                  <a:pt x="801982" y="10242"/>
                </a:cubicBezTo>
                <a:lnTo>
                  <a:pt x="1030951" y="239185"/>
                </a:lnTo>
                <a:cubicBezTo>
                  <a:pt x="1040398" y="248722"/>
                  <a:pt x="1040398" y="258259"/>
                  <a:pt x="1030951" y="267797"/>
                </a:cubicBezTo>
                <a:lnTo>
                  <a:pt x="801982" y="496740"/>
                </a:lnTo>
                <a:cubicBezTo>
                  <a:pt x="800436" y="498363"/>
                  <a:pt x="798547" y="499885"/>
                  <a:pt x="797001" y="501508"/>
                </a:cubicBezTo>
                <a:cubicBezTo>
                  <a:pt x="792363" y="506277"/>
                  <a:pt x="787553" y="506277"/>
                  <a:pt x="782744" y="506277"/>
                </a:cubicBezTo>
                <a:lnTo>
                  <a:pt x="692049" y="506277"/>
                </a:lnTo>
                <a:lnTo>
                  <a:pt x="291705" y="505140"/>
                </a:lnTo>
                <a:lnTo>
                  <a:pt x="291705" y="506277"/>
                </a:lnTo>
                <a:lnTo>
                  <a:pt x="0" y="506277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98C366D-DE63-4A14-8D40-0F7DD2242A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9224" y="645106"/>
            <a:ext cx="3650279" cy="1259894"/>
          </a:xfrm>
        </p:spPr>
        <p:txBody>
          <a:bodyPr>
            <a:normAutofit/>
          </a:bodyPr>
          <a:lstStyle/>
          <a:p>
            <a:r>
              <a:rPr lang="en-IE" dirty="0"/>
              <a:t>Surjective Functions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667937E-A6E2-4B0F-9ACB-4CA1F09532B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9225" y="1905000"/>
            <a:ext cx="3650278" cy="3987853"/>
          </a:xfrm>
        </p:spPr>
        <p:txBody>
          <a:bodyPr>
            <a:normAutofit lnSpcReduction="10000"/>
          </a:bodyPr>
          <a:lstStyle/>
          <a:p>
            <a:r>
              <a:rPr lang="en-IE" dirty="0"/>
              <a:t>These are functions who have an ‘onto’ relationship between inputs and outputs</a:t>
            </a:r>
          </a:p>
          <a:p>
            <a:r>
              <a:rPr lang="en-IE" dirty="0"/>
              <a:t>All elements of the Codomain must be ‘mapped onto’.</a:t>
            </a:r>
          </a:p>
          <a:p>
            <a:r>
              <a:rPr lang="en-IE" dirty="0"/>
              <a:t>If Surjective then  Codomain = Range</a:t>
            </a:r>
          </a:p>
          <a:p>
            <a:r>
              <a:rPr lang="en-IE" dirty="0"/>
              <a:t>In the diagram from last slide, we can see that 1 and 19 are NOT ‘mapped onto’ so therefore this example is not surjective</a:t>
            </a:r>
          </a:p>
          <a:p>
            <a:endParaRPr lang="en-IE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6C44F26-1B3F-473B-9BFC-214264FAF7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220916" y="6135808"/>
            <a:ext cx="7619999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r>
              <a:rPr lang="en-US" dirty="0"/>
              <a:t>Author: Culan O'Meara</a:t>
            </a:r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C3D3265C-FBAA-4861-A4B2-213DC97062B5}"/>
              </a:ext>
            </a:extLst>
          </p:cNvPr>
          <p:cNvSpPr/>
          <p:nvPr/>
        </p:nvSpPr>
        <p:spPr>
          <a:xfrm>
            <a:off x="4787734" y="986878"/>
            <a:ext cx="2796363" cy="4791863"/>
          </a:xfrm>
          <a:prstGeom prst="ellipse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E" sz="2800" b="1" dirty="0">
                <a:solidFill>
                  <a:schemeClr val="tx1"/>
                </a:solidFill>
              </a:rPr>
              <a:t>1</a:t>
            </a:r>
          </a:p>
          <a:p>
            <a:pPr algn="ctr"/>
            <a:endParaRPr lang="en-IE" sz="2800" b="1" dirty="0">
              <a:solidFill>
                <a:schemeClr val="tx1"/>
              </a:solidFill>
            </a:endParaRPr>
          </a:p>
          <a:p>
            <a:pPr algn="ctr"/>
            <a:r>
              <a:rPr lang="en-IE" sz="2800" b="1" dirty="0">
                <a:solidFill>
                  <a:schemeClr val="tx1"/>
                </a:solidFill>
              </a:rPr>
              <a:t>2</a:t>
            </a:r>
          </a:p>
          <a:p>
            <a:pPr algn="ctr"/>
            <a:endParaRPr lang="en-IE" sz="2800" b="1" dirty="0">
              <a:solidFill>
                <a:schemeClr val="tx1"/>
              </a:solidFill>
            </a:endParaRPr>
          </a:p>
          <a:p>
            <a:pPr algn="ctr"/>
            <a:r>
              <a:rPr lang="en-IE" sz="2800" b="1" dirty="0">
                <a:solidFill>
                  <a:schemeClr val="tx1"/>
                </a:solidFill>
              </a:rPr>
              <a:t>3</a:t>
            </a:r>
          </a:p>
          <a:p>
            <a:pPr algn="ctr"/>
            <a:endParaRPr lang="en-IE" sz="2800" b="1" dirty="0">
              <a:solidFill>
                <a:schemeClr val="tx1"/>
              </a:solidFill>
            </a:endParaRPr>
          </a:p>
          <a:p>
            <a:pPr algn="ctr"/>
            <a:r>
              <a:rPr lang="en-IE" sz="2800" b="1" dirty="0">
                <a:solidFill>
                  <a:schemeClr val="tx1"/>
                </a:solidFill>
              </a:rPr>
              <a:t>4</a:t>
            </a:r>
            <a:endParaRPr lang="en-IE" b="1" dirty="0">
              <a:solidFill>
                <a:schemeClr val="tx1"/>
              </a:solidFill>
            </a:endParaRPr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2154CE4F-79A7-4200-AC30-F0E007CC1879}"/>
              </a:ext>
            </a:extLst>
          </p:cNvPr>
          <p:cNvSpPr/>
          <p:nvPr/>
        </p:nvSpPr>
        <p:spPr>
          <a:xfrm>
            <a:off x="8072328" y="986877"/>
            <a:ext cx="2796363" cy="4791863"/>
          </a:xfrm>
          <a:prstGeom prst="ellipse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en-IE" sz="2800" b="1" dirty="0">
                <a:solidFill>
                  <a:prstClr val="black"/>
                </a:solidFill>
              </a:rPr>
              <a:t>2</a:t>
            </a:r>
          </a:p>
          <a:p>
            <a:pPr lvl="0" algn="ctr"/>
            <a:endParaRPr lang="en-IE" sz="2800" b="1" dirty="0">
              <a:solidFill>
                <a:prstClr val="black"/>
              </a:solidFill>
            </a:endParaRPr>
          </a:p>
          <a:p>
            <a:pPr lvl="0" algn="ctr"/>
            <a:r>
              <a:rPr lang="en-IE" sz="2800" b="1" dirty="0">
                <a:solidFill>
                  <a:prstClr val="black"/>
                </a:solidFill>
              </a:rPr>
              <a:t>4</a:t>
            </a:r>
          </a:p>
          <a:p>
            <a:pPr lvl="0" algn="ctr"/>
            <a:endParaRPr lang="en-IE" sz="2800" b="1" dirty="0">
              <a:solidFill>
                <a:prstClr val="black"/>
              </a:solidFill>
            </a:endParaRPr>
          </a:p>
          <a:p>
            <a:pPr lvl="0" algn="ctr"/>
            <a:r>
              <a:rPr lang="en-IE" sz="2800" b="1" dirty="0">
                <a:solidFill>
                  <a:prstClr val="black"/>
                </a:solidFill>
              </a:rPr>
              <a:t>6</a:t>
            </a:r>
          </a:p>
          <a:p>
            <a:pPr lvl="0" algn="ctr"/>
            <a:endParaRPr lang="en-IE" sz="2800" b="1" dirty="0">
              <a:solidFill>
                <a:prstClr val="black"/>
              </a:solidFill>
            </a:endParaRPr>
          </a:p>
          <a:p>
            <a:pPr lvl="0" algn="ctr"/>
            <a:r>
              <a:rPr lang="en-IE" sz="2800" b="1" dirty="0">
                <a:solidFill>
                  <a:prstClr val="black"/>
                </a:solidFill>
              </a:rPr>
              <a:t>8</a:t>
            </a:r>
          </a:p>
          <a:p>
            <a:pPr lvl="0" algn="ctr"/>
            <a:endParaRPr lang="en-IE" dirty="0"/>
          </a:p>
        </p:txBody>
      </p:sp>
      <p:sp>
        <p:nvSpPr>
          <p:cNvPr id="6" name="Arrow: Curved Down 5">
            <a:extLst>
              <a:ext uri="{FF2B5EF4-FFF2-40B4-BE49-F238E27FC236}">
                <a16:creationId xmlns:a16="http://schemas.microsoft.com/office/drawing/2014/main" id="{457B4419-5AAE-4AE6-A118-6E086931801D}"/>
              </a:ext>
            </a:extLst>
          </p:cNvPr>
          <p:cNvSpPr/>
          <p:nvPr/>
        </p:nvSpPr>
        <p:spPr>
          <a:xfrm>
            <a:off x="6491807" y="1387903"/>
            <a:ext cx="2672812" cy="731520"/>
          </a:xfrm>
          <a:prstGeom prst="curved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>
              <a:solidFill>
                <a:schemeClr val="tx1"/>
              </a:solidFill>
            </a:endParaRPr>
          </a:p>
        </p:txBody>
      </p:sp>
      <p:sp>
        <p:nvSpPr>
          <p:cNvPr id="11" name="Arrow: Curved Down 10">
            <a:extLst>
              <a:ext uri="{FF2B5EF4-FFF2-40B4-BE49-F238E27FC236}">
                <a16:creationId xmlns:a16="http://schemas.microsoft.com/office/drawing/2014/main" id="{AD7CC268-C8B2-46FE-B228-85CD66F7FE24}"/>
              </a:ext>
            </a:extLst>
          </p:cNvPr>
          <p:cNvSpPr/>
          <p:nvPr/>
        </p:nvSpPr>
        <p:spPr>
          <a:xfrm>
            <a:off x="6491807" y="4013226"/>
            <a:ext cx="2672812" cy="731520"/>
          </a:xfrm>
          <a:prstGeom prst="curved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>
              <a:solidFill>
                <a:schemeClr val="tx1"/>
              </a:solidFill>
            </a:endParaRPr>
          </a:p>
        </p:txBody>
      </p:sp>
      <p:sp>
        <p:nvSpPr>
          <p:cNvPr id="12" name="Arrow: Curved Down 11">
            <a:extLst>
              <a:ext uri="{FF2B5EF4-FFF2-40B4-BE49-F238E27FC236}">
                <a16:creationId xmlns:a16="http://schemas.microsoft.com/office/drawing/2014/main" id="{0F00344A-E3ED-4C52-91E8-4C33A5A44913}"/>
              </a:ext>
            </a:extLst>
          </p:cNvPr>
          <p:cNvSpPr/>
          <p:nvPr/>
        </p:nvSpPr>
        <p:spPr>
          <a:xfrm>
            <a:off x="6491807" y="3063239"/>
            <a:ext cx="2672812" cy="731520"/>
          </a:xfrm>
          <a:prstGeom prst="curved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>
              <a:solidFill>
                <a:schemeClr val="tx1"/>
              </a:solidFill>
            </a:endParaRPr>
          </a:p>
        </p:txBody>
      </p:sp>
      <p:sp>
        <p:nvSpPr>
          <p:cNvPr id="13" name="Arrow: Curved Down 12">
            <a:extLst>
              <a:ext uri="{FF2B5EF4-FFF2-40B4-BE49-F238E27FC236}">
                <a16:creationId xmlns:a16="http://schemas.microsoft.com/office/drawing/2014/main" id="{EA887DBE-19E9-4338-A69B-9A6556D0BCD2}"/>
              </a:ext>
            </a:extLst>
          </p:cNvPr>
          <p:cNvSpPr/>
          <p:nvPr/>
        </p:nvSpPr>
        <p:spPr>
          <a:xfrm>
            <a:off x="6491807" y="2194679"/>
            <a:ext cx="2672812" cy="731520"/>
          </a:xfrm>
          <a:prstGeom prst="curved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>
              <a:solidFill>
                <a:schemeClr val="tx1"/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288A0CF-9AA6-426A-A809-5E53F53F87B3}"/>
              </a:ext>
            </a:extLst>
          </p:cNvPr>
          <p:cNvSpPr txBox="1"/>
          <p:nvPr/>
        </p:nvSpPr>
        <p:spPr>
          <a:xfrm>
            <a:off x="6483825" y="494893"/>
            <a:ext cx="255711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E" sz="2400" b="1" dirty="0"/>
              <a:t>Function f(x)=2x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6B34DEF-D9CA-446C-96E6-A6CE1774CC81}"/>
              </a:ext>
            </a:extLst>
          </p:cNvPr>
          <p:cNvSpPr txBox="1"/>
          <p:nvPr/>
        </p:nvSpPr>
        <p:spPr>
          <a:xfrm>
            <a:off x="5651955" y="5868948"/>
            <a:ext cx="106792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E" dirty="0"/>
              <a:t>Domain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7D83AC2-F0D4-4E6E-B674-08FDC82A9C37}"/>
              </a:ext>
            </a:extLst>
          </p:cNvPr>
          <p:cNvSpPr/>
          <p:nvPr/>
        </p:nvSpPr>
        <p:spPr>
          <a:xfrm>
            <a:off x="8773844" y="5871971"/>
            <a:ext cx="139333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IE" dirty="0"/>
              <a:t>Codomain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81D711F2-DD41-47FA-ABBF-CA578FD9E5D9}"/>
              </a:ext>
            </a:extLst>
          </p:cNvPr>
          <p:cNvSpPr txBox="1"/>
          <p:nvPr/>
        </p:nvSpPr>
        <p:spPr>
          <a:xfrm>
            <a:off x="9277988" y="1013443"/>
            <a:ext cx="38504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E" sz="2800" b="1" dirty="0"/>
              <a:t>1</a:t>
            </a:r>
            <a:endParaRPr lang="en-IE" b="1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ED025335-0D8B-4650-B602-BA1D0F0165BA}"/>
              </a:ext>
            </a:extLst>
          </p:cNvPr>
          <p:cNvSpPr txBox="1"/>
          <p:nvPr/>
        </p:nvSpPr>
        <p:spPr>
          <a:xfrm>
            <a:off x="9164618" y="5123725"/>
            <a:ext cx="60395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sz="2800" b="1" dirty="0"/>
              <a:t>19</a:t>
            </a:r>
            <a:endParaRPr lang="en-IE" b="1" dirty="0"/>
          </a:p>
        </p:txBody>
      </p:sp>
    </p:spTree>
    <p:extLst>
      <p:ext uri="{BB962C8B-B14F-4D97-AF65-F5344CB8AC3E}">
        <p14:creationId xmlns:p14="http://schemas.microsoft.com/office/powerpoint/2010/main" val="299947629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8" name="Rectangle 27"/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1"/>
            <a:ext cx="12188952" cy="685800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30" name="Rectangle 29"/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32" name="Freeform 14"/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6061223"/>
            <a:ext cx="1038036" cy="506277"/>
          </a:xfrm>
          <a:custGeom>
            <a:avLst/>
            <a:gdLst>
              <a:gd name="connsiteX0" fmla="*/ 0 w 1038036"/>
              <a:gd name="connsiteY0" fmla="*/ 0 h 506277"/>
              <a:gd name="connsiteX1" fmla="*/ 182880 w 1038036"/>
              <a:gd name="connsiteY1" fmla="*/ 0 h 506277"/>
              <a:gd name="connsiteX2" fmla="*/ 291705 w 1038036"/>
              <a:gd name="connsiteY2" fmla="*/ 0 h 506277"/>
              <a:gd name="connsiteX3" fmla="*/ 291705 w 1038036"/>
              <a:gd name="connsiteY3" fmla="*/ 151 h 506277"/>
              <a:gd name="connsiteX4" fmla="*/ 692049 w 1038036"/>
              <a:gd name="connsiteY4" fmla="*/ 705 h 506277"/>
              <a:gd name="connsiteX5" fmla="*/ 782744 w 1038036"/>
              <a:gd name="connsiteY5" fmla="*/ 705 h 506277"/>
              <a:gd name="connsiteX6" fmla="*/ 797001 w 1038036"/>
              <a:gd name="connsiteY6" fmla="*/ 5473 h 506277"/>
              <a:gd name="connsiteX7" fmla="*/ 801982 w 1038036"/>
              <a:gd name="connsiteY7" fmla="*/ 10242 h 506277"/>
              <a:gd name="connsiteX8" fmla="*/ 1030951 w 1038036"/>
              <a:gd name="connsiteY8" fmla="*/ 239185 h 506277"/>
              <a:gd name="connsiteX9" fmla="*/ 1030951 w 1038036"/>
              <a:gd name="connsiteY9" fmla="*/ 267797 h 506277"/>
              <a:gd name="connsiteX10" fmla="*/ 801982 w 1038036"/>
              <a:gd name="connsiteY10" fmla="*/ 496740 h 506277"/>
              <a:gd name="connsiteX11" fmla="*/ 797001 w 1038036"/>
              <a:gd name="connsiteY11" fmla="*/ 501508 h 506277"/>
              <a:gd name="connsiteX12" fmla="*/ 782744 w 1038036"/>
              <a:gd name="connsiteY12" fmla="*/ 506277 h 506277"/>
              <a:gd name="connsiteX13" fmla="*/ 692049 w 1038036"/>
              <a:gd name="connsiteY13" fmla="*/ 506277 h 506277"/>
              <a:gd name="connsiteX14" fmla="*/ 291705 w 1038036"/>
              <a:gd name="connsiteY14" fmla="*/ 505140 h 506277"/>
              <a:gd name="connsiteX15" fmla="*/ 291705 w 1038036"/>
              <a:gd name="connsiteY15" fmla="*/ 506277 h 506277"/>
              <a:gd name="connsiteX16" fmla="*/ 0 w 1038036"/>
              <a:gd name="connsiteY16" fmla="*/ 506277 h 5062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038036" h="506277">
                <a:moveTo>
                  <a:pt x="0" y="0"/>
                </a:moveTo>
                <a:lnTo>
                  <a:pt x="182880" y="0"/>
                </a:lnTo>
                <a:lnTo>
                  <a:pt x="291705" y="0"/>
                </a:lnTo>
                <a:lnTo>
                  <a:pt x="291705" y="151"/>
                </a:lnTo>
                <a:lnTo>
                  <a:pt x="692049" y="705"/>
                </a:lnTo>
                <a:lnTo>
                  <a:pt x="782744" y="705"/>
                </a:lnTo>
                <a:cubicBezTo>
                  <a:pt x="787553" y="705"/>
                  <a:pt x="792363" y="5473"/>
                  <a:pt x="797001" y="5473"/>
                </a:cubicBezTo>
                <a:cubicBezTo>
                  <a:pt x="797001" y="10242"/>
                  <a:pt x="801982" y="10242"/>
                  <a:pt x="801982" y="10242"/>
                </a:cubicBezTo>
                <a:lnTo>
                  <a:pt x="1030951" y="239185"/>
                </a:lnTo>
                <a:cubicBezTo>
                  <a:pt x="1040398" y="248722"/>
                  <a:pt x="1040398" y="258259"/>
                  <a:pt x="1030951" y="267797"/>
                </a:cubicBezTo>
                <a:lnTo>
                  <a:pt x="801982" y="496740"/>
                </a:lnTo>
                <a:cubicBezTo>
                  <a:pt x="800436" y="498363"/>
                  <a:pt x="798547" y="499885"/>
                  <a:pt x="797001" y="501508"/>
                </a:cubicBezTo>
                <a:cubicBezTo>
                  <a:pt x="792363" y="506277"/>
                  <a:pt x="787553" y="506277"/>
                  <a:pt x="782744" y="506277"/>
                </a:cubicBezTo>
                <a:lnTo>
                  <a:pt x="692049" y="506277"/>
                </a:lnTo>
                <a:lnTo>
                  <a:pt x="291705" y="505140"/>
                </a:lnTo>
                <a:lnTo>
                  <a:pt x="291705" y="506277"/>
                </a:lnTo>
                <a:lnTo>
                  <a:pt x="0" y="506277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98C366D-DE63-4A14-8D40-0F7DD2242A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9224" y="645106"/>
            <a:ext cx="3650279" cy="1259894"/>
          </a:xfrm>
        </p:spPr>
        <p:txBody>
          <a:bodyPr>
            <a:normAutofit/>
          </a:bodyPr>
          <a:lstStyle/>
          <a:p>
            <a:r>
              <a:rPr lang="en-IE" dirty="0"/>
              <a:t>Surjective Functions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667937E-A6E2-4B0F-9ACB-4CA1F09532B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9225" y="1905000"/>
            <a:ext cx="11386830" cy="3987853"/>
          </a:xfrm>
        </p:spPr>
        <p:txBody>
          <a:bodyPr>
            <a:normAutofit/>
          </a:bodyPr>
          <a:lstStyle/>
          <a:p>
            <a:r>
              <a:rPr lang="en-IE" dirty="0"/>
              <a:t>When determining whether a function is surjective or not, it is very important you are aware of what the Domain and Codomain are</a:t>
            </a:r>
          </a:p>
          <a:p>
            <a:r>
              <a:rPr lang="en-IE" dirty="0"/>
              <a:t>These are given in the more formal description of the function</a:t>
            </a:r>
          </a:p>
          <a:p>
            <a:endParaRPr lang="en-IE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6C44F26-1B3F-473B-9BFC-214264FAF7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220916" y="6135808"/>
            <a:ext cx="7619999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r>
              <a:rPr lang="en-US" dirty="0"/>
              <a:t>Author: Culan O'Meara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1288A0CF-9AA6-426A-A809-5E53F53F87B3}"/>
                  </a:ext>
                </a:extLst>
              </p:cNvPr>
              <p:cNvSpPr txBox="1"/>
              <p:nvPr/>
            </p:nvSpPr>
            <p:spPr>
              <a:xfrm>
                <a:off x="686905" y="3302467"/>
                <a:ext cx="10998021" cy="304698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IE" sz="2400" b="1" dirty="0"/>
                  <a:t>Basic Function</a:t>
                </a:r>
                <a14:m>
                  <m:oMath xmlns:m="http://schemas.openxmlformats.org/officeDocument/2006/math">
                    <m:r>
                      <a:rPr lang="en-IE" sz="2400" b="1" i="0" smtClean="0">
                        <a:latin typeface="Cambria Math" panose="02040503050406030204" pitchFamily="18" charset="0"/>
                      </a:rPr>
                      <m:t>: </m:t>
                    </m:r>
                    <m:r>
                      <a:rPr lang="en-IE" sz="2400" b="1" i="1" smtClean="0">
                        <a:latin typeface="Cambria Math" panose="02040503050406030204" pitchFamily="18" charset="0"/>
                      </a:rPr>
                      <m:t>𝒇</m:t>
                    </m:r>
                    <m:d>
                      <m:dPr>
                        <m:ctrlPr>
                          <a:rPr lang="en-IE" sz="2400" b="1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IE" sz="2400" b="1" i="1" smtClean="0">
                            <a:latin typeface="Cambria Math" panose="02040503050406030204" pitchFamily="18" charset="0"/>
                          </a:rPr>
                          <m:t>𝒙</m:t>
                        </m:r>
                      </m:e>
                    </m:d>
                    <m:r>
                      <a:rPr lang="en-IE" sz="2400" b="1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IE" sz="2400" b="1" i="1" smtClean="0">
                        <a:latin typeface="Cambria Math" panose="02040503050406030204" pitchFamily="18" charset="0"/>
                      </a:rPr>
                      <m:t>𝟐</m:t>
                    </m:r>
                    <m:r>
                      <a:rPr lang="en-IE" sz="2400" b="1" i="1" smtClean="0">
                        <a:latin typeface="Cambria Math" panose="02040503050406030204" pitchFamily="18" charset="0"/>
                      </a:rPr>
                      <m:t>𝒙</m:t>
                    </m:r>
                  </m:oMath>
                </a14:m>
                <a:endParaRPr lang="en-IE" sz="2400" b="1" dirty="0"/>
              </a:p>
              <a:p>
                <a:endParaRPr lang="en-IE" sz="2400" b="1" dirty="0"/>
              </a:p>
              <a:p>
                <a:r>
                  <a:rPr lang="en-IE" sz="2400" b="1" dirty="0"/>
                  <a:t>More detailed: </a:t>
                </a:r>
                <a14:m>
                  <m:oMath xmlns:m="http://schemas.openxmlformats.org/officeDocument/2006/math">
                    <m:r>
                      <a:rPr lang="en-IE" sz="2400" b="1" i="1">
                        <a:latin typeface="Cambria Math" panose="02040503050406030204" pitchFamily="18" charset="0"/>
                      </a:rPr>
                      <m:t>𝒇</m:t>
                    </m:r>
                    <m:r>
                      <a:rPr lang="en-IE" sz="2400" b="1" i="1">
                        <a:latin typeface="Cambria Math" panose="02040503050406030204" pitchFamily="18" charset="0"/>
                      </a:rPr>
                      <m:t>:</m:t>
                    </m:r>
                    <m:d>
                      <m:dPr>
                        <m:begChr m:val="{"/>
                        <m:endChr m:val="}"/>
                        <m:ctrlPr>
                          <a:rPr lang="en-IE" sz="24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IE" sz="2400" b="1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𝟏</m:t>
                        </m:r>
                        <m:r>
                          <a:rPr lang="en-IE" sz="2400" b="1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IE" sz="2400" b="1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𝟐</m:t>
                        </m:r>
                        <m:r>
                          <a:rPr lang="en-IE" sz="2400" b="1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IE" sz="2400" b="1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𝟑</m:t>
                        </m:r>
                        <m:r>
                          <a:rPr lang="en-IE" sz="2400" b="1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IE" sz="2400" b="1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𝟒</m:t>
                        </m:r>
                      </m:e>
                    </m:d>
                    <m:r>
                      <a:rPr lang="en-IE" sz="2400" b="1" i="1">
                        <a:latin typeface="Cambria Math" panose="02040503050406030204" pitchFamily="18" charset="0"/>
                      </a:rPr>
                      <m:t>⇾</m:t>
                    </m:r>
                    <m:d>
                      <m:dPr>
                        <m:begChr m:val="{"/>
                        <m:endChr m:val="}"/>
                        <m:ctrlPr>
                          <a:rPr lang="en-IE" sz="2400" b="1" i="1" smtClean="0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IE" sz="2400" b="1" i="1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</a:rPr>
                          <m:t>𝟏</m:t>
                        </m:r>
                        <m:r>
                          <a:rPr lang="en-IE" sz="2400" b="1" i="1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IE" sz="2400" b="1" i="1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</a:rPr>
                          <m:t>𝟐</m:t>
                        </m:r>
                        <m:r>
                          <a:rPr lang="en-IE" sz="2400" b="1" i="1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IE" sz="2400" b="1" i="1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</a:rPr>
                          <m:t>𝟒</m:t>
                        </m:r>
                        <m:r>
                          <a:rPr lang="en-IE" sz="2400" b="1" i="1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IE" sz="2400" b="1" i="1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</a:rPr>
                          <m:t>𝟔</m:t>
                        </m:r>
                        <m:r>
                          <a:rPr lang="en-IE" sz="2400" b="1" i="1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IE" sz="2400" b="1" i="1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</a:rPr>
                          <m:t>𝟖</m:t>
                        </m:r>
                        <m:r>
                          <a:rPr lang="en-IE" sz="2400" b="1" i="1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IE" sz="2400" b="1" i="1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</a:rPr>
                          <m:t>𝟏𝟗</m:t>
                        </m:r>
                      </m:e>
                    </m:d>
                    <m:r>
                      <a:rPr lang="en-IE" sz="2400" b="1" i="1">
                        <a:latin typeface="Cambria Math" panose="02040503050406030204" pitchFamily="18" charset="0"/>
                      </a:rPr>
                      <m:t>:</m:t>
                    </m:r>
                    <m:r>
                      <a:rPr lang="en-IE" sz="2400" b="1" i="1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𝒙</m:t>
                    </m:r>
                    <m:r>
                      <a:rPr lang="en-IE" sz="2400" b="1" i="1">
                        <a:latin typeface="Cambria Math" panose="02040503050406030204" pitchFamily="18" charset="0"/>
                      </a:rPr>
                      <m:t>⇾</m:t>
                    </m:r>
                    <m:r>
                      <a:rPr lang="en-IE" sz="2400" b="1" i="1" smtClean="0">
                        <a:solidFill>
                          <a:schemeClr val="accent6">
                            <a:lumMod val="75000"/>
                          </a:schemeClr>
                        </a:solidFill>
                        <a:latin typeface="Cambria Math" panose="02040503050406030204" pitchFamily="18" charset="0"/>
                      </a:rPr>
                      <m:t>𝟐</m:t>
                    </m:r>
                    <m:r>
                      <a:rPr lang="en-IE" sz="2400" b="1" i="1" smtClean="0">
                        <a:solidFill>
                          <a:schemeClr val="accent6">
                            <a:lumMod val="75000"/>
                          </a:schemeClr>
                        </a:solidFill>
                        <a:latin typeface="Cambria Math" panose="02040503050406030204" pitchFamily="18" charset="0"/>
                      </a:rPr>
                      <m:t>𝒙</m:t>
                    </m:r>
                  </m:oMath>
                </a14:m>
                <a:endParaRPr lang="en-IE" sz="2400" b="1" dirty="0">
                  <a:solidFill>
                    <a:schemeClr val="accent6">
                      <a:lumMod val="75000"/>
                    </a:schemeClr>
                  </a:solidFill>
                </a:endParaRPr>
              </a:p>
              <a:p>
                <a:pPr lvl="1"/>
                <a:r>
                  <a:rPr lang="en-IE" sz="2400" dirty="0"/>
                  <a:t>Function name: </a:t>
                </a:r>
                <a14:m>
                  <m:oMath xmlns:m="http://schemas.openxmlformats.org/officeDocument/2006/math">
                    <m:r>
                      <a:rPr lang="en-IE" sz="2400" b="1" i="1">
                        <a:latin typeface="Cambria Math" panose="02040503050406030204" pitchFamily="18" charset="0"/>
                      </a:rPr>
                      <m:t>𝒇</m:t>
                    </m:r>
                  </m:oMath>
                </a14:m>
                <a:endParaRPr lang="en-IE" sz="2400" b="1" dirty="0"/>
              </a:p>
              <a:p>
                <a:pPr lvl="1"/>
                <a:r>
                  <a:rPr lang="en-IE" sz="2400" dirty="0"/>
                  <a:t>Domain: </a:t>
                </a:r>
                <a14:m>
                  <m:oMath xmlns:m="http://schemas.openxmlformats.org/officeDocument/2006/math">
                    <m:d>
                      <m:dPr>
                        <m:begChr m:val="{"/>
                        <m:endChr m:val="}"/>
                        <m:ctrlPr>
                          <a:rPr lang="en-IE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IE" sz="2400" b="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1,2,3,4</m:t>
                        </m:r>
                      </m:e>
                    </m:d>
                  </m:oMath>
                </a14:m>
                <a:endParaRPr lang="en-IE" sz="2400" dirty="0"/>
              </a:p>
              <a:p>
                <a:pPr lvl="1"/>
                <a:r>
                  <a:rPr lang="en-IE" sz="2400" dirty="0"/>
                  <a:t>Codomain: </a:t>
                </a:r>
                <a14:m>
                  <m:oMath xmlns:m="http://schemas.openxmlformats.org/officeDocument/2006/math">
                    <m:d>
                      <m:dPr>
                        <m:begChr m:val="{"/>
                        <m:endChr m:val="}"/>
                        <m:ctrlPr>
                          <a:rPr lang="en-IE" sz="2400" i="1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IE" sz="2400" b="0" i="1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</a:rPr>
                          <m:t>1,2,4,6,8,19</m:t>
                        </m:r>
                      </m:e>
                    </m:d>
                  </m:oMath>
                </a14:m>
                <a:endParaRPr lang="en-IE" sz="2400" dirty="0"/>
              </a:p>
              <a:p>
                <a:pPr lvl="1"/>
                <a:r>
                  <a:rPr lang="en-IE" sz="2400" dirty="0"/>
                  <a:t>Mapping: </a:t>
                </a:r>
                <a14:m>
                  <m:oMath xmlns:m="http://schemas.openxmlformats.org/officeDocument/2006/math">
                    <m:r>
                      <a:rPr lang="en-IE" sz="2400" b="0" i="1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IE" sz="2400" b="0" i="1">
                        <a:latin typeface="Cambria Math" panose="02040503050406030204" pitchFamily="18" charset="0"/>
                      </a:rPr>
                      <m:t>⇾</m:t>
                    </m:r>
                    <m:r>
                      <a:rPr lang="en-IE" sz="2400" b="0" i="1">
                        <a:solidFill>
                          <a:schemeClr val="accent6">
                            <a:lumMod val="75000"/>
                          </a:schemeClr>
                        </a:solidFill>
                        <a:latin typeface="Cambria Math" panose="02040503050406030204" pitchFamily="18" charset="0"/>
                      </a:rPr>
                      <m:t>2</m:t>
                    </m:r>
                    <m:r>
                      <a:rPr lang="en-IE" sz="2400" b="0" i="1">
                        <a:solidFill>
                          <a:schemeClr val="accent6">
                            <a:lumMod val="75000"/>
                          </a:schemeClr>
                        </a:solidFill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endParaRPr lang="en-IE" sz="2400" dirty="0">
                  <a:solidFill>
                    <a:schemeClr val="accent6">
                      <a:lumMod val="75000"/>
                    </a:schemeClr>
                  </a:solidFill>
                </a:endParaRPr>
              </a:p>
              <a:p>
                <a:endParaRPr lang="en-IE" sz="2400" b="1" dirty="0"/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1288A0CF-9AA6-426A-A809-5E53F53F87B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6905" y="3302467"/>
                <a:ext cx="10998021" cy="3046988"/>
              </a:xfrm>
              <a:prstGeom prst="rect">
                <a:avLst/>
              </a:prstGeom>
              <a:blipFill>
                <a:blip r:embed="rId2"/>
                <a:stretch>
                  <a:fillRect l="-887" t="-1600"/>
                </a:stretch>
              </a:blipFill>
            </p:spPr>
            <p:txBody>
              <a:bodyPr/>
              <a:lstStyle/>
              <a:p>
                <a:r>
                  <a:rPr lang="en-IE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90838803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8" name="Rectangle 27"/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1"/>
            <a:ext cx="12188952" cy="685800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30" name="Rectangle 29"/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32" name="Freeform 14"/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6061223"/>
            <a:ext cx="1038036" cy="506277"/>
          </a:xfrm>
          <a:custGeom>
            <a:avLst/>
            <a:gdLst>
              <a:gd name="connsiteX0" fmla="*/ 0 w 1038036"/>
              <a:gd name="connsiteY0" fmla="*/ 0 h 506277"/>
              <a:gd name="connsiteX1" fmla="*/ 182880 w 1038036"/>
              <a:gd name="connsiteY1" fmla="*/ 0 h 506277"/>
              <a:gd name="connsiteX2" fmla="*/ 291705 w 1038036"/>
              <a:gd name="connsiteY2" fmla="*/ 0 h 506277"/>
              <a:gd name="connsiteX3" fmla="*/ 291705 w 1038036"/>
              <a:gd name="connsiteY3" fmla="*/ 151 h 506277"/>
              <a:gd name="connsiteX4" fmla="*/ 692049 w 1038036"/>
              <a:gd name="connsiteY4" fmla="*/ 705 h 506277"/>
              <a:gd name="connsiteX5" fmla="*/ 782744 w 1038036"/>
              <a:gd name="connsiteY5" fmla="*/ 705 h 506277"/>
              <a:gd name="connsiteX6" fmla="*/ 797001 w 1038036"/>
              <a:gd name="connsiteY6" fmla="*/ 5473 h 506277"/>
              <a:gd name="connsiteX7" fmla="*/ 801982 w 1038036"/>
              <a:gd name="connsiteY7" fmla="*/ 10242 h 506277"/>
              <a:gd name="connsiteX8" fmla="*/ 1030951 w 1038036"/>
              <a:gd name="connsiteY8" fmla="*/ 239185 h 506277"/>
              <a:gd name="connsiteX9" fmla="*/ 1030951 w 1038036"/>
              <a:gd name="connsiteY9" fmla="*/ 267797 h 506277"/>
              <a:gd name="connsiteX10" fmla="*/ 801982 w 1038036"/>
              <a:gd name="connsiteY10" fmla="*/ 496740 h 506277"/>
              <a:gd name="connsiteX11" fmla="*/ 797001 w 1038036"/>
              <a:gd name="connsiteY11" fmla="*/ 501508 h 506277"/>
              <a:gd name="connsiteX12" fmla="*/ 782744 w 1038036"/>
              <a:gd name="connsiteY12" fmla="*/ 506277 h 506277"/>
              <a:gd name="connsiteX13" fmla="*/ 692049 w 1038036"/>
              <a:gd name="connsiteY13" fmla="*/ 506277 h 506277"/>
              <a:gd name="connsiteX14" fmla="*/ 291705 w 1038036"/>
              <a:gd name="connsiteY14" fmla="*/ 505140 h 506277"/>
              <a:gd name="connsiteX15" fmla="*/ 291705 w 1038036"/>
              <a:gd name="connsiteY15" fmla="*/ 506277 h 506277"/>
              <a:gd name="connsiteX16" fmla="*/ 0 w 1038036"/>
              <a:gd name="connsiteY16" fmla="*/ 506277 h 5062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038036" h="506277">
                <a:moveTo>
                  <a:pt x="0" y="0"/>
                </a:moveTo>
                <a:lnTo>
                  <a:pt x="182880" y="0"/>
                </a:lnTo>
                <a:lnTo>
                  <a:pt x="291705" y="0"/>
                </a:lnTo>
                <a:lnTo>
                  <a:pt x="291705" y="151"/>
                </a:lnTo>
                <a:lnTo>
                  <a:pt x="692049" y="705"/>
                </a:lnTo>
                <a:lnTo>
                  <a:pt x="782744" y="705"/>
                </a:lnTo>
                <a:cubicBezTo>
                  <a:pt x="787553" y="705"/>
                  <a:pt x="792363" y="5473"/>
                  <a:pt x="797001" y="5473"/>
                </a:cubicBezTo>
                <a:cubicBezTo>
                  <a:pt x="797001" y="10242"/>
                  <a:pt x="801982" y="10242"/>
                  <a:pt x="801982" y="10242"/>
                </a:cubicBezTo>
                <a:lnTo>
                  <a:pt x="1030951" y="239185"/>
                </a:lnTo>
                <a:cubicBezTo>
                  <a:pt x="1040398" y="248722"/>
                  <a:pt x="1040398" y="258259"/>
                  <a:pt x="1030951" y="267797"/>
                </a:cubicBezTo>
                <a:lnTo>
                  <a:pt x="801982" y="496740"/>
                </a:lnTo>
                <a:cubicBezTo>
                  <a:pt x="800436" y="498363"/>
                  <a:pt x="798547" y="499885"/>
                  <a:pt x="797001" y="501508"/>
                </a:cubicBezTo>
                <a:cubicBezTo>
                  <a:pt x="792363" y="506277"/>
                  <a:pt x="787553" y="506277"/>
                  <a:pt x="782744" y="506277"/>
                </a:cubicBezTo>
                <a:lnTo>
                  <a:pt x="692049" y="506277"/>
                </a:lnTo>
                <a:lnTo>
                  <a:pt x="291705" y="505140"/>
                </a:lnTo>
                <a:lnTo>
                  <a:pt x="291705" y="506277"/>
                </a:lnTo>
                <a:lnTo>
                  <a:pt x="0" y="506277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98C366D-DE63-4A14-8D40-0F7DD2242A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9224" y="645106"/>
            <a:ext cx="3650279" cy="1259894"/>
          </a:xfrm>
        </p:spPr>
        <p:txBody>
          <a:bodyPr>
            <a:normAutofit/>
          </a:bodyPr>
          <a:lstStyle/>
          <a:p>
            <a:r>
              <a:rPr lang="en-IE" dirty="0"/>
              <a:t>Surjective Functions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F667937E-A6E2-4B0F-9ACB-4CA1F09532B8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649225" y="1905000"/>
                <a:ext cx="3650278" cy="3987853"/>
              </a:xfrm>
            </p:spPr>
            <p:txBody>
              <a:bodyPr>
                <a:normAutofit/>
              </a:bodyPr>
              <a:lstStyle/>
              <a:p>
                <a:r>
                  <a:rPr lang="en-IE" sz="2000" dirty="0"/>
                  <a:t>For our example shown, the function </a:t>
                </a:r>
                <a14:m>
                  <m:oMath xmlns:m="http://schemas.openxmlformats.org/officeDocument/2006/math">
                    <m:r>
                      <a:rPr lang="en-IE" sz="2000" b="0" i="1" smtClean="0">
                        <a:latin typeface="Cambria Math" panose="02040503050406030204" pitchFamily="18" charset="0"/>
                      </a:rPr>
                      <m:t>𝑓</m:t>
                    </m:r>
                    <m:r>
                      <a:rPr lang="en-IE" sz="2000" b="0" i="1" smtClean="0">
                        <a:latin typeface="Cambria Math" panose="02040503050406030204" pitchFamily="18" charset="0"/>
                      </a:rPr>
                      <m:t>:</m:t>
                    </m:r>
                    <m:d>
                      <m:dPr>
                        <m:begChr m:val="{"/>
                        <m:endChr m:val="}"/>
                        <m:ctrlPr>
                          <a:rPr lang="en-IE" sz="20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IE" sz="2000" b="0" i="1" smtClean="0">
                            <a:latin typeface="Cambria Math" panose="02040503050406030204" pitchFamily="18" charset="0"/>
                          </a:rPr>
                          <m:t>1,2,3,4</m:t>
                        </m:r>
                      </m:e>
                    </m:d>
                    <m:r>
                      <a:rPr lang="en-IE" sz="2000" b="0" i="1" smtClean="0">
                        <a:latin typeface="Cambria Math" panose="02040503050406030204" pitchFamily="18" charset="0"/>
                      </a:rPr>
                      <m:t>⇾</m:t>
                    </m:r>
                    <m:d>
                      <m:dPr>
                        <m:begChr m:val="{"/>
                        <m:endChr m:val="}"/>
                        <m:ctrlPr>
                          <a:rPr lang="en-IE" sz="20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IE" sz="2000" b="0" i="1" smtClean="0">
                            <a:latin typeface="Cambria Math" panose="02040503050406030204" pitchFamily="18" charset="0"/>
                          </a:rPr>
                          <m:t>1,2,4,6,8,19</m:t>
                        </m:r>
                      </m:e>
                    </m:d>
                    <m:r>
                      <a:rPr lang="en-IE" sz="2000" b="0" i="1" smtClean="0">
                        <a:latin typeface="Cambria Math" panose="02040503050406030204" pitchFamily="18" charset="0"/>
                      </a:rPr>
                      <m:t>:</m:t>
                    </m:r>
                    <m:r>
                      <a:rPr lang="en-IE" sz="2000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IE" sz="2000" b="0" i="1" smtClean="0">
                        <a:latin typeface="Cambria Math" panose="02040503050406030204" pitchFamily="18" charset="0"/>
                      </a:rPr>
                      <m:t>⇾2</m:t>
                    </m:r>
                    <m:r>
                      <a:rPr lang="en-IE" sz="2000" b="0" i="1" smtClean="0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IE" sz="2000" dirty="0"/>
                  <a:t> is NOT surjective as the Codomain is {1,2,4,6,8,19} whilst the Range is {2,4,6,8}</a:t>
                </a:r>
              </a:p>
              <a:p>
                <a:endParaRPr lang="en-IE" sz="2000" dirty="0"/>
              </a:p>
              <a:p>
                <a:endParaRPr lang="en-IE" sz="2000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F667937E-A6E2-4B0F-9ACB-4CA1F09532B8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49225" y="1905000"/>
                <a:ext cx="3650278" cy="3987853"/>
              </a:xfrm>
              <a:blipFill>
                <a:blip r:embed="rId2"/>
                <a:stretch>
                  <a:fillRect l="-1672" t="-917"/>
                </a:stretch>
              </a:blipFill>
            </p:spPr>
            <p:txBody>
              <a:bodyPr/>
              <a:lstStyle/>
              <a:p>
                <a:r>
                  <a:rPr lang="en-I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6C44F26-1B3F-473B-9BFC-214264FAF7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220916" y="6135808"/>
            <a:ext cx="7619999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r>
              <a:rPr lang="en-US" dirty="0"/>
              <a:t>Author: Culan O'Meara</a:t>
            </a:r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C3D3265C-FBAA-4861-A4B2-213DC97062B5}"/>
              </a:ext>
            </a:extLst>
          </p:cNvPr>
          <p:cNvSpPr/>
          <p:nvPr/>
        </p:nvSpPr>
        <p:spPr>
          <a:xfrm>
            <a:off x="4787734" y="986878"/>
            <a:ext cx="2796363" cy="4791863"/>
          </a:xfrm>
          <a:prstGeom prst="ellipse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E" sz="2800" b="1" dirty="0">
                <a:solidFill>
                  <a:schemeClr val="tx1"/>
                </a:solidFill>
              </a:rPr>
              <a:t>1</a:t>
            </a:r>
          </a:p>
          <a:p>
            <a:pPr algn="ctr"/>
            <a:endParaRPr lang="en-IE" sz="2800" b="1" dirty="0">
              <a:solidFill>
                <a:schemeClr val="tx1"/>
              </a:solidFill>
            </a:endParaRPr>
          </a:p>
          <a:p>
            <a:pPr algn="ctr"/>
            <a:r>
              <a:rPr lang="en-IE" sz="2800" b="1" dirty="0">
                <a:solidFill>
                  <a:schemeClr val="tx1"/>
                </a:solidFill>
              </a:rPr>
              <a:t>2</a:t>
            </a:r>
          </a:p>
          <a:p>
            <a:pPr algn="ctr"/>
            <a:endParaRPr lang="en-IE" sz="2800" b="1" dirty="0">
              <a:solidFill>
                <a:schemeClr val="tx1"/>
              </a:solidFill>
            </a:endParaRPr>
          </a:p>
          <a:p>
            <a:pPr algn="ctr"/>
            <a:r>
              <a:rPr lang="en-IE" sz="2800" b="1" dirty="0">
                <a:solidFill>
                  <a:schemeClr val="tx1"/>
                </a:solidFill>
              </a:rPr>
              <a:t>3</a:t>
            </a:r>
          </a:p>
          <a:p>
            <a:pPr algn="ctr"/>
            <a:endParaRPr lang="en-IE" sz="2800" b="1" dirty="0">
              <a:solidFill>
                <a:schemeClr val="tx1"/>
              </a:solidFill>
            </a:endParaRPr>
          </a:p>
          <a:p>
            <a:pPr algn="ctr"/>
            <a:r>
              <a:rPr lang="en-IE" sz="2800" b="1" dirty="0">
                <a:solidFill>
                  <a:schemeClr val="tx1"/>
                </a:solidFill>
              </a:rPr>
              <a:t>4</a:t>
            </a:r>
            <a:endParaRPr lang="en-IE" b="1" dirty="0">
              <a:solidFill>
                <a:schemeClr val="tx1"/>
              </a:solidFill>
            </a:endParaRPr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2154CE4F-79A7-4200-AC30-F0E007CC1879}"/>
              </a:ext>
            </a:extLst>
          </p:cNvPr>
          <p:cNvSpPr/>
          <p:nvPr/>
        </p:nvSpPr>
        <p:spPr>
          <a:xfrm>
            <a:off x="8072328" y="986877"/>
            <a:ext cx="2796363" cy="4791863"/>
          </a:xfrm>
          <a:prstGeom prst="ellipse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en-IE" sz="2800" b="1" dirty="0">
                <a:solidFill>
                  <a:prstClr val="black"/>
                </a:solidFill>
              </a:rPr>
              <a:t>2</a:t>
            </a:r>
          </a:p>
          <a:p>
            <a:pPr lvl="0" algn="ctr"/>
            <a:endParaRPr lang="en-IE" sz="2800" b="1" dirty="0">
              <a:solidFill>
                <a:prstClr val="black"/>
              </a:solidFill>
            </a:endParaRPr>
          </a:p>
          <a:p>
            <a:pPr lvl="0" algn="ctr"/>
            <a:r>
              <a:rPr lang="en-IE" sz="2800" b="1" dirty="0">
                <a:solidFill>
                  <a:prstClr val="black"/>
                </a:solidFill>
              </a:rPr>
              <a:t>4</a:t>
            </a:r>
          </a:p>
          <a:p>
            <a:pPr lvl="0" algn="ctr"/>
            <a:endParaRPr lang="en-IE" sz="2800" b="1" dirty="0">
              <a:solidFill>
                <a:prstClr val="black"/>
              </a:solidFill>
            </a:endParaRPr>
          </a:p>
          <a:p>
            <a:pPr lvl="0" algn="ctr"/>
            <a:r>
              <a:rPr lang="en-IE" sz="2800" b="1" dirty="0">
                <a:solidFill>
                  <a:prstClr val="black"/>
                </a:solidFill>
              </a:rPr>
              <a:t>6</a:t>
            </a:r>
          </a:p>
          <a:p>
            <a:pPr lvl="0" algn="ctr"/>
            <a:endParaRPr lang="en-IE" sz="2800" b="1" dirty="0">
              <a:solidFill>
                <a:prstClr val="black"/>
              </a:solidFill>
            </a:endParaRPr>
          </a:p>
          <a:p>
            <a:pPr lvl="0" algn="ctr"/>
            <a:r>
              <a:rPr lang="en-IE" sz="2800" b="1" dirty="0">
                <a:solidFill>
                  <a:prstClr val="black"/>
                </a:solidFill>
              </a:rPr>
              <a:t>8</a:t>
            </a:r>
          </a:p>
          <a:p>
            <a:pPr lvl="0" algn="ctr"/>
            <a:endParaRPr lang="en-IE" dirty="0"/>
          </a:p>
        </p:txBody>
      </p:sp>
      <p:sp>
        <p:nvSpPr>
          <p:cNvPr id="6" name="Arrow: Curved Down 5">
            <a:extLst>
              <a:ext uri="{FF2B5EF4-FFF2-40B4-BE49-F238E27FC236}">
                <a16:creationId xmlns:a16="http://schemas.microsoft.com/office/drawing/2014/main" id="{457B4419-5AAE-4AE6-A118-6E086931801D}"/>
              </a:ext>
            </a:extLst>
          </p:cNvPr>
          <p:cNvSpPr/>
          <p:nvPr/>
        </p:nvSpPr>
        <p:spPr>
          <a:xfrm>
            <a:off x="6491807" y="1387903"/>
            <a:ext cx="2672812" cy="731520"/>
          </a:xfrm>
          <a:prstGeom prst="curved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>
              <a:solidFill>
                <a:schemeClr val="tx1"/>
              </a:solidFill>
            </a:endParaRPr>
          </a:p>
        </p:txBody>
      </p:sp>
      <p:sp>
        <p:nvSpPr>
          <p:cNvPr id="11" name="Arrow: Curved Down 10">
            <a:extLst>
              <a:ext uri="{FF2B5EF4-FFF2-40B4-BE49-F238E27FC236}">
                <a16:creationId xmlns:a16="http://schemas.microsoft.com/office/drawing/2014/main" id="{AD7CC268-C8B2-46FE-B228-85CD66F7FE24}"/>
              </a:ext>
            </a:extLst>
          </p:cNvPr>
          <p:cNvSpPr/>
          <p:nvPr/>
        </p:nvSpPr>
        <p:spPr>
          <a:xfrm>
            <a:off x="6491807" y="4013226"/>
            <a:ext cx="2672812" cy="731520"/>
          </a:xfrm>
          <a:prstGeom prst="curved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>
              <a:solidFill>
                <a:schemeClr val="tx1"/>
              </a:solidFill>
            </a:endParaRPr>
          </a:p>
        </p:txBody>
      </p:sp>
      <p:sp>
        <p:nvSpPr>
          <p:cNvPr id="12" name="Arrow: Curved Down 11">
            <a:extLst>
              <a:ext uri="{FF2B5EF4-FFF2-40B4-BE49-F238E27FC236}">
                <a16:creationId xmlns:a16="http://schemas.microsoft.com/office/drawing/2014/main" id="{0F00344A-E3ED-4C52-91E8-4C33A5A44913}"/>
              </a:ext>
            </a:extLst>
          </p:cNvPr>
          <p:cNvSpPr/>
          <p:nvPr/>
        </p:nvSpPr>
        <p:spPr>
          <a:xfrm>
            <a:off x="6491807" y="3063239"/>
            <a:ext cx="2672812" cy="731520"/>
          </a:xfrm>
          <a:prstGeom prst="curved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>
              <a:solidFill>
                <a:schemeClr val="tx1"/>
              </a:solidFill>
            </a:endParaRPr>
          </a:p>
        </p:txBody>
      </p:sp>
      <p:sp>
        <p:nvSpPr>
          <p:cNvPr id="13" name="Arrow: Curved Down 12">
            <a:extLst>
              <a:ext uri="{FF2B5EF4-FFF2-40B4-BE49-F238E27FC236}">
                <a16:creationId xmlns:a16="http://schemas.microsoft.com/office/drawing/2014/main" id="{EA887DBE-19E9-4338-A69B-9A6556D0BCD2}"/>
              </a:ext>
            </a:extLst>
          </p:cNvPr>
          <p:cNvSpPr/>
          <p:nvPr/>
        </p:nvSpPr>
        <p:spPr>
          <a:xfrm>
            <a:off x="6491807" y="2194679"/>
            <a:ext cx="2672812" cy="731520"/>
          </a:xfrm>
          <a:prstGeom prst="curved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>
              <a:solidFill>
                <a:schemeClr val="tx1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1288A0CF-9AA6-426A-A809-5E53F53F87B3}"/>
                  </a:ext>
                </a:extLst>
              </p:cNvPr>
              <p:cNvSpPr txBox="1"/>
              <p:nvPr/>
            </p:nvSpPr>
            <p:spPr>
              <a:xfrm>
                <a:off x="5310568" y="135830"/>
                <a:ext cx="5035289" cy="83099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IE" sz="2400" b="1" dirty="0"/>
                  <a:t>Function f(x)=2x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IE" sz="2400" i="1">
                          <a:latin typeface="Cambria Math" panose="02040503050406030204" pitchFamily="18" charset="0"/>
                        </a:rPr>
                        <m:t>𝑓</m:t>
                      </m:r>
                      <m:r>
                        <a:rPr lang="en-IE" sz="2400" i="1">
                          <a:latin typeface="Cambria Math" panose="02040503050406030204" pitchFamily="18" charset="0"/>
                        </a:rPr>
                        <m:t>:</m:t>
                      </m:r>
                      <m:d>
                        <m:dPr>
                          <m:begChr m:val="{"/>
                          <m:endChr m:val="}"/>
                          <m:ctrlPr>
                            <a:rPr lang="en-IE" sz="2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IE" sz="2400" i="1">
                              <a:latin typeface="Cambria Math" panose="02040503050406030204" pitchFamily="18" charset="0"/>
                            </a:rPr>
                            <m:t>1,2,3,4</m:t>
                          </m:r>
                        </m:e>
                      </m:d>
                      <m:r>
                        <a:rPr lang="en-IE" sz="2400" i="1">
                          <a:latin typeface="Cambria Math" panose="02040503050406030204" pitchFamily="18" charset="0"/>
                        </a:rPr>
                        <m:t>⇾</m:t>
                      </m:r>
                      <m:d>
                        <m:dPr>
                          <m:begChr m:val="{"/>
                          <m:endChr m:val="}"/>
                          <m:ctrlPr>
                            <a:rPr lang="en-IE" sz="2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IE" sz="2400" i="1">
                              <a:latin typeface="Cambria Math" panose="02040503050406030204" pitchFamily="18" charset="0"/>
                            </a:rPr>
                            <m:t>1,2,4,6,8,19</m:t>
                          </m:r>
                        </m:e>
                      </m:d>
                      <m:r>
                        <a:rPr lang="en-IE" sz="2400" i="1">
                          <a:latin typeface="Cambria Math" panose="02040503050406030204" pitchFamily="18" charset="0"/>
                        </a:rPr>
                        <m:t>:</m:t>
                      </m:r>
                      <m:r>
                        <a:rPr lang="en-IE" sz="2400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IE" sz="2400" i="1">
                          <a:latin typeface="Cambria Math" panose="02040503050406030204" pitchFamily="18" charset="0"/>
                        </a:rPr>
                        <m:t>⇾2</m:t>
                      </m:r>
                      <m:r>
                        <a:rPr lang="en-IE" sz="2400" i="1"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IE" sz="2400" b="1" dirty="0"/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1288A0CF-9AA6-426A-A809-5E53F53F87B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10568" y="135830"/>
                <a:ext cx="5035289" cy="830997"/>
              </a:xfrm>
              <a:prstGeom prst="rect">
                <a:avLst/>
              </a:prstGeom>
              <a:blipFill>
                <a:blip r:embed="rId3"/>
                <a:stretch>
                  <a:fillRect t="-5839" b="-10219"/>
                </a:stretch>
              </a:blipFill>
            </p:spPr>
            <p:txBody>
              <a:bodyPr/>
              <a:lstStyle/>
              <a:p>
                <a:r>
                  <a:rPr lang="en-I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TextBox 7">
            <a:extLst>
              <a:ext uri="{FF2B5EF4-FFF2-40B4-BE49-F238E27FC236}">
                <a16:creationId xmlns:a16="http://schemas.microsoft.com/office/drawing/2014/main" id="{D6B34DEF-D9CA-446C-96E6-A6CE1774CC81}"/>
              </a:ext>
            </a:extLst>
          </p:cNvPr>
          <p:cNvSpPr txBox="1"/>
          <p:nvPr/>
        </p:nvSpPr>
        <p:spPr>
          <a:xfrm>
            <a:off x="5651955" y="5868948"/>
            <a:ext cx="106792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E" dirty="0"/>
              <a:t>Domain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7D83AC2-F0D4-4E6E-B674-08FDC82A9C37}"/>
              </a:ext>
            </a:extLst>
          </p:cNvPr>
          <p:cNvSpPr/>
          <p:nvPr/>
        </p:nvSpPr>
        <p:spPr>
          <a:xfrm>
            <a:off x="8773844" y="5871971"/>
            <a:ext cx="139333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IE" dirty="0"/>
              <a:t>Codomain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81D711F2-DD41-47FA-ABBF-CA578FD9E5D9}"/>
              </a:ext>
            </a:extLst>
          </p:cNvPr>
          <p:cNvSpPr txBox="1"/>
          <p:nvPr/>
        </p:nvSpPr>
        <p:spPr>
          <a:xfrm>
            <a:off x="9277988" y="1013443"/>
            <a:ext cx="38504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E" sz="2800" b="1" dirty="0"/>
              <a:t>1</a:t>
            </a:r>
            <a:endParaRPr lang="en-IE" b="1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ED025335-0D8B-4650-B602-BA1D0F0165BA}"/>
              </a:ext>
            </a:extLst>
          </p:cNvPr>
          <p:cNvSpPr txBox="1"/>
          <p:nvPr/>
        </p:nvSpPr>
        <p:spPr>
          <a:xfrm>
            <a:off x="9164618" y="5123725"/>
            <a:ext cx="60395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sz="2800" b="1" dirty="0"/>
              <a:t>19</a:t>
            </a:r>
            <a:endParaRPr lang="en-IE" b="1" dirty="0"/>
          </a:p>
        </p:txBody>
      </p:sp>
    </p:spTree>
    <p:extLst>
      <p:ext uri="{BB962C8B-B14F-4D97-AF65-F5344CB8AC3E}">
        <p14:creationId xmlns:p14="http://schemas.microsoft.com/office/powerpoint/2010/main" val="400927086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8" name="Rectangle 27"/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1"/>
            <a:ext cx="12188952" cy="685800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30" name="Rectangle 29"/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32" name="Freeform 14"/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6061223"/>
            <a:ext cx="1038036" cy="506277"/>
          </a:xfrm>
          <a:custGeom>
            <a:avLst/>
            <a:gdLst>
              <a:gd name="connsiteX0" fmla="*/ 0 w 1038036"/>
              <a:gd name="connsiteY0" fmla="*/ 0 h 506277"/>
              <a:gd name="connsiteX1" fmla="*/ 182880 w 1038036"/>
              <a:gd name="connsiteY1" fmla="*/ 0 h 506277"/>
              <a:gd name="connsiteX2" fmla="*/ 291705 w 1038036"/>
              <a:gd name="connsiteY2" fmla="*/ 0 h 506277"/>
              <a:gd name="connsiteX3" fmla="*/ 291705 w 1038036"/>
              <a:gd name="connsiteY3" fmla="*/ 151 h 506277"/>
              <a:gd name="connsiteX4" fmla="*/ 692049 w 1038036"/>
              <a:gd name="connsiteY4" fmla="*/ 705 h 506277"/>
              <a:gd name="connsiteX5" fmla="*/ 782744 w 1038036"/>
              <a:gd name="connsiteY5" fmla="*/ 705 h 506277"/>
              <a:gd name="connsiteX6" fmla="*/ 797001 w 1038036"/>
              <a:gd name="connsiteY6" fmla="*/ 5473 h 506277"/>
              <a:gd name="connsiteX7" fmla="*/ 801982 w 1038036"/>
              <a:gd name="connsiteY7" fmla="*/ 10242 h 506277"/>
              <a:gd name="connsiteX8" fmla="*/ 1030951 w 1038036"/>
              <a:gd name="connsiteY8" fmla="*/ 239185 h 506277"/>
              <a:gd name="connsiteX9" fmla="*/ 1030951 w 1038036"/>
              <a:gd name="connsiteY9" fmla="*/ 267797 h 506277"/>
              <a:gd name="connsiteX10" fmla="*/ 801982 w 1038036"/>
              <a:gd name="connsiteY10" fmla="*/ 496740 h 506277"/>
              <a:gd name="connsiteX11" fmla="*/ 797001 w 1038036"/>
              <a:gd name="connsiteY11" fmla="*/ 501508 h 506277"/>
              <a:gd name="connsiteX12" fmla="*/ 782744 w 1038036"/>
              <a:gd name="connsiteY12" fmla="*/ 506277 h 506277"/>
              <a:gd name="connsiteX13" fmla="*/ 692049 w 1038036"/>
              <a:gd name="connsiteY13" fmla="*/ 506277 h 506277"/>
              <a:gd name="connsiteX14" fmla="*/ 291705 w 1038036"/>
              <a:gd name="connsiteY14" fmla="*/ 505140 h 506277"/>
              <a:gd name="connsiteX15" fmla="*/ 291705 w 1038036"/>
              <a:gd name="connsiteY15" fmla="*/ 506277 h 506277"/>
              <a:gd name="connsiteX16" fmla="*/ 0 w 1038036"/>
              <a:gd name="connsiteY16" fmla="*/ 506277 h 5062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038036" h="506277">
                <a:moveTo>
                  <a:pt x="0" y="0"/>
                </a:moveTo>
                <a:lnTo>
                  <a:pt x="182880" y="0"/>
                </a:lnTo>
                <a:lnTo>
                  <a:pt x="291705" y="0"/>
                </a:lnTo>
                <a:lnTo>
                  <a:pt x="291705" y="151"/>
                </a:lnTo>
                <a:lnTo>
                  <a:pt x="692049" y="705"/>
                </a:lnTo>
                <a:lnTo>
                  <a:pt x="782744" y="705"/>
                </a:lnTo>
                <a:cubicBezTo>
                  <a:pt x="787553" y="705"/>
                  <a:pt x="792363" y="5473"/>
                  <a:pt x="797001" y="5473"/>
                </a:cubicBezTo>
                <a:cubicBezTo>
                  <a:pt x="797001" y="10242"/>
                  <a:pt x="801982" y="10242"/>
                  <a:pt x="801982" y="10242"/>
                </a:cubicBezTo>
                <a:lnTo>
                  <a:pt x="1030951" y="239185"/>
                </a:lnTo>
                <a:cubicBezTo>
                  <a:pt x="1040398" y="248722"/>
                  <a:pt x="1040398" y="258259"/>
                  <a:pt x="1030951" y="267797"/>
                </a:cubicBezTo>
                <a:lnTo>
                  <a:pt x="801982" y="496740"/>
                </a:lnTo>
                <a:cubicBezTo>
                  <a:pt x="800436" y="498363"/>
                  <a:pt x="798547" y="499885"/>
                  <a:pt x="797001" y="501508"/>
                </a:cubicBezTo>
                <a:cubicBezTo>
                  <a:pt x="792363" y="506277"/>
                  <a:pt x="787553" y="506277"/>
                  <a:pt x="782744" y="506277"/>
                </a:cubicBezTo>
                <a:lnTo>
                  <a:pt x="692049" y="506277"/>
                </a:lnTo>
                <a:lnTo>
                  <a:pt x="291705" y="505140"/>
                </a:lnTo>
                <a:lnTo>
                  <a:pt x="291705" y="506277"/>
                </a:lnTo>
                <a:lnTo>
                  <a:pt x="0" y="506277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98C366D-DE63-4A14-8D40-0F7DD2242A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9224" y="645106"/>
            <a:ext cx="3650279" cy="1259894"/>
          </a:xfrm>
        </p:spPr>
        <p:txBody>
          <a:bodyPr>
            <a:normAutofit/>
          </a:bodyPr>
          <a:lstStyle/>
          <a:p>
            <a:r>
              <a:rPr lang="en-IE" dirty="0"/>
              <a:t>Surjective Functions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F667937E-A6E2-4B0F-9ACB-4CA1F09532B8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649225" y="1905000"/>
                <a:ext cx="3650278" cy="3987853"/>
              </a:xfrm>
            </p:spPr>
            <p:txBody>
              <a:bodyPr>
                <a:normAutofit/>
              </a:bodyPr>
              <a:lstStyle/>
              <a:p>
                <a:r>
                  <a:rPr lang="en-IE" sz="2000" dirty="0"/>
                  <a:t>For this example, the function </a:t>
                </a:r>
                <a14:m>
                  <m:oMath xmlns:m="http://schemas.openxmlformats.org/officeDocument/2006/math">
                    <m:r>
                      <a:rPr lang="en-IE" sz="2000" b="0" i="1" smtClean="0">
                        <a:latin typeface="Cambria Math" panose="02040503050406030204" pitchFamily="18" charset="0"/>
                      </a:rPr>
                      <m:t>𝑓</m:t>
                    </m:r>
                    <m:r>
                      <a:rPr lang="en-IE" sz="2000" b="0" i="1" smtClean="0">
                        <a:latin typeface="Cambria Math" panose="02040503050406030204" pitchFamily="18" charset="0"/>
                      </a:rPr>
                      <m:t>:</m:t>
                    </m:r>
                    <m:d>
                      <m:dPr>
                        <m:begChr m:val="{"/>
                        <m:endChr m:val="}"/>
                        <m:ctrlPr>
                          <a:rPr lang="en-IE" sz="20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IE" sz="2000" b="0" i="1" smtClean="0">
                            <a:latin typeface="Cambria Math" panose="02040503050406030204" pitchFamily="18" charset="0"/>
                          </a:rPr>
                          <m:t>1,2,3,4</m:t>
                        </m:r>
                      </m:e>
                    </m:d>
                    <m:r>
                      <a:rPr lang="en-IE" sz="2000" b="0" i="1" smtClean="0">
                        <a:latin typeface="Cambria Math" panose="02040503050406030204" pitchFamily="18" charset="0"/>
                      </a:rPr>
                      <m:t>⇾</m:t>
                    </m:r>
                    <m:d>
                      <m:dPr>
                        <m:begChr m:val="{"/>
                        <m:endChr m:val="}"/>
                        <m:ctrlPr>
                          <a:rPr lang="en-IE" sz="20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IE" sz="2000" b="0" i="1" smtClean="0">
                            <a:latin typeface="Cambria Math" panose="02040503050406030204" pitchFamily="18" charset="0"/>
                          </a:rPr>
                          <m:t>2,4,6,8</m:t>
                        </m:r>
                      </m:e>
                    </m:d>
                    <m:r>
                      <a:rPr lang="en-IE" sz="2000" b="0" i="1" smtClean="0">
                        <a:latin typeface="Cambria Math" panose="02040503050406030204" pitchFamily="18" charset="0"/>
                      </a:rPr>
                      <m:t>:</m:t>
                    </m:r>
                    <m:r>
                      <a:rPr lang="en-IE" sz="2000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IE" sz="2000" b="0" i="1" smtClean="0">
                        <a:latin typeface="Cambria Math" panose="02040503050406030204" pitchFamily="18" charset="0"/>
                      </a:rPr>
                      <m:t>⇾2</m:t>
                    </m:r>
                    <m:r>
                      <a:rPr lang="en-IE" sz="2000" b="0" i="1" smtClean="0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IE" sz="2000" dirty="0"/>
                  <a:t> </a:t>
                </a:r>
                <a:r>
                  <a:rPr lang="en-IE" sz="2000" b="1" dirty="0"/>
                  <a:t>IS</a:t>
                </a:r>
                <a:r>
                  <a:rPr lang="en-IE" sz="2000" dirty="0"/>
                  <a:t> surjective as the Codomain = Range = {2,4,6,8}</a:t>
                </a:r>
              </a:p>
              <a:p>
                <a:r>
                  <a:rPr lang="en-IE" sz="2000" dirty="0"/>
                  <a:t>All elements of the Codomain have been ‘mapped onto’</a:t>
                </a:r>
              </a:p>
              <a:p>
                <a:endParaRPr lang="en-IE" sz="2000" dirty="0"/>
              </a:p>
              <a:p>
                <a:endParaRPr lang="en-IE" sz="2000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F667937E-A6E2-4B0F-9ACB-4CA1F09532B8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49225" y="1905000"/>
                <a:ext cx="3650278" cy="3987853"/>
              </a:xfrm>
              <a:blipFill>
                <a:blip r:embed="rId2"/>
                <a:stretch>
                  <a:fillRect l="-1672" t="-917"/>
                </a:stretch>
              </a:blipFill>
            </p:spPr>
            <p:txBody>
              <a:bodyPr/>
              <a:lstStyle/>
              <a:p>
                <a:r>
                  <a:rPr lang="en-I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6C44F26-1B3F-473B-9BFC-214264FAF7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220916" y="6135808"/>
            <a:ext cx="7619999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r>
              <a:rPr lang="en-US" dirty="0"/>
              <a:t>Author: Culan O'Meara</a:t>
            </a:r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C3D3265C-FBAA-4861-A4B2-213DC97062B5}"/>
              </a:ext>
            </a:extLst>
          </p:cNvPr>
          <p:cNvSpPr/>
          <p:nvPr/>
        </p:nvSpPr>
        <p:spPr>
          <a:xfrm>
            <a:off x="4787734" y="986878"/>
            <a:ext cx="2796363" cy="4791863"/>
          </a:xfrm>
          <a:prstGeom prst="ellipse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E" sz="2800" b="1" dirty="0">
                <a:solidFill>
                  <a:schemeClr val="tx1"/>
                </a:solidFill>
              </a:rPr>
              <a:t>1</a:t>
            </a:r>
          </a:p>
          <a:p>
            <a:pPr algn="ctr"/>
            <a:endParaRPr lang="en-IE" sz="2800" b="1" dirty="0">
              <a:solidFill>
                <a:schemeClr val="tx1"/>
              </a:solidFill>
            </a:endParaRPr>
          </a:p>
          <a:p>
            <a:pPr algn="ctr"/>
            <a:r>
              <a:rPr lang="en-IE" sz="2800" b="1" dirty="0">
                <a:solidFill>
                  <a:schemeClr val="tx1"/>
                </a:solidFill>
              </a:rPr>
              <a:t>2</a:t>
            </a:r>
          </a:p>
          <a:p>
            <a:pPr algn="ctr"/>
            <a:endParaRPr lang="en-IE" sz="2800" b="1" dirty="0">
              <a:solidFill>
                <a:schemeClr val="tx1"/>
              </a:solidFill>
            </a:endParaRPr>
          </a:p>
          <a:p>
            <a:pPr algn="ctr"/>
            <a:r>
              <a:rPr lang="en-IE" sz="2800" b="1" dirty="0">
                <a:solidFill>
                  <a:schemeClr val="tx1"/>
                </a:solidFill>
              </a:rPr>
              <a:t>3</a:t>
            </a:r>
          </a:p>
          <a:p>
            <a:pPr algn="ctr"/>
            <a:endParaRPr lang="en-IE" sz="2800" b="1" dirty="0">
              <a:solidFill>
                <a:schemeClr val="tx1"/>
              </a:solidFill>
            </a:endParaRPr>
          </a:p>
          <a:p>
            <a:pPr algn="ctr"/>
            <a:r>
              <a:rPr lang="en-IE" sz="2800" b="1" dirty="0">
                <a:solidFill>
                  <a:schemeClr val="tx1"/>
                </a:solidFill>
              </a:rPr>
              <a:t>4</a:t>
            </a:r>
            <a:endParaRPr lang="en-IE" b="1" dirty="0">
              <a:solidFill>
                <a:schemeClr val="tx1"/>
              </a:solidFill>
            </a:endParaRPr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2154CE4F-79A7-4200-AC30-F0E007CC1879}"/>
              </a:ext>
            </a:extLst>
          </p:cNvPr>
          <p:cNvSpPr/>
          <p:nvPr/>
        </p:nvSpPr>
        <p:spPr>
          <a:xfrm>
            <a:off x="8072328" y="986877"/>
            <a:ext cx="2796363" cy="4791863"/>
          </a:xfrm>
          <a:prstGeom prst="ellipse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en-IE" sz="2800" b="1" dirty="0">
                <a:solidFill>
                  <a:prstClr val="black"/>
                </a:solidFill>
              </a:rPr>
              <a:t>2</a:t>
            </a:r>
          </a:p>
          <a:p>
            <a:pPr lvl="0" algn="ctr"/>
            <a:endParaRPr lang="en-IE" sz="2800" b="1" dirty="0">
              <a:solidFill>
                <a:prstClr val="black"/>
              </a:solidFill>
            </a:endParaRPr>
          </a:p>
          <a:p>
            <a:pPr lvl="0" algn="ctr"/>
            <a:r>
              <a:rPr lang="en-IE" sz="2800" b="1" dirty="0">
                <a:solidFill>
                  <a:prstClr val="black"/>
                </a:solidFill>
              </a:rPr>
              <a:t>4</a:t>
            </a:r>
          </a:p>
          <a:p>
            <a:pPr lvl="0" algn="ctr"/>
            <a:endParaRPr lang="en-IE" sz="2800" b="1" dirty="0">
              <a:solidFill>
                <a:prstClr val="black"/>
              </a:solidFill>
            </a:endParaRPr>
          </a:p>
          <a:p>
            <a:pPr lvl="0" algn="ctr"/>
            <a:r>
              <a:rPr lang="en-IE" sz="2800" b="1" dirty="0">
                <a:solidFill>
                  <a:prstClr val="black"/>
                </a:solidFill>
              </a:rPr>
              <a:t>6</a:t>
            </a:r>
          </a:p>
          <a:p>
            <a:pPr lvl="0" algn="ctr"/>
            <a:endParaRPr lang="en-IE" sz="2800" b="1" dirty="0">
              <a:solidFill>
                <a:prstClr val="black"/>
              </a:solidFill>
            </a:endParaRPr>
          </a:p>
          <a:p>
            <a:pPr lvl="0" algn="ctr"/>
            <a:r>
              <a:rPr lang="en-IE" sz="2800" b="1" dirty="0">
                <a:solidFill>
                  <a:prstClr val="black"/>
                </a:solidFill>
              </a:rPr>
              <a:t>8</a:t>
            </a:r>
          </a:p>
          <a:p>
            <a:pPr lvl="0" algn="ctr"/>
            <a:endParaRPr lang="en-IE" dirty="0"/>
          </a:p>
        </p:txBody>
      </p:sp>
      <p:sp>
        <p:nvSpPr>
          <p:cNvPr id="6" name="Arrow: Curved Down 5">
            <a:extLst>
              <a:ext uri="{FF2B5EF4-FFF2-40B4-BE49-F238E27FC236}">
                <a16:creationId xmlns:a16="http://schemas.microsoft.com/office/drawing/2014/main" id="{457B4419-5AAE-4AE6-A118-6E086931801D}"/>
              </a:ext>
            </a:extLst>
          </p:cNvPr>
          <p:cNvSpPr/>
          <p:nvPr/>
        </p:nvSpPr>
        <p:spPr>
          <a:xfrm>
            <a:off x="6491807" y="1387903"/>
            <a:ext cx="2672812" cy="731520"/>
          </a:xfrm>
          <a:prstGeom prst="curved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>
              <a:solidFill>
                <a:schemeClr val="tx1"/>
              </a:solidFill>
            </a:endParaRPr>
          </a:p>
        </p:txBody>
      </p:sp>
      <p:sp>
        <p:nvSpPr>
          <p:cNvPr id="11" name="Arrow: Curved Down 10">
            <a:extLst>
              <a:ext uri="{FF2B5EF4-FFF2-40B4-BE49-F238E27FC236}">
                <a16:creationId xmlns:a16="http://schemas.microsoft.com/office/drawing/2014/main" id="{AD7CC268-C8B2-46FE-B228-85CD66F7FE24}"/>
              </a:ext>
            </a:extLst>
          </p:cNvPr>
          <p:cNvSpPr/>
          <p:nvPr/>
        </p:nvSpPr>
        <p:spPr>
          <a:xfrm>
            <a:off x="6491807" y="4013226"/>
            <a:ext cx="2672812" cy="731520"/>
          </a:xfrm>
          <a:prstGeom prst="curved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>
              <a:solidFill>
                <a:schemeClr val="tx1"/>
              </a:solidFill>
            </a:endParaRPr>
          </a:p>
        </p:txBody>
      </p:sp>
      <p:sp>
        <p:nvSpPr>
          <p:cNvPr id="12" name="Arrow: Curved Down 11">
            <a:extLst>
              <a:ext uri="{FF2B5EF4-FFF2-40B4-BE49-F238E27FC236}">
                <a16:creationId xmlns:a16="http://schemas.microsoft.com/office/drawing/2014/main" id="{0F00344A-E3ED-4C52-91E8-4C33A5A44913}"/>
              </a:ext>
            </a:extLst>
          </p:cNvPr>
          <p:cNvSpPr/>
          <p:nvPr/>
        </p:nvSpPr>
        <p:spPr>
          <a:xfrm>
            <a:off x="6491807" y="3063239"/>
            <a:ext cx="2672812" cy="731520"/>
          </a:xfrm>
          <a:prstGeom prst="curved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>
              <a:solidFill>
                <a:schemeClr val="tx1"/>
              </a:solidFill>
            </a:endParaRPr>
          </a:p>
        </p:txBody>
      </p:sp>
      <p:sp>
        <p:nvSpPr>
          <p:cNvPr id="13" name="Arrow: Curved Down 12">
            <a:extLst>
              <a:ext uri="{FF2B5EF4-FFF2-40B4-BE49-F238E27FC236}">
                <a16:creationId xmlns:a16="http://schemas.microsoft.com/office/drawing/2014/main" id="{EA887DBE-19E9-4338-A69B-9A6556D0BCD2}"/>
              </a:ext>
            </a:extLst>
          </p:cNvPr>
          <p:cNvSpPr/>
          <p:nvPr/>
        </p:nvSpPr>
        <p:spPr>
          <a:xfrm>
            <a:off x="6491807" y="2194679"/>
            <a:ext cx="2672812" cy="731520"/>
          </a:xfrm>
          <a:prstGeom prst="curved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>
              <a:solidFill>
                <a:schemeClr val="tx1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1288A0CF-9AA6-426A-A809-5E53F53F87B3}"/>
                  </a:ext>
                </a:extLst>
              </p:cNvPr>
              <p:cNvSpPr txBox="1"/>
              <p:nvPr/>
            </p:nvSpPr>
            <p:spPr>
              <a:xfrm>
                <a:off x="5661626" y="135830"/>
                <a:ext cx="4333173" cy="83099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IE" sz="2400" b="1" dirty="0"/>
                  <a:t>Function f(x)=2x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IE" sz="2400" i="1">
                          <a:latin typeface="Cambria Math" panose="02040503050406030204" pitchFamily="18" charset="0"/>
                        </a:rPr>
                        <m:t>𝑓</m:t>
                      </m:r>
                      <m:r>
                        <a:rPr lang="en-IE" sz="2400" i="1">
                          <a:latin typeface="Cambria Math" panose="02040503050406030204" pitchFamily="18" charset="0"/>
                        </a:rPr>
                        <m:t>:</m:t>
                      </m:r>
                      <m:d>
                        <m:dPr>
                          <m:begChr m:val="{"/>
                          <m:endChr m:val="}"/>
                          <m:ctrlPr>
                            <a:rPr lang="en-IE" sz="2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IE" sz="2400" i="1">
                              <a:latin typeface="Cambria Math" panose="02040503050406030204" pitchFamily="18" charset="0"/>
                            </a:rPr>
                            <m:t>1,2,3,4</m:t>
                          </m:r>
                        </m:e>
                      </m:d>
                      <m:r>
                        <a:rPr lang="en-IE" sz="2400" i="1">
                          <a:latin typeface="Cambria Math" panose="02040503050406030204" pitchFamily="18" charset="0"/>
                        </a:rPr>
                        <m:t>⇾</m:t>
                      </m:r>
                      <m:d>
                        <m:dPr>
                          <m:begChr m:val="{"/>
                          <m:endChr m:val="}"/>
                          <m:ctrlPr>
                            <a:rPr lang="en-IE" sz="2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IE" sz="2400" i="1">
                              <a:latin typeface="Cambria Math" panose="02040503050406030204" pitchFamily="18" charset="0"/>
                            </a:rPr>
                            <m:t>2,4,6,8</m:t>
                          </m:r>
                        </m:e>
                      </m:d>
                      <m:r>
                        <a:rPr lang="en-IE" sz="2400" i="1">
                          <a:latin typeface="Cambria Math" panose="02040503050406030204" pitchFamily="18" charset="0"/>
                        </a:rPr>
                        <m:t>:</m:t>
                      </m:r>
                      <m:r>
                        <a:rPr lang="en-IE" sz="2400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IE" sz="2400" i="1">
                          <a:latin typeface="Cambria Math" panose="02040503050406030204" pitchFamily="18" charset="0"/>
                        </a:rPr>
                        <m:t>⇾2</m:t>
                      </m:r>
                      <m:r>
                        <a:rPr lang="en-IE" sz="2400" i="1"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IE" sz="2400" b="1" dirty="0"/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1288A0CF-9AA6-426A-A809-5E53F53F87B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61626" y="135830"/>
                <a:ext cx="4333173" cy="830997"/>
              </a:xfrm>
              <a:prstGeom prst="rect">
                <a:avLst/>
              </a:prstGeom>
              <a:blipFill>
                <a:blip r:embed="rId3"/>
                <a:stretch>
                  <a:fillRect l="-844" t="-5839" b="-10219"/>
                </a:stretch>
              </a:blipFill>
            </p:spPr>
            <p:txBody>
              <a:bodyPr/>
              <a:lstStyle/>
              <a:p>
                <a:r>
                  <a:rPr lang="en-I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TextBox 7">
            <a:extLst>
              <a:ext uri="{FF2B5EF4-FFF2-40B4-BE49-F238E27FC236}">
                <a16:creationId xmlns:a16="http://schemas.microsoft.com/office/drawing/2014/main" id="{D6B34DEF-D9CA-446C-96E6-A6CE1774CC81}"/>
              </a:ext>
            </a:extLst>
          </p:cNvPr>
          <p:cNvSpPr txBox="1"/>
          <p:nvPr/>
        </p:nvSpPr>
        <p:spPr>
          <a:xfrm>
            <a:off x="5651955" y="5868948"/>
            <a:ext cx="106792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E" dirty="0"/>
              <a:t>Domain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7D83AC2-F0D4-4E6E-B674-08FDC82A9C37}"/>
              </a:ext>
            </a:extLst>
          </p:cNvPr>
          <p:cNvSpPr/>
          <p:nvPr/>
        </p:nvSpPr>
        <p:spPr>
          <a:xfrm>
            <a:off x="8773844" y="5871971"/>
            <a:ext cx="139333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IE" dirty="0"/>
              <a:t>Codomain</a:t>
            </a:r>
          </a:p>
        </p:txBody>
      </p:sp>
    </p:spTree>
    <p:extLst>
      <p:ext uri="{BB962C8B-B14F-4D97-AF65-F5344CB8AC3E}">
        <p14:creationId xmlns:p14="http://schemas.microsoft.com/office/powerpoint/2010/main" val="55402755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8" name="Rectangle 27"/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1"/>
            <a:ext cx="12188952" cy="685800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30" name="Rectangle 29"/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32" name="Freeform 14"/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6061223"/>
            <a:ext cx="1038036" cy="506277"/>
          </a:xfrm>
          <a:custGeom>
            <a:avLst/>
            <a:gdLst>
              <a:gd name="connsiteX0" fmla="*/ 0 w 1038036"/>
              <a:gd name="connsiteY0" fmla="*/ 0 h 506277"/>
              <a:gd name="connsiteX1" fmla="*/ 182880 w 1038036"/>
              <a:gd name="connsiteY1" fmla="*/ 0 h 506277"/>
              <a:gd name="connsiteX2" fmla="*/ 291705 w 1038036"/>
              <a:gd name="connsiteY2" fmla="*/ 0 h 506277"/>
              <a:gd name="connsiteX3" fmla="*/ 291705 w 1038036"/>
              <a:gd name="connsiteY3" fmla="*/ 151 h 506277"/>
              <a:gd name="connsiteX4" fmla="*/ 692049 w 1038036"/>
              <a:gd name="connsiteY4" fmla="*/ 705 h 506277"/>
              <a:gd name="connsiteX5" fmla="*/ 782744 w 1038036"/>
              <a:gd name="connsiteY5" fmla="*/ 705 h 506277"/>
              <a:gd name="connsiteX6" fmla="*/ 797001 w 1038036"/>
              <a:gd name="connsiteY6" fmla="*/ 5473 h 506277"/>
              <a:gd name="connsiteX7" fmla="*/ 801982 w 1038036"/>
              <a:gd name="connsiteY7" fmla="*/ 10242 h 506277"/>
              <a:gd name="connsiteX8" fmla="*/ 1030951 w 1038036"/>
              <a:gd name="connsiteY8" fmla="*/ 239185 h 506277"/>
              <a:gd name="connsiteX9" fmla="*/ 1030951 w 1038036"/>
              <a:gd name="connsiteY9" fmla="*/ 267797 h 506277"/>
              <a:gd name="connsiteX10" fmla="*/ 801982 w 1038036"/>
              <a:gd name="connsiteY10" fmla="*/ 496740 h 506277"/>
              <a:gd name="connsiteX11" fmla="*/ 797001 w 1038036"/>
              <a:gd name="connsiteY11" fmla="*/ 501508 h 506277"/>
              <a:gd name="connsiteX12" fmla="*/ 782744 w 1038036"/>
              <a:gd name="connsiteY12" fmla="*/ 506277 h 506277"/>
              <a:gd name="connsiteX13" fmla="*/ 692049 w 1038036"/>
              <a:gd name="connsiteY13" fmla="*/ 506277 h 506277"/>
              <a:gd name="connsiteX14" fmla="*/ 291705 w 1038036"/>
              <a:gd name="connsiteY14" fmla="*/ 505140 h 506277"/>
              <a:gd name="connsiteX15" fmla="*/ 291705 w 1038036"/>
              <a:gd name="connsiteY15" fmla="*/ 506277 h 506277"/>
              <a:gd name="connsiteX16" fmla="*/ 0 w 1038036"/>
              <a:gd name="connsiteY16" fmla="*/ 506277 h 5062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038036" h="506277">
                <a:moveTo>
                  <a:pt x="0" y="0"/>
                </a:moveTo>
                <a:lnTo>
                  <a:pt x="182880" y="0"/>
                </a:lnTo>
                <a:lnTo>
                  <a:pt x="291705" y="0"/>
                </a:lnTo>
                <a:lnTo>
                  <a:pt x="291705" y="151"/>
                </a:lnTo>
                <a:lnTo>
                  <a:pt x="692049" y="705"/>
                </a:lnTo>
                <a:lnTo>
                  <a:pt x="782744" y="705"/>
                </a:lnTo>
                <a:cubicBezTo>
                  <a:pt x="787553" y="705"/>
                  <a:pt x="792363" y="5473"/>
                  <a:pt x="797001" y="5473"/>
                </a:cubicBezTo>
                <a:cubicBezTo>
                  <a:pt x="797001" y="10242"/>
                  <a:pt x="801982" y="10242"/>
                  <a:pt x="801982" y="10242"/>
                </a:cubicBezTo>
                <a:lnTo>
                  <a:pt x="1030951" y="239185"/>
                </a:lnTo>
                <a:cubicBezTo>
                  <a:pt x="1040398" y="248722"/>
                  <a:pt x="1040398" y="258259"/>
                  <a:pt x="1030951" y="267797"/>
                </a:cubicBezTo>
                <a:lnTo>
                  <a:pt x="801982" y="496740"/>
                </a:lnTo>
                <a:cubicBezTo>
                  <a:pt x="800436" y="498363"/>
                  <a:pt x="798547" y="499885"/>
                  <a:pt x="797001" y="501508"/>
                </a:cubicBezTo>
                <a:cubicBezTo>
                  <a:pt x="792363" y="506277"/>
                  <a:pt x="787553" y="506277"/>
                  <a:pt x="782744" y="506277"/>
                </a:cubicBezTo>
                <a:lnTo>
                  <a:pt x="692049" y="506277"/>
                </a:lnTo>
                <a:lnTo>
                  <a:pt x="291705" y="505140"/>
                </a:lnTo>
                <a:lnTo>
                  <a:pt x="291705" y="506277"/>
                </a:lnTo>
                <a:lnTo>
                  <a:pt x="0" y="506277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98C366D-DE63-4A14-8D40-0F7DD2242A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9224" y="645106"/>
            <a:ext cx="3650279" cy="1259894"/>
          </a:xfrm>
        </p:spPr>
        <p:txBody>
          <a:bodyPr>
            <a:normAutofit/>
          </a:bodyPr>
          <a:lstStyle/>
          <a:p>
            <a:r>
              <a:rPr lang="en-IE" dirty="0"/>
              <a:t>Bijective Functions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667937E-A6E2-4B0F-9ACB-4CA1F09532B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9225" y="1905000"/>
            <a:ext cx="3650278" cy="3987853"/>
          </a:xfrm>
        </p:spPr>
        <p:txBody>
          <a:bodyPr>
            <a:normAutofit/>
          </a:bodyPr>
          <a:lstStyle/>
          <a:p>
            <a:r>
              <a:rPr lang="en-IE" sz="2000" dirty="0"/>
              <a:t>Bijective functions are those which are BOTH injective AND surjective.</a:t>
            </a:r>
          </a:p>
          <a:p>
            <a:r>
              <a:rPr lang="en-IE" sz="2000" dirty="0"/>
              <a:t>The example shown IS bijective</a:t>
            </a:r>
          </a:p>
          <a:p>
            <a:r>
              <a:rPr lang="en-IE" sz="2000" dirty="0"/>
              <a:t>Injective? YES</a:t>
            </a:r>
          </a:p>
          <a:p>
            <a:r>
              <a:rPr lang="en-IE" sz="2000" dirty="0"/>
              <a:t>Surjective? YES</a:t>
            </a:r>
          </a:p>
          <a:p>
            <a:r>
              <a:rPr lang="en-IE" sz="2000" dirty="0"/>
              <a:t>Therefore it must also be bijective</a:t>
            </a:r>
          </a:p>
          <a:p>
            <a:endParaRPr lang="en-IE" sz="2000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6C44F26-1B3F-473B-9BFC-214264FAF7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220916" y="6135808"/>
            <a:ext cx="7619999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r>
              <a:rPr lang="en-US" dirty="0"/>
              <a:t>Author: Culan O'Meara</a:t>
            </a:r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C3D3265C-FBAA-4861-A4B2-213DC97062B5}"/>
              </a:ext>
            </a:extLst>
          </p:cNvPr>
          <p:cNvSpPr/>
          <p:nvPr/>
        </p:nvSpPr>
        <p:spPr>
          <a:xfrm>
            <a:off x="4787734" y="986878"/>
            <a:ext cx="2796363" cy="4791863"/>
          </a:xfrm>
          <a:prstGeom prst="ellipse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E" sz="2800" b="1" dirty="0">
                <a:solidFill>
                  <a:schemeClr val="tx1"/>
                </a:solidFill>
              </a:rPr>
              <a:t>1</a:t>
            </a:r>
          </a:p>
          <a:p>
            <a:pPr algn="ctr"/>
            <a:endParaRPr lang="en-IE" sz="2800" b="1" dirty="0">
              <a:solidFill>
                <a:schemeClr val="tx1"/>
              </a:solidFill>
            </a:endParaRPr>
          </a:p>
          <a:p>
            <a:pPr algn="ctr"/>
            <a:r>
              <a:rPr lang="en-IE" sz="2800" b="1" dirty="0">
                <a:solidFill>
                  <a:schemeClr val="tx1"/>
                </a:solidFill>
              </a:rPr>
              <a:t>2</a:t>
            </a:r>
          </a:p>
          <a:p>
            <a:pPr algn="ctr"/>
            <a:endParaRPr lang="en-IE" sz="2800" b="1" dirty="0">
              <a:solidFill>
                <a:schemeClr val="tx1"/>
              </a:solidFill>
            </a:endParaRPr>
          </a:p>
          <a:p>
            <a:pPr algn="ctr"/>
            <a:r>
              <a:rPr lang="en-IE" sz="2800" b="1" dirty="0">
                <a:solidFill>
                  <a:schemeClr val="tx1"/>
                </a:solidFill>
              </a:rPr>
              <a:t>3</a:t>
            </a:r>
          </a:p>
          <a:p>
            <a:pPr algn="ctr"/>
            <a:endParaRPr lang="en-IE" sz="2800" b="1" dirty="0">
              <a:solidFill>
                <a:schemeClr val="tx1"/>
              </a:solidFill>
            </a:endParaRPr>
          </a:p>
          <a:p>
            <a:pPr algn="ctr"/>
            <a:r>
              <a:rPr lang="en-IE" sz="2800" b="1" dirty="0">
                <a:solidFill>
                  <a:schemeClr val="tx1"/>
                </a:solidFill>
              </a:rPr>
              <a:t>4</a:t>
            </a:r>
            <a:endParaRPr lang="en-IE" b="1" dirty="0">
              <a:solidFill>
                <a:schemeClr val="tx1"/>
              </a:solidFill>
            </a:endParaRPr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2154CE4F-79A7-4200-AC30-F0E007CC1879}"/>
              </a:ext>
            </a:extLst>
          </p:cNvPr>
          <p:cNvSpPr/>
          <p:nvPr/>
        </p:nvSpPr>
        <p:spPr>
          <a:xfrm>
            <a:off x="8072328" y="986877"/>
            <a:ext cx="2796363" cy="4791863"/>
          </a:xfrm>
          <a:prstGeom prst="ellipse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en-IE" sz="2800" b="1" dirty="0">
                <a:solidFill>
                  <a:prstClr val="black"/>
                </a:solidFill>
              </a:rPr>
              <a:t>2</a:t>
            </a:r>
          </a:p>
          <a:p>
            <a:pPr lvl="0" algn="ctr"/>
            <a:endParaRPr lang="en-IE" sz="2800" b="1" dirty="0">
              <a:solidFill>
                <a:prstClr val="black"/>
              </a:solidFill>
            </a:endParaRPr>
          </a:p>
          <a:p>
            <a:pPr lvl="0" algn="ctr"/>
            <a:r>
              <a:rPr lang="en-IE" sz="2800" b="1" dirty="0">
                <a:solidFill>
                  <a:prstClr val="black"/>
                </a:solidFill>
              </a:rPr>
              <a:t>4</a:t>
            </a:r>
          </a:p>
          <a:p>
            <a:pPr lvl="0" algn="ctr"/>
            <a:endParaRPr lang="en-IE" sz="2800" b="1" dirty="0">
              <a:solidFill>
                <a:prstClr val="black"/>
              </a:solidFill>
            </a:endParaRPr>
          </a:p>
          <a:p>
            <a:pPr lvl="0" algn="ctr"/>
            <a:r>
              <a:rPr lang="en-IE" sz="2800" b="1" dirty="0">
                <a:solidFill>
                  <a:prstClr val="black"/>
                </a:solidFill>
              </a:rPr>
              <a:t>6</a:t>
            </a:r>
          </a:p>
          <a:p>
            <a:pPr lvl="0" algn="ctr"/>
            <a:endParaRPr lang="en-IE" sz="2800" b="1" dirty="0">
              <a:solidFill>
                <a:prstClr val="black"/>
              </a:solidFill>
            </a:endParaRPr>
          </a:p>
          <a:p>
            <a:pPr lvl="0" algn="ctr"/>
            <a:r>
              <a:rPr lang="en-IE" sz="2800" b="1" dirty="0">
                <a:solidFill>
                  <a:prstClr val="black"/>
                </a:solidFill>
              </a:rPr>
              <a:t>8</a:t>
            </a:r>
          </a:p>
          <a:p>
            <a:pPr lvl="0" algn="ctr"/>
            <a:endParaRPr lang="en-IE" dirty="0"/>
          </a:p>
        </p:txBody>
      </p:sp>
      <p:sp>
        <p:nvSpPr>
          <p:cNvPr id="6" name="Arrow: Curved Down 5">
            <a:extLst>
              <a:ext uri="{FF2B5EF4-FFF2-40B4-BE49-F238E27FC236}">
                <a16:creationId xmlns:a16="http://schemas.microsoft.com/office/drawing/2014/main" id="{457B4419-5AAE-4AE6-A118-6E086931801D}"/>
              </a:ext>
            </a:extLst>
          </p:cNvPr>
          <p:cNvSpPr/>
          <p:nvPr/>
        </p:nvSpPr>
        <p:spPr>
          <a:xfrm>
            <a:off x="6491807" y="1387903"/>
            <a:ext cx="2672812" cy="731520"/>
          </a:xfrm>
          <a:prstGeom prst="curved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>
              <a:solidFill>
                <a:schemeClr val="tx1"/>
              </a:solidFill>
            </a:endParaRPr>
          </a:p>
        </p:txBody>
      </p:sp>
      <p:sp>
        <p:nvSpPr>
          <p:cNvPr id="11" name="Arrow: Curved Down 10">
            <a:extLst>
              <a:ext uri="{FF2B5EF4-FFF2-40B4-BE49-F238E27FC236}">
                <a16:creationId xmlns:a16="http://schemas.microsoft.com/office/drawing/2014/main" id="{AD7CC268-C8B2-46FE-B228-85CD66F7FE24}"/>
              </a:ext>
            </a:extLst>
          </p:cNvPr>
          <p:cNvSpPr/>
          <p:nvPr/>
        </p:nvSpPr>
        <p:spPr>
          <a:xfrm>
            <a:off x="6491807" y="4013226"/>
            <a:ext cx="2672812" cy="731520"/>
          </a:xfrm>
          <a:prstGeom prst="curved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>
              <a:solidFill>
                <a:schemeClr val="tx1"/>
              </a:solidFill>
            </a:endParaRPr>
          </a:p>
        </p:txBody>
      </p:sp>
      <p:sp>
        <p:nvSpPr>
          <p:cNvPr id="12" name="Arrow: Curved Down 11">
            <a:extLst>
              <a:ext uri="{FF2B5EF4-FFF2-40B4-BE49-F238E27FC236}">
                <a16:creationId xmlns:a16="http://schemas.microsoft.com/office/drawing/2014/main" id="{0F00344A-E3ED-4C52-91E8-4C33A5A44913}"/>
              </a:ext>
            </a:extLst>
          </p:cNvPr>
          <p:cNvSpPr/>
          <p:nvPr/>
        </p:nvSpPr>
        <p:spPr>
          <a:xfrm>
            <a:off x="6491807" y="3063239"/>
            <a:ext cx="2672812" cy="731520"/>
          </a:xfrm>
          <a:prstGeom prst="curved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>
              <a:solidFill>
                <a:schemeClr val="tx1"/>
              </a:solidFill>
            </a:endParaRPr>
          </a:p>
        </p:txBody>
      </p:sp>
      <p:sp>
        <p:nvSpPr>
          <p:cNvPr id="13" name="Arrow: Curved Down 12">
            <a:extLst>
              <a:ext uri="{FF2B5EF4-FFF2-40B4-BE49-F238E27FC236}">
                <a16:creationId xmlns:a16="http://schemas.microsoft.com/office/drawing/2014/main" id="{EA887DBE-19E9-4338-A69B-9A6556D0BCD2}"/>
              </a:ext>
            </a:extLst>
          </p:cNvPr>
          <p:cNvSpPr/>
          <p:nvPr/>
        </p:nvSpPr>
        <p:spPr>
          <a:xfrm>
            <a:off x="6491807" y="2194679"/>
            <a:ext cx="2672812" cy="731520"/>
          </a:xfrm>
          <a:prstGeom prst="curved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>
              <a:solidFill>
                <a:schemeClr val="tx1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1288A0CF-9AA6-426A-A809-5E53F53F87B3}"/>
                  </a:ext>
                </a:extLst>
              </p:cNvPr>
              <p:cNvSpPr txBox="1"/>
              <p:nvPr/>
            </p:nvSpPr>
            <p:spPr>
              <a:xfrm>
                <a:off x="5661626" y="135830"/>
                <a:ext cx="4333173" cy="83099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IE" sz="2400" b="1" dirty="0"/>
                  <a:t>Function f(x)=2x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IE" sz="2400" i="1">
                          <a:latin typeface="Cambria Math" panose="02040503050406030204" pitchFamily="18" charset="0"/>
                        </a:rPr>
                        <m:t>𝑓</m:t>
                      </m:r>
                      <m:r>
                        <a:rPr lang="en-IE" sz="2400" i="1">
                          <a:latin typeface="Cambria Math" panose="02040503050406030204" pitchFamily="18" charset="0"/>
                        </a:rPr>
                        <m:t>:</m:t>
                      </m:r>
                      <m:d>
                        <m:dPr>
                          <m:begChr m:val="{"/>
                          <m:endChr m:val="}"/>
                          <m:ctrlPr>
                            <a:rPr lang="en-IE" sz="2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IE" sz="2400" i="1">
                              <a:latin typeface="Cambria Math" panose="02040503050406030204" pitchFamily="18" charset="0"/>
                            </a:rPr>
                            <m:t>1,2,3,4</m:t>
                          </m:r>
                        </m:e>
                      </m:d>
                      <m:r>
                        <a:rPr lang="en-IE" sz="2400" i="1">
                          <a:latin typeface="Cambria Math" panose="02040503050406030204" pitchFamily="18" charset="0"/>
                        </a:rPr>
                        <m:t>⇾</m:t>
                      </m:r>
                      <m:d>
                        <m:dPr>
                          <m:begChr m:val="{"/>
                          <m:endChr m:val="}"/>
                          <m:ctrlPr>
                            <a:rPr lang="en-IE" sz="2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IE" sz="2400" i="1">
                              <a:latin typeface="Cambria Math" panose="02040503050406030204" pitchFamily="18" charset="0"/>
                            </a:rPr>
                            <m:t>2,4,6,8</m:t>
                          </m:r>
                        </m:e>
                      </m:d>
                      <m:r>
                        <a:rPr lang="en-IE" sz="2400" i="1">
                          <a:latin typeface="Cambria Math" panose="02040503050406030204" pitchFamily="18" charset="0"/>
                        </a:rPr>
                        <m:t>:</m:t>
                      </m:r>
                      <m:r>
                        <a:rPr lang="en-IE" sz="2400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IE" sz="2400" i="1">
                          <a:latin typeface="Cambria Math" panose="02040503050406030204" pitchFamily="18" charset="0"/>
                        </a:rPr>
                        <m:t>⇾2</m:t>
                      </m:r>
                      <m:r>
                        <a:rPr lang="en-IE" sz="2400" i="1"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IE" sz="2400" b="1" dirty="0"/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1288A0CF-9AA6-426A-A809-5E53F53F87B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61626" y="135830"/>
                <a:ext cx="4333173" cy="830997"/>
              </a:xfrm>
              <a:prstGeom prst="rect">
                <a:avLst/>
              </a:prstGeom>
              <a:blipFill>
                <a:blip r:embed="rId3"/>
                <a:stretch>
                  <a:fillRect l="-844" t="-5839" b="-10219"/>
                </a:stretch>
              </a:blipFill>
            </p:spPr>
            <p:txBody>
              <a:bodyPr/>
              <a:lstStyle/>
              <a:p>
                <a:r>
                  <a:rPr lang="en-I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TextBox 7">
            <a:extLst>
              <a:ext uri="{FF2B5EF4-FFF2-40B4-BE49-F238E27FC236}">
                <a16:creationId xmlns:a16="http://schemas.microsoft.com/office/drawing/2014/main" id="{D6B34DEF-D9CA-446C-96E6-A6CE1774CC81}"/>
              </a:ext>
            </a:extLst>
          </p:cNvPr>
          <p:cNvSpPr txBox="1"/>
          <p:nvPr/>
        </p:nvSpPr>
        <p:spPr>
          <a:xfrm>
            <a:off x="5651955" y="5868948"/>
            <a:ext cx="106792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E" dirty="0"/>
              <a:t>Domain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7D83AC2-F0D4-4E6E-B674-08FDC82A9C37}"/>
              </a:ext>
            </a:extLst>
          </p:cNvPr>
          <p:cNvSpPr/>
          <p:nvPr/>
        </p:nvSpPr>
        <p:spPr>
          <a:xfrm>
            <a:off x="8773844" y="5871971"/>
            <a:ext cx="139333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IE" dirty="0"/>
              <a:t>Codomain</a:t>
            </a:r>
          </a:p>
        </p:txBody>
      </p:sp>
    </p:spTree>
    <p:extLst>
      <p:ext uri="{BB962C8B-B14F-4D97-AF65-F5344CB8AC3E}">
        <p14:creationId xmlns:p14="http://schemas.microsoft.com/office/powerpoint/2010/main" val="2082417102"/>
      </p:ext>
    </p:extLst>
  </p:cSld>
  <p:clrMapOvr>
    <a:masterClrMapping/>
  </p:clrMapOvr>
</p:sld>
</file>

<file path=ppt/theme/theme1.xml><?xml version="1.0" encoding="utf-8"?>
<a:theme xmlns:a="http://schemas.openxmlformats.org/drawingml/2006/main" name="Wisp">
  <a:themeElements>
    <a:clrScheme name="Wisp">
      <a:dk1>
        <a:sysClr val="windowText" lastClr="000000"/>
      </a:dk1>
      <a:lt1>
        <a:sysClr val="window" lastClr="FFFFFF"/>
      </a:lt1>
      <a:dk2>
        <a:srgbClr val="2E5369"/>
      </a:dk2>
      <a:lt2>
        <a:srgbClr val="CFE2E7"/>
      </a:lt2>
      <a:accent1>
        <a:srgbClr val="353535"/>
      </a:accent1>
      <a:accent2>
        <a:srgbClr val="31B4E6"/>
      </a:accent2>
      <a:accent3>
        <a:srgbClr val="265991"/>
      </a:accent3>
      <a:accent4>
        <a:srgbClr val="7E40CC"/>
      </a:accent4>
      <a:accent5>
        <a:srgbClr val="B927E9"/>
      </a:accent5>
      <a:accent6>
        <a:srgbClr val="E833BF"/>
      </a:accent6>
      <a:hlink>
        <a:srgbClr val="2DA0F1"/>
      </a:hlink>
      <a:folHlink>
        <a:srgbClr val="7ED1E6"/>
      </a:folHlink>
    </a:clrScheme>
    <a:fontScheme name="Wisp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isp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4F34B87B-9C7A-41AE-A6CB-48536223DFF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537</TotalTime>
  <Words>545</Words>
  <Application>Microsoft Office PowerPoint</Application>
  <PresentationFormat>Widescreen</PresentationFormat>
  <Paragraphs>150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5" baseType="lpstr">
      <vt:lpstr>Arial</vt:lpstr>
      <vt:lpstr>Calibri</vt:lpstr>
      <vt:lpstr>Cambria Math</vt:lpstr>
      <vt:lpstr>Century Gothic</vt:lpstr>
      <vt:lpstr>Wingdings 3</vt:lpstr>
      <vt:lpstr>Wisp</vt:lpstr>
      <vt:lpstr>LCHL Strand 5 Functions: </vt:lpstr>
      <vt:lpstr>Relations and Functions</vt:lpstr>
      <vt:lpstr>Relations and Functions</vt:lpstr>
      <vt:lpstr>Injective Functions</vt:lpstr>
      <vt:lpstr>Surjective Functions</vt:lpstr>
      <vt:lpstr>Surjective Functions</vt:lpstr>
      <vt:lpstr>Surjective Functions</vt:lpstr>
      <vt:lpstr>Surjective Functions</vt:lpstr>
      <vt:lpstr>Bijective Functions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Functions: Stationary Points</dc:title>
  <dc:creator>Culan OMeara</dc:creator>
  <cp:lastModifiedBy>Culan OMeara</cp:lastModifiedBy>
  <cp:revision>36</cp:revision>
  <dcterms:created xsi:type="dcterms:W3CDTF">2017-08-03T16:22:34Z</dcterms:created>
  <dcterms:modified xsi:type="dcterms:W3CDTF">2017-08-11T13:18:59Z</dcterms:modified>
</cp:coreProperties>
</file>