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48" r:id="rId1"/>
  </p:sldMasterIdLst>
  <p:notesMasterIdLst>
    <p:notesMasterId r:id="rId9"/>
  </p:notesMasterIdLst>
  <p:sldIdLst>
    <p:sldId id="256" r:id="rId2"/>
    <p:sldId id="271" r:id="rId3"/>
    <p:sldId id="275" r:id="rId4"/>
    <p:sldId id="272" r:id="rId5"/>
    <p:sldId id="276" r:id="rId6"/>
    <p:sldId id="277" r:id="rId7"/>
    <p:sldId id="278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9" autoAdjust="0"/>
    <p:restoredTop sz="94660"/>
  </p:normalViewPr>
  <p:slideViewPr>
    <p:cSldViewPr snapToGrid="0">
      <p:cViewPr varScale="1">
        <p:scale>
          <a:sx n="73" d="100"/>
          <a:sy n="73" d="100"/>
        </p:scale>
        <p:origin x="78" y="4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61A4E03-2A8B-49C4-8065-07C812BD2CF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FA578F-11B6-4ED1-9AB7-A08A8D0918C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05810B-1990-47CC-BBB1-973B981CC1CB}" type="datetimeFigureOut">
              <a:rPr lang="en-IE" smtClean="0"/>
              <a:t>14/08/2017</a:t>
            </a:fld>
            <a:endParaRPr lang="en-IE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78AA4E5C-B47D-4D43-9A83-8A2459E6BB6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0ED9AB7A-5F8C-4802-BBE7-9C291F0AD1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602134-9694-4B12-903C-5D0EFB94791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238A8C-37C9-46CB-9AD1-15A420DB76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A06822-F4E0-4A4B-8049-4BFB71C1FBBC}" type="slidenum">
              <a:rPr lang="en-IE" smtClean="0"/>
              <a:t>‹#›</a:t>
            </a:fld>
            <a:endParaRPr lang="en-I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EAD85-5514-4C20-A283-D76FBB237A34}" type="datetime1">
              <a:rPr lang="en-US" smtClean="0"/>
              <a:t>8/14/2017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9A08F-6A7D-457B-9B9C-221A0B904DF0}" type="datetime1">
              <a:rPr lang="en-US" smtClean="0"/>
              <a:t>8/14/2017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379B9-CC5D-453B-A244-7CF59BD5DAD0}" type="datetime1">
              <a:rPr lang="en-US" smtClean="0"/>
              <a:t>8/14/2017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7F39D-FEDC-4FA2-A359-759CF4DB5B16}" type="datetime1">
              <a:rPr lang="en-US" smtClean="0"/>
              <a:t>8/14/2017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0A10D-2BF7-4EAD-B4DA-CBC4DAB86072}" type="datetime1">
              <a:rPr lang="en-US" smtClean="0"/>
              <a:t>8/14/2017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9DB0E-DA68-4F8A-AFA4-13F63A10B32D}" type="datetime1">
              <a:rPr lang="en-US" smtClean="0"/>
              <a:t>8/14/2017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A3C3B-3636-4C2F-B162-FEC0DFDE0CC0}" type="datetime1">
              <a:rPr lang="en-US" smtClean="0"/>
              <a:t>8/14/2017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AAD0-38CF-4F21-BB1C-141940E8AC7C}" type="datetime1">
              <a:rPr lang="en-US" smtClean="0"/>
              <a:t>8/14/2017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032AC-5348-48AD-83F6-B22BD2A1B01F}" type="datetime1">
              <a:rPr lang="en-US" smtClean="0"/>
              <a:t>8/14/2017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CBD32-2A06-4D6F-AF45-91A90A2A4B08}" type="datetime1">
              <a:rPr lang="en-US" smtClean="0"/>
              <a:t>8/14/2017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D418C-8212-448A-A12A-6C7D53A03C09}" type="datetime1">
              <a:rPr lang="en-US" smtClean="0"/>
              <a:t>8/14/2017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3D19E-7226-4818-B5AE-6F02AE743027}" type="datetime1">
              <a:rPr lang="en-US" smtClean="0"/>
              <a:t>8/14/2017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1A9D9-5A61-40E8-A3F0-A88CAB1460B5}" type="datetime1">
              <a:rPr lang="en-US" smtClean="0"/>
              <a:t>8/14/2017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25079-2014-4C41-B5F3-4E9D7AFFEE62}" type="datetime1">
              <a:rPr lang="en-US" smtClean="0"/>
              <a:t>8/14/2017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406CB-1493-4E50-945D-087246EDA094}" type="datetime1">
              <a:rPr lang="en-US" smtClean="0"/>
              <a:t>8/14/2017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68DFD-6785-4576-A049-36536EA68ABC}" type="datetime1">
              <a:rPr lang="en-US" smtClean="0"/>
              <a:t>8/14/2017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CCB4ED-9BD7-49A1-9D75-EB9235BD06A9}" type="datetime1">
              <a:rPr lang="en-US" smtClean="0"/>
              <a:t>8/14/2017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hf sldNum="0" hd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18116B-6136-4DA3-8C05-B2F88AA43F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24113" y="977900"/>
            <a:ext cx="8915399" cy="2262781"/>
          </a:xfrm>
        </p:spPr>
        <p:txBody>
          <a:bodyPr>
            <a:normAutofit/>
          </a:bodyPr>
          <a:lstStyle/>
          <a:p>
            <a:r>
              <a:rPr lang="en-IE" dirty="0"/>
              <a:t>LCHL Strand 5 Functions:</a:t>
            </a:r>
            <a:br>
              <a:rPr lang="en-IE" dirty="0"/>
            </a:br>
            <a:endParaRPr lang="en-I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62F7B6-E0FE-4D29-AF8D-60E40308FE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24112" y="3685179"/>
            <a:ext cx="8915399" cy="2323735"/>
          </a:xfrm>
        </p:spPr>
        <p:txBody>
          <a:bodyPr>
            <a:normAutofit/>
          </a:bodyPr>
          <a:lstStyle/>
          <a:p>
            <a:r>
              <a:rPr lang="en-IE" sz="3200" dirty="0"/>
              <a:t>Transformations: Linear Functions</a:t>
            </a:r>
          </a:p>
          <a:p>
            <a:endParaRPr lang="en-IE" sz="1400" dirty="0"/>
          </a:p>
          <a:p>
            <a:endParaRPr lang="en-IE" sz="1400" dirty="0"/>
          </a:p>
          <a:p>
            <a:endParaRPr lang="en-IE" sz="1400" dirty="0"/>
          </a:p>
          <a:p>
            <a:endParaRPr lang="en-IE" sz="1400" dirty="0"/>
          </a:p>
          <a:p>
            <a:r>
              <a:rPr lang="en-IE" sz="1400" dirty="0"/>
              <a:t>Culan O’Meara – Ballinrobe Community School</a:t>
            </a:r>
          </a:p>
        </p:txBody>
      </p:sp>
    </p:spTree>
    <p:extLst>
      <p:ext uri="{BB962C8B-B14F-4D97-AF65-F5344CB8AC3E}">
        <p14:creationId xmlns:p14="http://schemas.microsoft.com/office/powerpoint/2010/main" val="2871970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0" name="Rectangle 2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2" name="Freeform 1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8C366D-DE63-4A14-8D40-0F7DD2242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645106"/>
            <a:ext cx="10025864" cy="1259894"/>
          </a:xfrm>
        </p:spPr>
        <p:txBody>
          <a:bodyPr>
            <a:normAutofit/>
          </a:bodyPr>
          <a:lstStyle/>
          <a:p>
            <a:r>
              <a:rPr lang="en-IE" dirty="0"/>
              <a:t>Functions: Key words Recap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67937E-A6E2-4B0F-9ACB-4CA1F09532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9225" y="1414130"/>
            <a:ext cx="9855742" cy="4478723"/>
          </a:xfrm>
        </p:spPr>
        <p:txBody>
          <a:bodyPr>
            <a:normAutofit/>
          </a:bodyPr>
          <a:lstStyle/>
          <a:p>
            <a:endParaRPr lang="en-IE" sz="2000" dirty="0"/>
          </a:p>
          <a:p>
            <a:r>
              <a:rPr lang="en-IE" sz="2000" b="1" dirty="0"/>
              <a:t>Variable</a:t>
            </a:r>
            <a:r>
              <a:rPr lang="en-IE" sz="2000" dirty="0"/>
              <a:t>: A symbol(often </a:t>
            </a:r>
            <a:r>
              <a:rPr lang="en-IE" sz="2000" dirty="0" err="1"/>
              <a:t>x,y,z</a:t>
            </a:r>
            <a:r>
              <a:rPr lang="en-IE" sz="2000" dirty="0"/>
              <a:t>) we use to describe a number we don’t know the value of or where value can change</a:t>
            </a:r>
          </a:p>
          <a:p>
            <a:r>
              <a:rPr lang="en-IE" sz="2000" b="1" dirty="0"/>
              <a:t>Constant</a:t>
            </a:r>
            <a:r>
              <a:rPr lang="en-IE" sz="2000" dirty="0"/>
              <a:t>: A number that doesn’t change </a:t>
            </a:r>
            <a:r>
              <a:rPr lang="en-IE" sz="2000" dirty="0" err="1"/>
              <a:t>e.g</a:t>
            </a:r>
            <a:r>
              <a:rPr lang="en-IE" sz="2000" dirty="0"/>
              <a:t> 11, -2, 54. Not attached to any variable.</a:t>
            </a:r>
          </a:p>
          <a:p>
            <a:r>
              <a:rPr lang="en-IE" sz="2000" b="1" dirty="0"/>
              <a:t>Coefficient</a:t>
            </a:r>
            <a:r>
              <a:rPr lang="en-IE" sz="2000" dirty="0"/>
              <a:t>: this is a number attached to a variable(normally in front) e.g. with the term 2x….2 is the coefficient of x</a:t>
            </a:r>
          </a:p>
          <a:p>
            <a:r>
              <a:rPr lang="en-IE" sz="2000" b="1" dirty="0"/>
              <a:t>Y-intercept</a:t>
            </a:r>
            <a:r>
              <a:rPr lang="en-IE" sz="2000" dirty="0"/>
              <a:t>: Where the function crosses y-axis</a:t>
            </a:r>
          </a:p>
          <a:p>
            <a:r>
              <a:rPr lang="en-IE" sz="2000" b="1" dirty="0"/>
              <a:t>X-intercept</a:t>
            </a:r>
            <a:r>
              <a:rPr lang="en-IE" sz="2000" dirty="0"/>
              <a:t>: Where function crosses x-axis…also called a </a:t>
            </a:r>
            <a:r>
              <a:rPr lang="en-IE" sz="2000" b="1" dirty="0"/>
              <a:t>Root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C44F26-1B3F-473B-9BFC-214264FAF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20916" y="6135808"/>
            <a:ext cx="7619999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Author: Culan O'Meara</a:t>
            </a:r>
          </a:p>
        </p:txBody>
      </p:sp>
    </p:spTree>
    <p:extLst>
      <p:ext uri="{BB962C8B-B14F-4D97-AF65-F5344CB8AC3E}">
        <p14:creationId xmlns:p14="http://schemas.microsoft.com/office/powerpoint/2010/main" val="29780635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0" name="Rectangle 2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2" name="Freeform 1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8C366D-DE63-4A14-8D40-0F7DD2242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645106"/>
            <a:ext cx="10025864" cy="1259894"/>
          </a:xfrm>
        </p:spPr>
        <p:txBody>
          <a:bodyPr>
            <a:normAutofit/>
          </a:bodyPr>
          <a:lstStyle/>
          <a:p>
            <a:r>
              <a:rPr lang="en-IE" dirty="0"/>
              <a:t>Linear Functions: Transformations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667937E-A6E2-4B0F-9ACB-4CA1F09532B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49224" y="1905000"/>
                <a:ext cx="11046589" cy="3987853"/>
              </a:xfrm>
            </p:spPr>
            <p:txBody>
              <a:bodyPr>
                <a:normAutofit/>
              </a:bodyPr>
              <a:lstStyle/>
              <a:p>
                <a:r>
                  <a:rPr lang="en-IE" sz="2000" dirty="0"/>
                  <a:t>With linear functions of the form </a:t>
                </a:r>
                <a14:m>
                  <m:oMath xmlns:m="http://schemas.openxmlformats.org/officeDocument/2006/math">
                    <m:r>
                      <a:rPr lang="en-IE" sz="20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IE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E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IE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IE" sz="2000" b="0" i="1" smtClean="0">
                        <a:latin typeface="Cambria Math" panose="02040503050406030204" pitchFamily="18" charset="0"/>
                      </a:rPr>
                      <m:t>𝑎𝑥</m:t>
                    </m:r>
                    <m:r>
                      <a:rPr lang="en-IE" sz="20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IE" sz="2000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IE" sz="2000" dirty="0"/>
                  <a:t>, we can change </a:t>
                </a:r>
                <a14:m>
                  <m:oMath xmlns:m="http://schemas.openxmlformats.org/officeDocument/2006/math">
                    <m:r>
                      <a:rPr lang="en-IE" sz="20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IE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IE" sz="2000" b="0" i="1" smtClean="0">
                        <a:latin typeface="Cambria Math" panose="02040503050406030204" pitchFamily="18" charset="0"/>
                      </a:rPr>
                      <m:t>𝑜𝑟</m:t>
                    </m:r>
                    <m:r>
                      <a:rPr lang="en-IE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IE" sz="2000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IE" sz="2000" b="0" dirty="0"/>
                  <a:t> to transform the function</a:t>
                </a:r>
              </a:p>
              <a:p>
                <a:endParaRPr lang="en-IE" sz="1800" b="0" dirty="0"/>
              </a:p>
              <a:p>
                <a:r>
                  <a:rPr lang="en-IE" sz="2000" dirty="0"/>
                  <a:t>We know that the coefficient of x also represents the slope of the line.</a:t>
                </a:r>
              </a:p>
              <a:p>
                <a:r>
                  <a:rPr lang="en-IE" sz="2000" dirty="0"/>
                  <a:t>We know that the c or constant part of any function is also the y-intercept. It tells us where the function crosses the y-axis. If there is no constant visible, it means the functions crosses the y-axis at 0</a:t>
                </a:r>
              </a:p>
              <a:p>
                <a:r>
                  <a:rPr lang="en-IE" sz="2000" dirty="0"/>
                  <a:t>So if we adjust </a:t>
                </a:r>
                <a14:m>
                  <m:oMath xmlns:m="http://schemas.openxmlformats.org/officeDocument/2006/math">
                    <m:r>
                      <a:rPr lang="en-IE" sz="2000" i="1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IE" sz="2000" dirty="0"/>
                  <a:t>, then we will change the slope(steepness) of the function</a:t>
                </a:r>
              </a:p>
              <a:p>
                <a:endParaRPr lang="en-IE" sz="20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667937E-A6E2-4B0F-9ACB-4CA1F09532B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49224" y="1905000"/>
                <a:ext cx="11046589" cy="3987853"/>
              </a:xfrm>
              <a:blipFill>
                <a:blip r:embed="rId2"/>
                <a:stretch>
                  <a:fillRect l="-552" t="-917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C44F26-1B3F-473B-9BFC-214264FAF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20916" y="6135808"/>
            <a:ext cx="7619999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Author: Culan O'Meara</a:t>
            </a:r>
          </a:p>
        </p:txBody>
      </p:sp>
    </p:spTree>
    <p:extLst>
      <p:ext uri="{BB962C8B-B14F-4D97-AF65-F5344CB8AC3E}">
        <p14:creationId xmlns:p14="http://schemas.microsoft.com/office/powerpoint/2010/main" val="3929373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0" name="Rectangle 2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2" name="Freeform 1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8C366D-DE63-4A14-8D40-0F7DD2242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3" y="645106"/>
            <a:ext cx="8430981" cy="1259894"/>
          </a:xfrm>
        </p:spPr>
        <p:txBody>
          <a:bodyPr>
            <a:normAutofit/>
          </a:bodyPr>
          <a:lstStyle/>
          <a:p>
            <a:r>
              <a:rPr lang="en-IE" dirty="0"/>
              <a:t>Linear Functions: Transformations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667937E-A6E2-4B0F-9ACB-4CA1F09532B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49225" y="1905000"/>
                <a:ext cx="3650278" cy="3987853"/>
              </a:xfrm>
            </p:spPr>
            <p:txBody>
              <a:bodyPr>
                <a:normAutofit/>
              </a:bodyPr>
              <a:lstStyle/>
              <a:p>
                <a:r>
                  <a:rPr lang="en-IE" sz="2000" dirty="0"/>
                  <a:t>With the example shown, </a:t>
                </a:r>
                <a14:m>
                  <m:oMath xmlns:m="http://schemas.openxmlformats.org/officeDocument/2006/math">
                    <m:r>
                      <a:rPr lang="en-IE" sz="20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IE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E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IE" sz="2000" b="0" i="1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en-IE" sz="2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IE" sz="2000" b="0" i="1" smtClean="0">
                        <a:latin typeface="Cambria Math" panose="02040503050406030204" pitchFamily="18" charset="0"/>
                      </a:rPr>
                      <m:t>−3,</m:t>
                    </m:r>
                  </m:oMath>
                </a14:m>
                <a:r>
                  <a:rPr lang="en-IE" sz="2000" dirty="0"/>
                  <a:t> we have a slope of 2 and y-intercept of -3</a:t>
                </a:r>
              </a:p>
              <a:p>
                <a:endParaRPr lang="en-IE" sz="20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667937E-A6E2-4B0F-9ACB-4CA1F09532B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49225" y="1905000"/>
                <a:ext cx="3650278" cy="3987853"/>
              </a:xfrm>
              <a:blipFill>
                <a:blip r:embed="rId2"/>
                <a:stretch>
                  <a:fillRect l="-1672" t="-917" r="-3010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C44F26-1B3F-473B-9BFC-214264FAF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20916" y="6135808"/>
            <a:ext cx="7619999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Author: Culan O'Meara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B98BE1B-8AF8-4416-9EEB-D21337E9CD1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376" t="19999" r="30586" b="25427"/>
          <a:stretch/>
        </p:blipFill>
        <p:spPr>
          <a:xfrm>
            <a:off x="4514520" y="1417654"/>
            <a:ext cx="6809154" cy="4718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8173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0" name="Rectangle 2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2" name="Freeform 1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8C366D-DE63-4A14-8D40-0F7DD2242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3" y="645106"/>
            <a:ext cx="8430981" cy="1259894"/>
          </a:xfrm>
        </p:spPr>
        <p:txBody>
          <a:bodyPr>
            <a:normAutofit/>
          </a:bodyPr>
          <a:lstStyle/>
          <a:p>
            <a:r>
              <a:rPr lang="en-IE" dirty="0"/>
              <a:t>Linear Functions: Transformations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67937E-A6E2-4B0F-9ACB-4CA1F09532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9225" y="1905000"/>
            <a:ext cx="3650278" cy="3987853"/>
          </a:xfrm>
        </p:spPr>
        <p:txBody>
          <a:bodyPr>
            <a:normAutofit/>
          </a:bodyPr>
          <a:lstStyle/>
          <a:p>
            <a:r>
              <a:rPr lang="en-IE" sz="2000" dirty="0"/>
              <a:t>When we increase a, the x-coefficient, we can see that the function is steeper.</a:t>
            </a:r>
          </a:p>
          <a:p>
            <a:r>
              <a:rPr lang="en-IE" sz="2000" dirty="0"/>
              <a:t>When we change c, the line moves up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C44F26-1B3F-473B-9BFC-214264FAF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20916" y="6135808"/>
            <a:ext cx="7619999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Author: Culan O'Meara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02CBC42-94D9-47D1-A675-947F1E2D8A7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469" t="20466" r="30124" b="21395"/>
          <a:stretch/>
        </p:blipFill>
        <p:spPr>
          <a:xfrm>
            <a:off x="4361323" y="1360545"/>
            <a:ext cx="7109232" cy="5206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470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0" name="Rectangle 2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2" name="Freeform 1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8C366D-DE63-4A14-8D40-0F7DD2242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3" y="645106"/>
            <a:ext cx="8430981" cy="1259894"/>
          </a:xfrm>
        </p:spPr>
        <p:txBody>
          <a:bodyPr>
            <a:normAutofit/>
          </a:bodyPr>
          <a:lstStyle/>
          <a:p>
            <a:r>
              <a:rPr lang="en-IE" dirty="0"/>
              <a:t>Linear Functions: Transformations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667937E-A6E2-4B0F-9ACB-4CA1F09532B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49225" y="1905000"/>
                <a:ext cx="3650278" cy="3987853"/>
              </a:xfrm>
            </p:spPr>
            <p:txBody>
              <a:bodyPr>
                <a:normAutofit/>
              </a:bodyPr>
              <a:lstStyle/>
              <a:p>
                <a:r>
                  <a:rPr lang="en-IE" sz="2000" dirty="0"/>
                  <a:t>If we look at it a different way, changing the x-coefficient has the same effect as a rotation.</a:t>
                </a:r>
              </a:p>
              <a:p>
                <a:r>
                  <a:rPr lang="en-IE" sz="2000" dirty="0"/>
                  <a:t>The original function </a:t>
                </a:r>
                <a14:m>
                  <m:oMath xmlns:m="http://schemas.openxmlformats.org/officeDocument/2006/math">
                    <m:r>
                      <a:rPr lang="en-IE" sz="20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IE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E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IE" sz="2000" i="1">
                        <a:latin typeface="Cambria Math" panose="02040503050406030204" pitchFamily="18" charset="0"/>
                      </a:rPr>
                      <m:t>=2</m:t>
                    </m:r>
                    <m:r>
                      <a:rPr lang="en-IE" sz="20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IE" sz="2000" i="1">
                        <a:latin typeface="Cambria Math" panose="02040503050406030204" pitchFamily="18" charset="0"/>
                      </a:rPr>
                      <m:t>−3</m:t>
                    </m:r>
                  </m:oMath>
                </a14:m>
                <a:r>
                  <a:rPr lang="en-IE" sz="2000" dirty="0"/>
                  <a:t> is in blue and the transformed function </a:t>
                </a:r>
                <a14:m>
                  <m:oMath xmlns:m="http://schemas.openxmlformats.org/officeDocument/2006/math">
                    <m:r>
                      <a:rPr lang="en-IE" sz="20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IE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E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IE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IE" sz="2000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IE" sz="20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IE" sz="2000" i="1">
                        <a:latin typeface="Cambria Math" panose="02040503050406030204" pitchFamily="18" charset="0"/>
                      </a:rPr>
                      <m:t>−3</m:t>
                    </m:r>
                  </m:oMath>
                </a14:m>
                <a:r>
                  <a:rPr lang="en-IE" sz="2000" dirty="0"/>
                  <a:t> is in pink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667937E-A6E2-4B0F-9ACB-4CA1F09532B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49225" y="1905000"/>
                <a:ext cx="3650278" cy="3987853"/>
              </a:xfrm>
              <a:blipFill>
                <a:blip r:embed="rId2"/>
                <a:stretch>
                  <a:fillRect l="-1672" t="-917" r="-1505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C44F26-1B3F-473B-9BFC-214264FAF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20916" y="6135808"/>
            <a:ext cx="7619999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Author: Culan O'Meara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1C685E-2479-4D1A-9604-E6CCD34CD97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059" t="20190" r="29031" b="17905"/>
          <a:stretch/>
        </p:blipFill>
        <p:spPr>
          <a:xfrm>
            <a:off x="4299503" y="1384662"/>
            <a:ext cx="7130497" cy="5308093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365FC5B1-B3C8-4CE0-A8CA-FEEF5E4D311A}"/>
              </a:ext>
            </a:extLst>
          </p:cNvPr>
          <p:cNvCxnSpPr>
            <a:cxnSpLocks/>
          </p:cNvCxnSpPr>
          <p:nvPr/>
        </p:nvCxnSpPr>
        <p:spPr>
          <a:xfrm flipH="1" flipV="1">
            <a:off x="8506046" y="1488558"/>
            <a:ext cx="430562" cy="116958"/>
          </a:xfrm>
          <a:prstGeom prst="straightConnector1">
            <a:avLst/>
          </a:prstGeom>
          <a:ln w="34925" cap="flat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48397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0" name="Rectangle 2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2" name="Freeform 1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8C366D-DE63-4A14-8D40-0F7DD2242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3" y="645106"/>
            <a:ext cx="8430981" cy="1259894"/>
          </a:xfrm>
        </p:spPr>
        <p:txBody>
          <a:bodyPr>
            <a:normAutofit/>
          </a:bodyPr>
          <a:lstStyle/>
          <a:p>
            <a:r>
              <a:rPr lang="en-IE" dirty="0"/>
              <a:t>Linear Functions: Transformations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667937E-A6E2-4B0F-9ACB-4CA1F09532B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49225" y="1905000"/>
                <a:ext cx="3650278" cy="3987853"/>
              </a:xfrm>
            </p:spPr>
            <p:txBody>
              <a:bodyPr>
                <a:normAutofit/>
              </a:bodyPr>
              <a:lstStyle/>
              <a:p>
                <a:r>
                  <a:rPr lang="en-IE" sz="2000" dirty="0"/>
                  <a:t>Changing c, the constant has the same effect as a transformation.</a:t>
                </a:r>
              </a:p>
              <a:p>
                <a:r>
                  <a:rPr lang="en-IE" sz="2000" dirty="0"/>
                  <a:t>The original function </a:t>
                </a:r>
                <a14:m>
                  <m:oMath xmlns:m="http://schemas.openxmlformats.org/officeDocument/2006/math">
                    <m:r>
                      <a:rPr lang="en-IE" sz="20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IE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E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IE" sz="2000" i="1">
                        <a:latin typeface="Cambria Math" panose="02040503050406030204" pitchFamily="18" charset="0"/>
                      </a:rPr>
                      <m:t>=2</m:t>
                    </m:r>
                    <m:r>
                      <a:rPr lang="en-IE" sz="20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IE" sz="2000" i="1"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IE" sz="2000" dirty="0"/>
                  <a:t>2 is in blue and the transformed function </a:t>
                </a:r>
                <a14:m>
                  <m:oMath xmlns:m="http://schemas.openxmlformats.org/officeDocument/2006/math">
                    <m:r>
                      <a:rPr lang="en-IE" sz="20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IE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E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IE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IE" sz="20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IE" sz="20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IE" sz="2000" b="0" i="1" smtClean="0"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IE" sz="2000" dirty="0"/>
                  <a:t>6 is in pink</a:t>
                </a:r>
              </a:p>
              <a:p>
                <a:r>
                  <a:rPr lang="en-IE" sz="2000" dirty="0"/>
                  <a:t>Same slope, different y-intercept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667937E-A6E2-4B0F-9ACB-4CA1F09532B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49225" y="1905000"/>
                <a:ext cx="3650278" cy="3987853"/>
              </a:xfrm>
              <a:blipFill>
                <a:blip r:embed="rId2"/>
                <a:stretch>
                  <a:fillRect l="-1672" t="-917" r="-2508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C44F26-1B3F-473B-9BFC-214264FAF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20916" y="6135808"/>
            <a:ext cx="7619999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Author: Culan O'Meara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8C23B25-C5FC-4015-B5B9-42EBD31C59B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211" t="20572" r="29941" b="20589"/>
          <a:stretch/>
        </p:blipFill>
        <p:spPr>
          <a:xfrm>
            <a:off x="4299503" y="1265951"/>
            <a:ext cx="7218788" cy="5301549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365FC5B1-B3C8-4CE0-A8CA-FEEF5E4D311A}"/>
              </a:ext>
            </a:extLst>
          </p:cNvPr>
          <p:cNvCxnSpPr>
            <a:cxnSpLocks/>
          </p:cNvCxnSpPr>
          <p:nvPr/>
        </p:nvCxnSpPr>
        <p:spPr>
          <a:xfrm flipV="1">
            <a:off x="6881702" y="4249469"/>
            <a:ext cx="23494" cy="1567543"/>
          </a:xfrm>
          <a:prstGeom prst="straightConnector1">
            <a:avLst/>
          </a:prstGeom>
          <a:ln w="34925" cap="flat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1A10B7A0-895A-48BF-9E78-95112B495C11}"/>
              </a:ext>
            </a:extLst>
          </p:cNvPr>
          <p:cNvCxnSpPr>
            <a:cxnSpLocks/>
          </p:cNvCxnSpPr>
          <p:nvPr/>
        </p:nvCxnSpPr>
        <p:spPr>
          <a:xfrm flipV="1">
            <a:off x="8079131" y="1905000"/>
            <a:ext cx="23494" cy="1567543"/>
          </a:xfrm>
          <a:prstGeom prst="straightConnector1">
            <a:avLst/>
          </a:prstGeom>
          <a:ln w="34925" cap="flat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6759239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574</TotalTime>
  <Words>404</Words>
  <Application>Microsoft Office PowerPoint</Application>
  <PresentationFormat>Widescreen</PresentationFormat>
  <Paragraphs>38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Cambria Math</vt:lpstr>
      <vt:lpstr>Century Gothic</vt:lpstr>
      <vt:lpstr>Wingdings 3</vt:lpstr>
      <vt:lpstr>Wisp</vt:lpstr>
      <vt:lpstr>LCHL Strand 5 Functions: </vt:lpstr>
      <vt:lpstr>Functions: Key words Recap</vt:lpstr>
      <vt:lpstr>Linear Functions: Transformations</vt:lpstr>
      <vt:lpstr>Linear Functions: Transformations</vt:lpstr>
      <vt:lpstr>Linear Functions: Transformations</vt:lpstr>
      <vt:lpstr>Linear Functions: Transformations</vt:lpstr>
      <vt:lpstr>Linear Functions: Transformations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Functions: Stationary Points</dc:title>
  <dc:creator>Culan OMeara</dc:creator>
  <cp:lastModifiedBy>Culan OMeara</cp:lastModifiedBy>
  <cp:revision>41</cp:revision>
  <dcterms:created xsi:type="dcterms:W3CDTF">2017-08-03T16:22:34Z</dcterms:created>
  <dcterms:modified xsi:type="dcterms:W3CDTF">2017-08-14T14:22:17Z</dcterms:modified>
</cp:coreProperties>
</file>