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8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7" d="100"/>
          <a:sy n="47" d="100"/>
        </p:scale>
        <p:origin x="-22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5CF5C-C8F2-F041-922B-B37D297B8749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EBD52-A5E0-1449-8E62-53A4CD44A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927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19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806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307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3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47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7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6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44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04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42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48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58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 smtClean="0">
                <a:latin typeface="American Typewriter"/>
                <a:cs typeface="American Typewriter"/>
              </a:rPr>
              <a:t>Casablanca</a:t>
            </a:r>
            <a:endParaRPr lang="en-US" sz="7200" dirty="0">
              <a:latin typeface="American Typewriter"/>
              <a:cs typeface="American Typewriter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merican Typewriter"/>
                <a:cs typeface="American Typewriter"/>
              </a:rPr>
              <a:t>Cultural Context</a:t>
            </a:r>
          </a:p>
        </p:txBody>
      </p:sp>
    </p:spTree>
    <p:extLst>
      <p:ext uri="{BB962C8B-B14F-4D97-AF65-F5344CB8AC3E}">
        <p14:creationId xmlns:p14="http://schemas.microsoft.com/office/powerpoint/2010/main" val="61350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merican Typewriter"/>
                <a:cs typeface="American Typewriter"/>
              </a:rPr>
              <a:t>Role of Women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08075"/>
            <a:ext cx="7770813" cy="4018088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merican Typewriter"/>
                <a:cs typeface="American Typewriter"/>
              </a:rPr>
              <a:t>The film occurs in a very male dominated world.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The women are either victims or trophies to be competed for between men</a:t>
            </a:r>
            <a:r>
              <a:rPr lang="en-US" sz="2800" dirty="0" smtClean="0">
                <a:latin typeface="American Typewriter"/>
                <a:cs typeface="American Typewriter"/>
              </a:rPr>
              <a:t>.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Yvonne</a:t>
            </a:r>
          </a:p>
          <a:p>
            <a:r>
              <a:rPr lang="en-US" sz="2800" dirty="0" err="1" smtClean="0">
                <a:latin typeface="American Typewriter"/>
                <a:cs typeface="American Typewriter"/>
              </a:rPr>
              <a:t>Ilsa</a:t>
            </a:r>
            <a:endParaRPr lang="en-US" sz="28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2495411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58905" y="184046"/>
            <a:ext cx="3657600" cy="1012251"/>
          </a:xfrm>
        </p:spPr>
        <p:txBody>
          <a:bodyPr/>
          <a:lstStyle/>
          <a:p>
            <a:r>
              <a:rPr lang="en-US" sz="2800" dirty="0" smtClean="0">
                <a:latin typeface="American Typewriter"/>
                <a:cs typeface="American Typewriter"/>
              </a:rPr>
              <a:t>Yvonne</a:t>
            </a:r>
            <a:endParaRPr lang="en-US" sz="2800" dirty="0">
              <a:latin typeface="American Typewriter"/>
              <a:cs typeface="American Typewriter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658905" y="1196298"/>
            <a:ext cx="7934496" cy="5153276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/>
              <a:buChar char="•"/>
            </a:pPr>
            <a:r>
              <a:rPr lang="en-US" sz="3600" dirty="0">
                <a:latin typeface="American Typewriter"/>
                <a:cs typeface="American Typewriter"/>
              </a:rPr>
              <a:t>R</a:t>
            </a:r>
            <a:r>
              <a:rPr lang="en-US" sz="3600" dirty="0" smtClean="0">
                <a:latin typeface="American Typewriter"/>
                <a:cs typeface="American Typewriter"/>
              </a:rPr>
              <a:t>ejected </a:t>
            </a:r>
            <a:r>
              <a:rPr lang="en-US" sz="3600" dirty="0">
                <a:latin typeface="American Typewriter"/>
                <a:cs typeface="American Typewriter"/>
              </a:rPr>
              <a:t>and dismissed by Rick </a:t>
            </a:r>
          </a:p>
          <a:p>
            <a:pPr marL="285750" indent="-285750">
              <a:buFont typeface="Arial"/>
              <a:buChar char="•"/>
            </a:pPr>
            <a:r>
              <a:rPr lang="en-US" sz="3600" dirty="0" smtClean="0">
                <a:latin typeface="American Typewriter"/>
                <a:cs typeface="American Typewriter"/>
              </a:rPr>
              <a:t>Sasha  -  </a:t>
            </a:r>
            <a:r>
              <a:rPr lang="en-US" sz="3600" dirty="0">
                <a:latin typeface="American Typewriter"/>
                <a:cs typeface="American Typewriter"/>
              </a:rPr>
              <a:t>‘Yvonne I love you, but he pays me</a:t>
            </a:r>
            <a:r>
              <a:rPr lang="en-US" sz="3600" dirty="0" smtClean="0">
                <a:latin typeface="American Typewriter"/>
                <a:cs typeface="American Typewriter"/>
              </a:rPr>
              <a:t>.’ </a:t>
            </a:r>
            <a:endParaRPr lang="en-US" sz="3600" dirty="0">
              <a:latin typeface="American Typewriter"/>
              <a:cs typeface="American Typewriter"/>
            </a:endParaRPr>
          </a:p>
          <a:p>
            <a:pPr marL="285750" indent="-285750">
              <a:buFont typeface="Arial"/>
              <a:buChar char="•"/>
            </a:pPr>
            <a:r>
              <a:rPr lang="en-US" sz="3600" dirty="0">
                <a:latin typeface="American Typewriter"/>
                <a:cs typeface="American Typewriter"/>
              </a:rPr>
              <a:t>Captain </a:t>
            </a:r>
            <a:r>
              <a:rPr lang="en-US" sz="3600" dirty="0" smtClean="0">
                <a:latin typeface="American Typewriter"/>
                <a:cs typeface="American Typewriter"/>
              </a:rPr>
              <a:t>Renault– </a:t>
            </a:r>
            <a:r>
              <a:rPr lang="en-US" sz="3600" dirty="0">
                <a:latin typeface="American Typewriter"/>
                <a:cs typeface="American Typewriter"/>
              </a:rPr>
              <a:t>‘How very extravagant of you to be throwing away a woman like that – they may </a:t>
            </a:r>
            <a:r>
              <a:rPr lang="en-US" sz="3600" dirty="0" smtClean="0">
                <a:latin typeface="American Typewriter"/>
                <a:cs typeface="American Typewriter"/>
              </a:rPr>
              <a:t>become </a:t>
            </a:r>
            <a:r>
              <a:rPr lang="en-US" sz="3600" dirty="0">
                <a:latin typeface="American Typewriter"/>
                <a:cs typeface="American Typewriter"/>
              </a:rPr>
              <a:t>scarce’. </a:t>
            </a:r>
            <a:endParaRPr lang="en-US" sz="3600" dirty="0" smtClean="0">
              <a:latin typeface="American Typewriter"/>
              <a:cs typeface="American Typewriter"/>
            </a:endParaRPr>
          </a:p>
          <a:p>
            <a:pPr marL="285750" indent="-285750">
              <a:buFont typeface="Arial"/>
              <a:buChar char="•"/>
            </a:pPr>
            <a:r>
              <a:rPr lang="en-US" sz="3600" dirty="0" smtClean="0">
                <a:latin typeface="American Typewriter"/>
                <a:cs typeface="American Typewriter"/>
              </a:rPr>
              <a:t>Accompanies </a:t>
            </a:r>
            <a:r>
              <a:rPr lang="en-US" sz="3600" dirty="0" smtClean="0">
                <a:latin typeface="American Typewriter"/>
                <a:cs typeface="American Typewriter"/>
              </a:rPr>
              <a:t>a </a:t>
            </a:r>
            <a:r>
              <a:rPr lang="en-US" sz="3600" dirty="0">
                <a:latin typeface="American Typewriter"/>
                <a:cs typeface="American Typewriter"/>
              </a:rPr>
              <a:t>German </a:t>
            </a:r>
            <a:r>
              <a:rPr lang="en-US" sz="3600" dirty="0" smtClean="0">
                <a:latin typeface="American Typewriter"/>
                <a:cs typeface="American Typewriter"/>
              </a:rPr>
              <a:t>officer, </a:t>
            </a:r>
            <a:r>
              <a:rPr lang="en-US" sz="3600" dirty="0">
                <a:latin typeface="American Typewriter"/>
                <a:cs typeface="American Typewriter"/>
              </a:rPr>
              <a:t>provoking  a </a:t>
            </a:r>
            <a:r>
              <a:rPr lang="en-US" sz="3600" dirty="0" smtClean="0">
                <a:latin typeface="American Typewriter"/>
                <a:cs typeface="American Typewriter"/>
              </a:rPr>
              <a:t>fight.</a:t>
            </a:r>
          </a:p>
          <a:p>
            <a:pPr marL="285750" indent="-285750">
              <a:buFont typeface="Arial"/>
              <a:buChar char="•"/>
            </a:pPr>
            <a:r>
              <a:rPr lang="en-US" sz="3600" dirty="0" smtClean="0">
                <a:latin typeface="American Typewriter"/>
                <a:cs typeface="American Typewriter"/>
              </a:rPr>
              <a:t>Her only independent action is to join in the singing of the French national anthem.</a:t>
            </a:r>
          </a:p>
          <a:p>
            <a:pPr marL="285750" indent="-285750">
              <a:buFont typeface="Arial"/>
              <a:buChar char="•"/>
            </a:pPr>
            <a:r>
              <a:rPr lang="en-US" sz="3600" dirty="0" smtClean="0">
                <a:latin typeface="American Typewriter"/>
                <a:cs typeface="American Typewriter"/>
              </a:rPr>
              <a:t>Yvonne is almost a prop – she exists only in relation to men and has no identity of her own.</a:t>
            </a:r>
            <a:endParaRPr lang="en-US" sz="3600" dirty="0">
              <a:latin typeface="American Typewriter"/>
              <a:cs typeface="American Typewriter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596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016" y="121023"/>
            <a:ext cx="6180254" cy="1429871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merican Typewriter"/>
                <a:cs typeface="American Typewriter"/>
              </a:rPr>
              <a:t>Renault and women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1510"/>
            <a:ext cx="7691416" cy="487465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merican Typewriter"/>
                <a:cs typeface="American Typewriter"/>
              </a:rPr>
              <a:t>‘</a:t>
            </a:r>
            <a:r>
              <a:rPr lang="en-US" dirty="0">
                <a:latin typeface="American Typewriter"/>
                <a:cs typeface="American Typewriter"/>
              </a:rPr>
              <a:t>This is the customary roundup of refugees. Liberals , and of course , a beautiful young girl for Monsieur Renault, the Prefect of Police.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‘</a:t>
            </a:r>
            <a:r>
              <a:rPr lang="en-US" dirty="0">
                <a:latin typeface="American Typewriter"/>
                <a:cs typeface="American Typewriter"/>
              </a:rPr>
              <a:t>Another visa problem has come up’</a:t>
            </a:r>
            <a:r>
              <a:rPr lang="en-US" dirty="0" smtClean="0">
                <a:latin typeface="American Typewriter"/>
                <a:cs typeface="American Typewriter"/>
              </a:rPr>
              <a:t>, ‘</a:t>
            </a:r>
            <a:r>
              <a:rPr lang="en-US" dirty="0">
                <a:latin typeface="American Typewriter"/>
                <a:cs typeface="American Typewriter"/>
              </a:rPr>
              <a:t>Show her in’</a:t>
            </a:r>
            <a:r>
              <a:rPr lang="en-US" dirty="0" smtClean="0">
                <a:latin typeface="American Typewriter"/>
                <a:cs typeface="American Typewriter"/>
              </a:rPr>
              <a:t>.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 </a:t>
            </a:r>
            <a:r>
              <a:rPr lang="en-US" dirty="0">
                <a:latin typeface="American Typewriter"/>
                <a:cs typeface="American Typewriter"/>
              </a:rPr>
              <a:t>Renault uses his position of power to force women to prostitute themselves. 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‘</a:t>
            </a:r>
            <a:r>
              <a:rPr lang="en-US" dirty="0" smtClean="0">
                <a:latin typeface="American Typewriter"/>
                <a:cs typeface="American Typewriter"/>
              </a:rPr>
              <a:t>Why do you interfere with my little romances?’</a:t>
            </a:r>
          </a:p>
          <a:p>
            <a:endParaRPr lang="en-US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3920316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>
                <a:latin typeface="American Typewriter"/>
                <a:cs typeface="American Typewriter"/>
              </a:rPr>
              <a:t>Ilsa</a:t>
            </a:r>
            <a:endParaRPr lang="en-US" dirty="0">
              <a:latin typeface="American Typewriter"/>
              <a:cs typeface="American Typewriter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30130"/>
            <a:ext cx="4038600" cy="286610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latin typeface="American Typewriter"/>
                <a:cs typeface="American Typewriter"/>
              </a:rPr>
              <a:t>Beautiful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Passive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Torn between two men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Trophy</a:t>
            </a:r>
            <a:endParaRPr lang="en-US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3588816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latin typeface="American Typewriter"/>
                <a:cs typeface="American Typewriter"/>
              </a:rPr>
              <a:t>Beautiful</a:t>
            </a:r>
            <a:br>
              <a:rPr lang="en-US" dirty="0">
                <a:latin typeface="American Typewriter"/>
                <a:cs typeface="American Typewriter"/>
              </a:rPr>
            </a:b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>
                <a:latin typeface="American Typewriter"/>
                <a:cs typeface="American Typewriter"/>
              </a:rPr>
              <a:t>C</a:t>
            </a:r>
            <a:r>
              <a:rPr lang="en-US" dirty="0" smtClean="0">
                <a:latin typeface="American Typewriter"/>
                <a:cs typeface="American Typewriter"/>
              </a:rPr>
              <a:t>onstantly </a:t>
            </a:r>
            <a:r>
              <a:rPr lang="en-US" dirty="0" smtClean="0">
                <a:latin typeface="American Typewriter"/>
                <a:cs typeface="American Typewriter"/>
              </a:rPr>
              <a:t>defined by her beauty.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‘</a:t>
            </a:r>
            <a:r>
              <a:rPr lang="en-US" dirty="0" smtClean="0">
                <a:latin typeface="American Typewriter"/>
                <a:cs typeface="American Typewriter"/>
              </a:rPr>
              <a:t>so </a:t>
            </a:r>
            <a:r>
              <a:rPr lang="en-US" dirty="0" err="1" smtClean="0">
                <a:latin typeface="American Typewriter"/>
                <a:cs typeface="American Typewriter"/>
              </a:rPr>
              <a:t>beautiful..that</a:t>
            </a:r>
            <a:r>
              <a:rPr lang="en-US" dirty="0" smtClean="0">
                <a:latin typeface="American Typewriter"/>
                <a:cs typeface="American Typewriter"/>
              </a:rPr>
              <a:t> people turn to stare.’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lingering </a:t>
            </a:r>
            <a:r>
              <a:rPr lang="en-US" dirty="0" smtClean="0">
                <a:latin typeface="American Typewriter"/>
                <a:cs typeface="American Typewriter"/>
              </a:rPr>
              <a:t>close-ups,, soft focus and lighting.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‘</a:t>
            </a:r>
            <a:r>
              <a:rPr lang="en-US" dirty="0" smtClean="0">
                <a:latin typeface="American Typewriter"/>
                <a:cs typeface="American Typewriter"/>
              </a:rPr>
              <a:t>I was informed that you were the most beautiful woman ever to visit Casablanca. That was a gross understatement’</a:t>
            </a:r>
            <a:r>
              <a:rPr lang="en-US" dirty="0" smtClean="0">
                <a:latin typeface="American Typewriter"/>
                <a:cs typeface="American Typewriter"/>
              </a:rPr>
              <a:t>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her beauty defines her and limits her.</a:t>
            </a:r>
            <a:endParaRPr lang="en-US" dirty="0" smtClean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638903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latin typeface="American Typewriter"/>
                <a:cs typeface="American Typewriter"/>
              </a:rPr>
              <a:t>Passive</a:t>
            </a:r>
            <a:br>
              <a:rPr lang="en-US" dirty="0">
                <a:latin typeface="American Typewriter"/>
                <a:cs typeface="American Typewriter"/>
              </a:rPr>
            </a:b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>
                <a:latin typeface="American Typewriter"/>
                <a:cs typeface="American Typewriter"/>
              </a:rPr>
              <a:t>portrayed </a:t>
            </a:r>
            <a:r>
              <a:rPr lang="en-US" dirty="0" smtClean="0">
                <a:latin typeface="American Typewriter"/>
                <a:cs typeface="American Typewriter"/>
              </a:rPr>
              <a:t>as a passive character.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behaves </a:t>
            </a:r>
            <a:r>
              <a:rPr lang="en-US" dirty="0" smtClean="0">
                <a:latin typeface="American Typewriter"/>
                <a:cs typeface="American Typewriter"/>
              </a:rPr>
              <a:t>in a timid manner, telling </a:t>
            </a:r>
            <a:r>
              <a:rPr lang="en-US" dirty="0" smtClean="0">
                <a:latin typeface="American Typewriter"/>
                <a:cs typeface="American Typewriter"/>
              </a:rPr>
              <a:t>Lazlo</a:t>
            </a:r>
            <a:r>
              <a:rPr lang="en-US" dirty="0" smtClean="0">
                <a:latin typeface="American Typewriter"/>
                <a:cs typeface="American Typewriter"/>
              </a:rPr>
              <a:t> </a:t>
            </a:r>
            <a:r>
              <a:rPr lang="en-US" dirty="0" smtClean="0">
                <a:latin typeface="American Typewriter"/>
                <a:cs typeface="American Typewriter"/>
              </a:rPr>
              <a:t>that ‘I’m afraid for you’ and to ‘Be careful’. 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In </a:t>
            </a:r>
            <a:r>
              <a:rPr lang="en-US" dirty="0" smtClean="0">
                <a:latin typeface="American Typewriter"/>
                <a:cs typeface="American Typewriter"/>
              </a:rPr>
              <a:t>t Paris she </a:t>
            </a:r>
            <a:r>
              <a:rPr lang="en-US" dirty="0" smtClean="0">
                <a:latin typeface="American Typewriter"/>
                <a:cs typeface="American Typewriter"/>
              </a:rPr>
              <a:t>tells Rick that ‘You are in danger and you must leave Paris.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 In both cases her fear and timidity </a:t>
            </a:r>
            <a:r>
              <a:rPr lang="en-US" dirty="0">
                <a:latin typeface="American Typewriter"/>
                <a:cs typeface="American Typewriter"/>
              </a:rPr>
              <a:t>s</a:t>
            </a:r>
            <a:r>
              <a:rPr lang="en-US" dirty="0" smtClean="0">
                <a:latin typeface="American Typewriter"/>
                <a:cs typeface="American Typewriter"/>
              </a:rPr>
              <a:t>erve to </a:t>
            </a:r>
            <a:r>
              <a:rPr lang="en-US" dirty="0" err="1" smtClean="0">
                <a:latin typeface="American Typewriter"/>
                <a:cs typeface="American Typewriter"/>
              </a:rPr>
              <a:t>emphasise</a:t>
            </a:r>
            <a:r>
              <a:rPr lang="en-US" dirty="0" smtClean="0">
                <a:latin typeface="American Typewriter"/>
                <a:cs typeface="American Typewriter"/>
              </a:rPr>
              <a:t> and enhance the masculinity of Rick and Lazlo.</a:t>
            </a:r>
          </a:p>
        </p:txBody>
      </p:sp>
    </p:spTree>
    <p:extLst>
      <p:ext uri="{BB962C8B-B14F-4D97-AF65-F5344CB8AC3E}">
        <p14:creationId xmlns:p14="http://schemas.microsoft.com/office/powerpoint/2010/main" val="3970987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latin typeface="American Typewriter"/>
                <a:cs typeface="American Typewriter"/>
              </a:rPr>
              <a:t>Passive</a:t>
            </a:r>
            <a:br>
              <a:rPr lang="en-US" dirty="0">
                <a:latin typeface="American Typewriter"/>
                <a:cs typeface="American Typewriter"/>
              </a:rPr>
            </a:b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789051"/>
            <a:ext cx="7379549" cy="3337112"/>
          </a:xfrm>
        </p:spPr>
        <p:txBody>
          <a:bodyPr>
            <a:noAutofit/>
          </a:bodyPr>
          <a:lstStyle/>
          <a:p>
            <a:pPr lvl="1"/>
            <a:r>
              <a:rPr lang="en-US" sz="2800" dirty="0" smtClean="0">
                <a:latin typeface="American Typewriter"/>
                <a:cs typeface="American Typewriter"/>
              </a:rPr>
              <a:t>‘</a:t>
            </a:r>
            <a:r>
              <a:rPr lang="en-US" sz="2800" dirty="0">
                <a:latin typeface="American Typewriter"/>
                <a:cs typeface="American Typewriter"/>
              </a:rPr>
              <a:t>Go ahead and shoot you’ll be doing us both a </a:t>
            </a:r>
            <a:r>
              <a:rPr lang="en-US" sz="2800" dirty="0" err="1">
                <a:latin typeface="American Typewriter"/>
                <a:cs typeface="American Typewriter"/>
              </a:rPr>
              <a:t>favour</a:t>
            </a:r>
            <a:r>
              <a:rPr lang="en-US" sz="2800" dirty="0">
                <a:latin typeface="American Typewriter"/>
                <a:cs typeface="American Typewriter"/>
              </a:rPr>
              <a:t>.’</a:t>
            </a:r>
          </a:p>
          <a:p>
            <a:pPr lvl="1"/>
            <a:r>
              <a:rPr lang="en-US" sz="2800" dirty="0" smtClean="0">
                <a:latin typeface="American Typewriter"/>
                <a:cs typeface="American Typewriter"/>
              </a:rPr>
              <a:t>‘</a:t>
            </a:r>
            <a:r>
              <a:rPr lang="en-US" sz="2800" dirty="0">
                <a:latin typeface="American Typewriter"/>
                <a:cs typeface="American Typewriter"/>
              </a:rPr>
              <a:t>her hand drops down, and there are tears in her eyes again’</a:t>
            </a:r>
            <a:r>
              <a:rPr lang="en-US" sz="2800" dirty="0" smtClean="0">
                <a:latin typeface="American Typewriter"/>
                <a:cs typeface="American Typewriter"/>
              </a:rPr>
              <a:t>.</a:t>
            </a:r>
          </a:p>
          <a:p>
            <a:pPr lvl="1"/>
            <a:r>
              <a:rPr lang="en-US" sz="2800" dirty="0" smtClean="0">
                <a:latin typeface="American Typewriter"/>
                <a:cs typeface="American Typewriter"/>
              </a:rPr>
              <a:t>‘Oh </a:t>
            </a:r>
            <a:r>
              <a:rPr lang="en-US" sz="2800" dirty="0" smtClean="0">
                <a:latin typeface="American Typewriter"/>
                <a:cs typeface="American Typewriter"/>
              </a:rPr>
              <a:t>I don’t know what’s right any longer. You’ll have to think for both of us.’</a:t>
            </a:r>
          </a:p>
          <a:p>
            <a:pPr lvl="1"/>
            <a:r>
              <a:rPr lang="en-US" sz="2800" dirty="0" smtClean="0">
                <a:latin typeface="American Typewriter"/>
                <a:cs typeface="American Typewriter"/>
              </a:rPr>
              <a:t>unable </a:t>
            </a:r>
            <a:r>
              <a:rPr lang="en-US" sz="2800" dirty="0" smtClean="0">
                <a:latin typeface="American Typewriter"/>
                <a:cs typeface="American Typewriter"/>
              </a:rPr>
              <a:t>to control her own </a:t>
            </a:r>
            <a:r>
              <a:rPr lang="en-US" sz="2800" dirty="0" smtClean="0">
                <a:latin typeface="American Typewriter"/>
                <a:cs typeface="American Typewriter"/>
              </a:rPr>
              <a:t>fate</a:t>
            </a:r>
            <a:endParaRPr lang="en-US" sz="2800" dirty="0">
              <a:latin typeface="American Typewriter"/>
              <a:cs typeface="American Typewriter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528" y="411348"/>
            <a:ext cx="3170271" cy="2377703"/>
          </a:xfrm>
        </p:spPr>
      </p:pic>
    </p:spTree>
    <p:extLst>
      <p:ext uri="{BB962C8B-B14F-4D97-AF65-F5344CB8AC3E}">
        <p14:creationId xmlns:p14="http://schemas.microsoft.com/office/powerpoint/2010/main" val="19638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latin typeface="American Typewriter"/>
                <a:cs typeface="American Typewriter"/>
              </a:rPr>
              <a:t>Torn between two men</a:t>
            </a:r>
            <a:br>
              <a:rPr lang="en-US" dirty="0">
                <a:latin typeface="American Typewriter"/>
                <a:cs typeface="American Typewriter"/>
              </a:rPr>
            </a:b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98747"/>
            <a:ext cx="7770813" cy="4816883"/>
          </a:xfrm>
        </p:spPr>
        <p:txBody>
          <a:bodyPr>
            <a:normAutofit/>
          </a:bodyPr>
          <a:lstStyle/>
          <a:p>
            <a:pPr lvl="1"/>
            <a:r>
              <a:rPr lang="en-US" dirty="0" smtClean="0">
                <a:latin typeface="American Typewriter"/>
                <a:cs typeface="American Typewriter"/>
              </a:rPr>
              <a:t>torn </a:t>
            </a:r>
            <a:r>
              <a:rPr lang="en-US" dirty="0">
                <a:latin typeface="American Typewriter"/>
                <a:cs typeface="American Typewriter"/>
              </a:rPr>
              <a:t>between Lazlo and Rick </a:t>
            </a:r>
            <a:endParaRPr lang="en-US" dirty="0" smtClean="0">
              <a:latin typeface="American Typewriter"/>
              <a:cs typeface="American Typewriter"/>
            </a:endParaRP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leaves </a:t>
            </a:r>
            <a:r>
              <a:rPr lang="en-US" dirty="0">
                <a:latin typeface="American Typewriter"/>
                <a:cs typeface="American Typewriter"/>
              </a:rPr>
              <a:t>it to Rick to decide her fate</a:t>
            </a:r>
            <a:r>
              <a:rPr lang="en-US" dirty="0" smtClean="0">
                <a:latin typeface="American Typewriter"/>
                <a:cs typeface="American Typewriter"/>
              </a:rPr>
              <a:t>.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 </a:t>
            </a:r>
            <a:r>
              <a:rPr lang="en-US" dirty="0" smtClean="0">
                <a:latin typeface="American Typewriter"/>
                <a:cs typeface="American Typewriter"/>
              </a:rPr>
              <a:t>relationship with Lazlo seems </a:t>
            </a:r>
            <a:r>
              <a:rPr lang="en-US" dirty="0" smtClean="0">
                <a:latin typeface="American Typewriter"/>
                <a:cs typeface="American Typewriter"/>
              </a:rPr>
              <a:t>e </a:t>
            </a:r>
            <a:r>
              <a:rPr lang="en-US" dirty="0" smtClean="0">
                <a:latin typeface="American Typewriter"/>
                <a:cs typeface="American Typewriter"/>
              </a:rPr>
              <a:t>based on hero worship </a:t>
            </a:r>
            <a:endParaRPr lang="en-US" dirty="0" smtClean="0">
              <a:latin typeface="American Typewriter"/>
              <a:cs typeface="American Typewriter"/>
            </a:endParaRP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‘</a:t>
            </a:r>
            <a:r>
              <a:rPr lang="en-US" dirty="0" smtClean="0">
                <a:latin typeface="American Typewriter"/>
                <a:cs typeface="American Typewriter"/>
              </a:rPr>
              <a:t>And </a:t>
            </a:r>
            <a:r>
              <a:rPr lang="en-US" dirty="0" smtClean="0">
                <a:latin typeface="American Typewriter"/>
                <a:cs typeface="American Typewriter"/>
              </a:rPr>
              <a:t>she looked up to him and worshipped him with a feeling she supposed was love’</a:t>
            </a: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‘</a:t>
            </a:r>
            <a:r>
              <a:rPr lang="en-US" dirty="0" smtClean="0">
                <a:latin typeface="American Typewriter"/>
                <a:cs typeface="American Typewriter"/>
              </a:rPr>
              <a:t>I’ll never have the strength to leave you again”.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345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0813" cy="1429871"/>
          </a:xfrm>
        </p:spPr>
        <p:txBody>
          <a:bodyPr/>
          <a:lstStyle/>
          <a:p>
            <a:pPr algn="l"/>
            <a:r>
              <a:rPr lang="en-US" dirty="0" smtClean="0">
                <a:latin typeface="American Typewriter"/>
                <a:cs typeface="American Typewriter"/>
              </a:rPr>
              <a:t>Trophy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4700"/>
            <a:ext cx="7770813" cy="513487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merican Typewriter"/>
                <a:cs typeface="American Typewriter"/>
              </a:rPr>
              <a:t>T</a:t>
            </a:r>
            <a:r>
              <a:rPr lang="en-US" sz="2800" dirty="0" smtClean="0">
                <a:latin typeface="American Typewriter"/>
                <a:cs typeface="American Typewriter"/>
              </a:rPr>
              <a:t>wo </a:t>
            </a:r>
            <a:r>
              <a:rPr lang="en-US" sz="2800" dirty="0" smtClean="0">
                <a:latin typeface="American Typewriter"/>
                <a:cs typeface="American Typewriter"/>
              </a:rPr>
              <a:t>dominant males fighting over a female.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Rick – ‘I suggest that you ask your wife’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Lazlo – ‘is perhaps strange that we both should be in love with the same woman’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Rick </a:t>
            </a:r>
            <a:r>
              <a:rPr lang="en-US" sz="2800" dirty="0" smtClean="0">
                <a:latin typeface="American Typewriter"/>
                <a:cs typeface="American Typewriter"/>
              </a:rPr>
              <a:t>not only ‘gives’ </a:t>
            </a:r>
            <a:r>
              <a:rPr lang="en-US" sz="2800" dirty="0" err="1" smtClean="0">
                <a:latin typeface="American Typewriter"/>
                <a:cs typeface="American Typewriter"/>
              </a:rPr>
              <a:t>Ilsa</a:t>
            </a:r>
            <a:r>
              <a:rPr lang="en-US" sz="2800" dirty="0" smtClean="0">
                <a:latin typeface="American Typewriter"/>
                <a:cs typeface="American Typewriter"/>
              </a:rPr>
              <a:t> to Lazlo but also creates a fiction to save </a:t>
            </a:r>
            <a:r>
              <a:rPr lang="en-US" sz="2800" dirty="0" smtClean="0">
                <a:latin typeface="American Typewriter"/>
                <a:cs typeface="American Typewriter"/>
              </a:rPr>
              <a:t>his</a:t>
            </a:r>
            <a:r>
              <a:rPr lang="en-US" sz="2800" dirty="0" smtClean="0">
                <a:latin typeface="American Typewriter"/>
                <a:cs typeface="American Typewriter"/>
              </a:rPr>
              <a:t> </a:t>
            </a:r>
            <a:r>
              <a:rPr lang="en-US" sz="2800" dirty="0" smtClean="0">
                <a:latin typeface="American Typewriter"/>
                <a:cs typeface="American Typewriter"/>
              </a:rPr>
              <a:t>pride. 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‘She did her best to convince me that she was still in love with me, but that was all over long ago. For your sake, she pretended it wasn’t, and I let her pretend’.</a:t>
            </a:r>
            <a:endParaRPr lang="en-US" sz="28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453831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>
                <a:latin typeface="American Typewriter"/>
                <a:cs typeface="American Typewriter"/>
              </a:rPr>
              <a:t>Ilsa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Autofit/>
          </a:bodyPr>
          <a:lstStyle/>
          <a:p>
            <a:pPr lvl="1"/>
            <a:r>
              <a:rPr lang="en-US" sz="2800" dirty="0" smtClean="0">
                <a:latin typeface="American Typewriter"/>
                <a:cs typeface="American Typewriter"/>
              </a:rPr>
              <a:t>Rick  </a:t>
            </a:r>
            <a:r>
              <a:rPr lang="en-US" sz="2800" dirty="0">
                <a:latin typeface="American Typewriter"/>
                <a:cs typeface="American Typewriter"/>
              </a:rPr>
              <a:t>makes the decision for her to get on the plane</a:t>
            </a:r>
          </a:p>
          <a:p>
            <a:pPr lvl="1"/>
            <a:r>
              <a:rPr lang="en-US" sz="2800" dirty="0" smtClean="0">
                <a:latin typeface="American Typewriter"/>
                <a:cs typeface="American Typewriter"/>
              </a:rPr>
              <a:t>is </a:t>
            </a:r>
            <a:r>
              <a:rPr lang="en-US" sz="2800" dirty="0">
                <a:latin typeface="American Typewriter"/>
                <a:cs typeface="American Typewriter"/>
              </a:rPr>
              <a:t>not for her but for </a:t>
            </a:r>
            <a:r>
              <a:rPr lang="en-US" sz="2800" dirty="0" smtClean="0">
                <a:latin typeface="American Typewriter"/>
                <a:cs typeface="American Typewriter"/>
              </a:rPr>
              <a:t>Lazlo</a:t>
            </a:r>
          </a:p>
          <a:p>
            <a:pPr lvl="1"/>
            <a:r>
              <a:rPr lang="en-US" sz="2800" dirty="0" smtClean="0">
                <a:latin typeface="American Typewriter"/>
                <a:cs typeface="American Typewriter"/>
              </a:rPr>
              <a:t>‘We </a:t>
            </a:r>
            <a:r>
              <a:rPr lang="en-US" sz="2800" dirty="0">
                <a:latin typeface="American Typewriter"/>
                <a:cs typeface="American Typewriter"/>
              </a:rPr>
              <a:t>both know that you belong with Victor. You</a:t>
            </a:r>
            <a:r>
              <a:rPr lang="fr-FR" sz="2800" dirty="0">
                <a:latin typeface="American Typewriter"/>
                <a:cs typeface="American Typewriter"/>
              </a:rPr>
              <a:t>’</a:t>
            </a:r>
            <a:r>
              <a:rPr lang="en-US" sz="2800" dirty="0">
                <a:latin typeface="American Typewriter"/>
                <a:cs typeface="American Typewriter"/>
              </a:rPr>
              <a:t>re part of his work, the </a:t>
            </a:r>
            <a:r>
              <a:rPr lang="en-US" sz="2800" b="1" u="sng" dirty="0">
                <a:latin typeface="American Typewriter"/>
                <a:cs typeface="American Typewriter"/>
              </a:rPr>
              <a:t>thing </a:t>
            </a:r>
            <a:r>
              <a:rPr lang="en-US" sz="2800" dirty="0">
                <a:latin typeface="American Typewriter"/>
                <a:cs typeface="American Typewriter"/>
              </a:rPr>
              <a:t>that keeps him going</a:t>
            </a:r>
            <a:r>
              <a:rPr lang="en-US" sz="2800" dirty="0" smtClean="0">
                <a:latin typeface="American Typewriter"/>
                <a:cs typeface="American Typewriter"/>
              </a:rPr>
              <a:t>.</a:t>
            </a:r>
            <a:endParaRPr lang="en-US" sz="2800" dirty="0">
              <a:latin typeface="American Typewriter"/>
              <a:cs typeface="American Typewriter"/>
            </a:endParaRPr>
          </a:p>
        </p:txBody>
      </p:sp>
      <p:pic>
        <p:nvPicPr>
          <p:cNvPr id="7" name="Content Placeholder 6" descr="casablanca-two-shot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2965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merican Typewriter"/>
                <a:cs typeface="American Typewriter"/>
              </a:rPr>
              <a:t>Think about your other texts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merican Typewriter"/>
                <a:cs typeface="American Typewriter"/>
              </a:rPr>
              <a:t>Do men dominate women in these texts?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Are the women active or passive?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Are women victims or trophies?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Are women bought, sold, exploited or controlled?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Are women admired for their beauty but nothing else?</a:t>
            </a:r>
          </a:p>
        </p:txBody>
      </p:sp>
    </p:spTree>
    <p:extLst>
      <p:ext uri="{BB962C8B-B14F-4D97-AF65-F5344CB8AC3E}">
        <p14:creationId xmlns:p14="http://schemas.microsoft.com/office/powerpoint/2010/main" val="55310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18111</TotalTime>
  <Words>630</Words>
  <Application>Microsoft Macintosh PowerPoint</Application>
  <PresentationFormat>On-screen Show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Casablanca</vt:lpstr>
      <vt:lpstr>Role of Women</vt:lpstr>
      <vt:lpstr>Yvonne</vt:lpstr>
      <vt:lpstr>Renault and women</vt:lpstr>
      <vt:lpstr>Ilsa</vt:lpstr>
      <vt:lpstr>Beautiful </vt:lpstr>
      <vt:lpstr>Passive </vt:lpstr>
      <vt:lpstr>Passive </vt:lpstr>
      <vt:lpstr>Torn between two men </vt:lpstr>
      <vt:lpstr>Trophy</vt:lpstr>
      <vt:lpstr>Ilsa</vt:lpstr>
      <vt:lpstr>Think about your other texts</vt:lpstr>
    </vt:vector>
  </TitlesOfParts>
  <Company>Moyle Park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Casablanca</dc:title>
  <dc:creator>Dara Hogan</dc:creator>
  <cp:lastModifiedBy>Dara Hogan</cp:lastModifiedBy>
  <cp:revision>43</cp:revision>
  <cp:lastPrinted>2014-03-11T14:51:11Z</cp:lastPrinted>
  <dcterms:created xsi:type="dcterms:W3CDTF">2014-03-05T08:20:09Z</dcterms:created>
  <dcterms:modified xsi:type="dcterms:W3CDTF">2017-08-15T18:54:35Z</dcterms:modified>
</cp:coreProperties>
</file>