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handoutMasterIdLst>
    <p:handoutMasterId r:id="rId14"/>
  </p:handout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5" r:id="rId10"/>
    <p:sldId id="278" r:id="rId11"/>
    <p:sldId id="279" r:id="rId12"/>
    <p:sldId id="27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-22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5CF5C-C8F2-F041-922B-B37D297B8749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EBD52-A5E0-1449-8E62-53A4CD44A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927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1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06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07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3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47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7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6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4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0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4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8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934E3-BC09-0B4B-87DE-71B9266F607A}" type="datetimeFigureOut">
              <a:rPr lang="en-US" smtClean="0"/>
              <a:t>15/08/2017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CD9C1-391D-1647-A374-35F60B4DB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58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 smtClean="0">
                <a:latin typeface="American Typewriter"/>
                <a:cs typeface="American Typewriter"/>
              </a:rPr>
              <a:t>Casablanca</a:t>
            </a:r>
            <a:endParaRPr lang="en-US" sz="7200" dirty="0">
              <a:latin typeface="American Typewriter"/>
              <a:cs typeface="American Typewriter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merican Typewriter"/>
                <a:cs typeface="American Typewriter"/>
              </a:rPr>
              <a:t>Cultural Context</a:t>
            </a:r>
          </a:p>
        </p:txBody>
      </p:sp>
    </p:spTree>
    <p:extLst>
      <p:ext uri="{BB962C8B-B14F-4D97-AF65-F5344CB8AC3E}">
        <p14:creationId xmlns:p14="http://schemas.microsoft.com/office/powerpoint/2010/main" val="61350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merican Typewriter"/>
                <a:cs typeface="American Typewriter"/>
              </a:rPr>
              <a:t>Power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merican Typewriter"/>
                <a:cs typeface="American Typewriter"/>
              </a:rPr>
              <a:t>Highly Hierarchical Society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Power concentrated in hands of the few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Power used corruptly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Violence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Challenges to authority suppressed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651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merican Typewriter"/>
                <a:cs typeface="American Typewriter"/>
              </a:rPr>
              <a:t>Highly Hierarchical Society</a:t>
            </a:r>
            <a:br>
              <a:rPr lang="en-US" dirty="0">
                <a:latin typeface="American Typewriter"/>
                <a:cs typeface="American Typewriter"/>
              </a:rPr>
            </a:b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merican Typewriter"/>
                <a:cs typeface="American Typewriter"/>
              </a:rPr>
              <a:t>Power concentrated in hands of the few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As a colony of unoccupied France control and authority should lie with the French authorities </a:t>
            </a:r>
            <a:r>
              <a:rPr lang="en-US" dirty="0">
                <a:latin typeface="American Typewriter"/>
                <a:cs typeface="American Typewriter"/>
              </a:rPr>
              <a:t> </a:t>
            </a:r>
            <a:r>
              <a:rPr lang="en-US" dirty="0" smtClean="0">
                <a:latin typeface="American Typewriter"/>
                <a:cs typeface="American Typewriter"/>
              </a:rPr>
              <a:t>- Renault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Renault at times claims to be autonomous </a:t>
            </a:r>
          </a:p>
          <a:p>
            <a:pPr lvl="1"/>
            <a:r>
              <a:rPr lang="en-US" dirty="0">
                <a:latin typeface="American Typewriter"/>
                <a:cs typeface="American Typewriter"/>
              </a:rPr>
              <a:t> </a:t>
            </a:r>
            <a:r>
              <a:rPr lang="en-US" dirty="0" smtClean="0">
                <a:latin typeface="American Typewriter"/>
                <a:cs typeface="American Typewriter"/>
              </a:rPr>
              <a:t>He welcomes General </a:t>
            </a:r>
            <a:r>
              <a:rPr lang="en-US" dirty="0" err="1" smtClean="0">
                <a:latin typeface="American Typewriter"/>
                <a:cs typeface="American Typewriter"/>
              </a:rPr>
              <a:t>Strasser</a:t>
            </a:r>
            <a:r>
              <a:rPr lang="en-US" dirty="0" smtClean="0">
                <a:latin typeface="American Typewriter"/>
                <a:cs typeface="American Typewriter"/>
              </a:rPr>
              <a:t> to </a:t>
            </a:r>
            <a:r>
              <a:rPr lang="en-US" dirty="0" smtClean="0">
                <a:latin typeface="American Typewriter"/>
                <a:cs typeface="American Typewriter"/>
              </a:rPr>
              <a:t>‘Unoccupied France’</a:t>
            </a:r>
            <a:endParaRPr lang="en-US" dirty="0" smtClean="0">
              <a:latin typeface="American Typewriter"/>
              <a:cs typeface="American Typewriter"/>
            </a:endParaRPr>
          </a:p>
          <a:p>
            <a:pPr lvl="1"/>
            <a:r>
              <a:rPr lang="en-US" dirty="0" smtClean="0">
                <a:latin typeface="American Typewriter"/>
                <a:cs typeface="American Typewriter"/>
              </a:rPr>
              <a:t>He tells Rick that ‘In Casablanca I am master of my fate.’ but immediately runs to attend to Major </a:t>
            </a:r>
            <a:r>
              <a:rPr lang="en-US" dirty="0" err="1" smtClean="0">
                <a:latin typeface="American Typewriter"/>
                <a:cs typeface="American Typewriter"/>
              </a:rPr>
              <a:t>Strasser</a:t>
            </a:r>
            <a:r>
              <a:rPr lang="en-US" dirty="0" smtClean="0">
                <a:latin typeface="American Typewriter"/>
                <a:cs typeface="American Typewriter"/>
              </a:rPr>
              <a:t>. </a:t>
            </a:r>
            <a:endParaRPr lang="en-US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469294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latin typeface="American Typewriter"/>
                <a:cs typeface="American Typewriter"/>
              </a:rPr>
              <a:t>Power used corruptly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merican Typewriter"/>
                <a:cs typeface="American Typewriter"/>
              </a:rPr>
              <a:t>Renault uses his power corruptly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Sells exit visas at extortionate prices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Forces women to sleep with him in exchange for visas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Gambles illegally – doesn’t pay for drinks</a:t>
            </a:r>
            <a:endParaRPr lang="en-US" dirty="0">
              <a:latin typeface="American Typewriter"/>
              <a:cs typeface="American Typewriter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231" y="1600200"/>
            <a:ext cx="3142538" cy="4525963"/>
          </a:xfrm>
        </p:spPr>
      </p:pic>
    </p:spTree>
    <p:extLst>
      <p:ext uri="{BB962C8B-B14F-4D97-AF65-F5344CB8AC3E}">
        <p14:creationId xmlns:p14="http://schemas.microsoft.com/office/powerpoint/2010/main" val="224251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merican Typewriter"/>
                <a:cs typeface="American Typewriter"/>
              </a:rPr>
              <a:t>Real Power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7000" dirty="0" smtClean="0">
                <a:latin typeface="American Typewriter"/>
                <a:cs typeface="American Typewriter"/>
              </a:rPr>
              <a:t>in </a:t>
            </a:r>
            <a:r>
              <a:rPr lang="en-US" sz="7000" dirty="0" smtClean="0">
                <a:latin typeface="American Typewriter"/>
                <a:cs typeface="American Typewriter"/>
              </a:rPr>
              <a:t>the hands of the Germans in the person of Major </a:t>
            </a:r>
            <a:r>
              <a:rPr lang="en-US" sz="7000" dirty="0" err="1" smtClean="0">
                <a:latin typeface="American Typewriter"/>
                <a:cs typeface="American Typewriter"/>
              </a:rPr>
              <a:t>Strasser</a:t>
            </a:r>
            <a:endParaRPr lang="en-US" sz="7000" dirty="0" smtClean="0">
              <a:latin typeface="American Typewriter"/>
              <a:cs typeface="American Typewriter"/>
            </a:endParaRPr>
          </a:p>
          <a:p>
            <a:endParaRPr lang="en-US" sz="7000" dirty="0" smtClean="0">
              <a:latin typeface="American Typewriter"/>
              <a:cs typeface="American Typewriter"/>
            </a:endParaRPr>
          </a:p>
          <a:p>
            <a:endParaRPr lang="en-US" sz="7000" dirty="0">
              <a:latin typeface="American Typewriter"/>
              <a:cs typeface="American Typewriter"/>
            </a:endParaRPr>
          </a:p>
          <a:p>
            <a:r>
              <a:rPr lang="en-US" sz="7000" dirty="0" smtClean="0">
                <a:latin typeface="American Typewriter"/>
                <a:cs typeface="American Typewriter"/>
              </a:rPr>
              <a:t>‘We </a:t>
            </a:r>
            <a:r>
              <a:rPr lang="en-US" sz="7000" dirty="0" smtClean="0">
                <a:latin typeface="American Typewriter"/>
                <a:cs typeface="American Typewriter"/>
              </a:rPr>
              <a:t>Germans must get used to all climates, from Russia to the Sahara’</a:t>
            </a:r>
          </a:p>
          <a:p>
            <a:pPr marL="0" indent="0">
              <a:buNone/>
            </a:pPr>
            <a:endParaRPr lang="en-US" sz="7000" dirty="0" smtClean="0">
              <a:latin typeface="American Typewriter"/>
              <a:cs typeface="American Typewriter"/>
            </a:endParaRPr>
          </a:p>
          <a:p>
            <a:r>
              <a:rPr lang="en-US" sz="7000" dirty="0" smtClean="0">
                <a:latin typeface="American Typewriter"/>
                <a:cs typeface="American Typewriter"/>
              </a:rPr>
              <a:t>‘I have already given him the </a:t>
            </a:r>
            <a:r>
              <a:rPr lang="en-US" sz="7000" dirty="0" smtClean="0">
                <a:latin typeface="American Typewriter"/>
                <a:cs typeface="American Typewriter"/>
              </a:rPr>
              <a:t>best table, </a:t>
            </a:r>
            <a:r>
              <a:rPr lang="en-US" sz="7000" dirty="0" smtClean="0">
                <a:latin typeface="American Typewriter"/>
                <a:cs typeface="American Typewriter"/>
              </a:rPr>
              <a:t>knowing he is </a:t>
            </a:r>
            <a:r>
              <a:rPr lang="en-US" sz="7000" dirty="0">
                <a:latin typeface="American Typewriter"/>
                <a:cs typeface="American Typewriter"/>
              </a:rPr>
              <a:t>G</a:t>
            </a:r>
            <a:r>
              <a:rPr lang="en-US" sz="7000" dirty="0" smtClean="0">
                <a:latin typeface="American Typewriter"/>
                <a:cs typeface="American Typewriter"/>
              </a:rPr>
              <a:t>erman and would take it anyway’</a:t>
            </a:r>
          </a:p>
          <a:p>
            <a:pPr lvl="1"/>
            <a:endParaRPr lang="en-US" dirty="0"/>
          </a:p>
        </p:txBody>
      </p:sp>
      <p:pic>
        <p:nvPicPr>
          <p:cNvPr id="5" name="Content Placeholder 4" descr="STRASSE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1637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merican Typewriter"/>
                <a:cs typeface="American Typewriter"/>
              </a:rPr>
              <a:t>Violence</a:t>
            </a:r>
            <a:br>
              <a:rPr lang="en-US" dirty="0">
                <a:latin typeface="American Typewriter"/>
                <a:cs typeface="American Typewriter"/>
              </a:rPr>
            </a:b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2144"/>
            <a:ext cx="8229600" cy="4964019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merican Typewriter"/>
                <a:cs typeface="American Typewriter"/>
              </a:rPr>
              <a:t>V</a:t>
            </a:r>
            <a:r>
              <a:rPr lang="en-US" sz="2800" dirty="0" smtClean="0">
                <a:latin typeface="American Typewriter"/>
                <a:cs typeface="American Typewriter"/>
              </a:rPr>
              <a:t>iolence </a:t>
            </a:r>
            <a:r>
              <a:rPr lang="en-US" sz="2800" dirty="0" smtClean="0">
                <a:latin typeface="American Typewriter"/>
                <a:cs typeface="American Typewriter"/>
              </a:rPr>
              <a:t>is used to enforce conformity and obedience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Two German messengers are killed for the exit visas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The  </a:t>
            </a:r>
            <a:r>
              <a:rPr lang="en-US" sz="2800" dirty="0">
                <a:latin typeface="American Typewriter"/>
                <a:cs typeface="American Typewriter"/>
              </a:rPr>
              <a:t>roundup of </a:t>
            </a:r>
            <a:r>
              <a:rPr lang="en-US" sz="2800" dirty="0" smtClean="0">
                <a:latin typeface="American Typewriter"/>
                <a:cs typeface="American Typewriter"/>
              </a:rPr>
              <a:t>‘</a:t>
            </a:r>
            <a:r>
              <a:rPr lang="en-US" sz="2800" dirty="0" smtClean="0">
                <a:latin typeface="American Typewriter"/>
                <a:cs typeface="American Typewriter"/>
              </a:rPr>
              <a:t>the usual suspects’ causes </a:t>
            </a:r>
            <a:r>
              <a:rPr lang="en-US" sz="2800" dirty="0" smtClean="0">
                <a:latin typeface="American Typewriter"/>
                <a:cs typeface="American Typewriter"/>
              </a:rPr>
              <a:t>panic  </a:t>
            </a:r>
            <a:r>
              <a:rPr lang="en-US" sz="2800" dirty="0" smtClean="0">
                <a:latin typeface="American Typewriter"/>
                <a:cs typeface="American Typewriter"/>
              </a:rPr>
              <a:t>and terror 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A resistance fighter is gunned down in the </a:t>
            </a:r>
            <a:r>
              <a:rPr lang="en-US" sz="2800" dirty="0" smtClean="0">
                <a:latin typeface="American Typewriter"/>
                <a:cs typeface="American Typewriter"/>
              </a:rPr>
              <a:t>street</a:t>
            </a:r>
            <a:endParaRPr lang="en-US" sz="2800" dirty="0" smtClean="0">
              <a:latin typeface="American Typewriter"/>
              <a:cs typeface="American Typewriter"/>
            </a:endParaRPr>
          </a:p>
          <a:p>
            <a:r>
              <a:rPr lang="en-US" sz="2800" dirty="0" err="1" smtClean="0">
                <a:latin typeface="American Typewriter"/>
                <a:cs typeface="American Typewriter"/>
              </a:rPr>
              <a:t>Ugarte</a:t>
            </a:r>
            <a:r>
              <a:rPr lang="en-US" sz="2800" dirty="0" smtClean="0">
                <a:latin typeface="American Typewriter"/>
                <a:cs typeface="American Typewriter"/>
              </a:rPr>
              <a:t> </a:t>
            </a:r>
            <a:r>
              <a:rPr lang="en-US" sz="2800" dirty="0" smtClean="0">
                <a:latin typeface="American Typewriter"/>
                <a:cs typeface="American Typewriter"/>
              </a:rPr>
              <a:t>is </a:t>
            </a:r>
            <a:r>
              <a:rPr lang="en-US" sz="2800" dirty="0" smtClean="0">
                <a:latin typeface="American Typewriter"/>
                <a:cs typeface="American Typewriter"/>
              </a:rPr>
              <a:t>gunned down in Ricks café 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All challenges to authority are ruthlessly suppressed</a:t>
            </a:r>
            <a:endParaRPr lang="en-US" sz="28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79040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American Typewriter"/>
                <a:cs typeface="American Typewriter"/>
              </a:rPr>
              <a:t>Challenges to authority suppressed</a:t>
            </a:r>
            <a:br>
              <a:rPr lang="en-US" sz="3600" dirty="0">
                <a:latin typeface="American Typewriter"/>
                <a:cs typeface="American Typewriter"/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American Typewriter"/>
                <a:cs typeface="American Typewriter"/>
              </a:rPr>
              <a:t>The main challenge to authority is </a:t>
            </a:r>
            <a:r>
              <a:rPr lang="en-US" dirty="0" smtClean="0">
                <a:latin typeface="American Typewriter"/>
                <a:cs typeface="American Typewriter"/>
              </a:rPr>
              <a:t>Czech </a:t>
            </a:r>
            <a:r>
              <a:rPr lang="en-US" dirty="0" smtClean="0">
                <a:latin typeface="American Typewriter"/>
                <a:cs typeface="American Typewriter"/>
              </a:rPr>
              <a:t>Resistance </a:t>
            </a:r>
            <a:r>
              <a:rPr lang="en-US" dirty="0">
                <a:latin typeface="American Typewriter"/>
                <a:cs typeface="American Typewriter"/>
              </a:rPr>
              <a:t>leader Victor </a:t>
            </a:r>
            <a:r>
              <a:rPr lang="en-US" dirty="0" smtClean="0">
                <a:latin typeface="American Typewriter"/>
                <a:cs typeface="American Typewriter"/>
              </a:rPr>
              <a:t>Lazlo</a:t>
            </a:r>
            <a:endParaRPr lang="en-US" dirty="0" smtClean="0">
              <a:latin typeface="American Typewriter"/>
              <a:cs typeface="American Typewriter"/>
            </a:endParaRPr>
          </a:p>
          <a:p>
            <a:r>
              <a:rPr lang="en-US" dirty="0" smtClean="0">
                <a:latin typeface="American Typewriter"/>
                <a:cs typeface="American Typewriter"/>
              </a:rPr>
              <a:t>‘He’s </a:t>
            </a:r>
            <a:r>
              <a:rPr lang="en-US" dirty="0" smtClean="0">
                <a:latin typeface="American Typewriter"/>
                <a:cs typeface="American Typewriter"/>
              </a:rPr>
              <a:t>succeeded in impressing half the </a:t>
            </a:r>
            <a:r>
              <a:rPr lang="en-US" dirty="0" smtClean="0">
                <a:latin typeface="American Typewriter"/>
                <a:cs typeface="American Typewriter"/>
              </a:rPr>
              <a:t>world’</a:t>
            </a:r>
            <a:endParaRPr lang="en-US" dirty="0" smtClean="0">
              <a:latin typeface="American Typewriter"/>
              <a:cs typeface="American Typewriter"/>
            </a:endParaRPr>
          </a:p>
          <a:p>
            <a:r>
              <a:rPr lang="en-US" dirty="0" smtClean="0">
                <a:latin typeface="American Typewriter"/>
                <a:cs typeface="American Typewriter"/>
              </a:rPr>
              <a:t>‘</a:t>
            </a:r>
            <a:r>
              <a:rPr lang="en-US" dirty="0" smtClean="0">
                <a:latin typeface="American Typewriter"/>
                <a:cs typeface="American Typewriter"/>
              </a:rPr>
              <a:t>this is the end of the chase’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36966"/>
            <a:ext cx="4038600" cy="3052430"/>
          </a:xfrm>
        </p:spPr>
      </p:pic>
    </p:spTree>
    <p:extLst>
      <p:ext uri="{BB962C8B-B14F-4D97-AF65-F5344CB8AC3E}">
        <p14:creationId xmlns:p14="http://schemas.microsoft.com/office/powerpoint/2010/main" val="2846282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merican Typewriter"/>
                <a:cs typeface="American Typewriter"/>
              </a:rPr>
              <a:t>Lazlo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7244433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merican Typewriter"/>
                <a:cs typeface="American Typewriter"/>
              </a:rPr>
              <a:t>Lazlo refuses to </a:t>
            </a:r>
            <a:r>
              <a:rPr lang="en-US" dirty="0" err="1" smtClean="0">
                <a:latin typeface="American Typewriter"/>
                <a:cs typeface="American Typewriter"/>
              </a:rPr>
              <a:t>recognise</a:t>
            </a:r>
            <a:r>
              <a:rPr lang="en-US" dirty="0" smtClean="0">
                <a:latin typeface="American Typewriter"/>
                <a:cs typeface="American Typewriter"/>
              </a:rPr>
              <a:t> German authority and domination</a:t>
            </a:r>
          </a:p>
          <a:p>
            <a:pPr lvl="1"/>
            <a:r>
              <a:rPr lang="en-US" sz="2800" dirty="0">
                <a:latin typeface="American Typewriter"/>
                <a:cs typeface="American Typewriter"/>
              </a:rPr>
              <a:t>‘I’m sure you ‘ll excuse me if I’m not gracious, but you see Major </a:t>
            </a:r>
            <a:r>
              <a:rPr lang="en-US" sz="2800" dirty="0" err="1">
                <a:latin typeface="American Typewriter"/>
                <a:cs typeface="American Typewriter"/>
              </a:rPr>
              <a:t>Stasser</a:t>
            </a:r>
            <a:r>
              <a:rPr lang="en-US" sz="2800" dirty="0">
                <a:latin typeface="American Typewriter"/>
                <a:cs typeface="American Typewriter"/>
              </a:rPr>
              <a:t>, I’m a Czechoslovakian’ </a:t>
            </a:r>
          </a:p>
          <a:p>
            <a:pPr lvl="1"/>
            <a:r>
              <a:rPr lang="en-US" sz="2800" dirty="0">
                <a:latin typeface="American Typewriter"/>
                <a:cs typeface="American Typewriter"/>
              </a:rPr>
              <a:t>‘Captain Renault I am under your authority</a:t>
            </a:r>
            <a:r>
              <a:rPr lang="en-US" sz="2800" dirty="0" smtClean="0">
                <a:latin typeface="American Typewriter"/>
                <a:cs typeface="American Typewriter"/>
              </a:rPr>
              <a:t>’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Lazlo’s </a:t>
            </a:r>
            <a:r>
              <a:rPr lang="en-US" dirty="0">
                <a:latin typeface="American Typewriter"/>
                <a:cs typeface="American Typewriter"/>
              </a:rPr>
              <a:t>challenge to authority must be suppressed</a:t>
            </a:r>
          </a:p>
          <a:p>
            <a:pPr marL="0" indent="0">
              <a:buNone/>
            </a:pPr>
            <a:endParaRPr lang="en-US" dirty="0" smtClean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031122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700" dirty="0" smtClean="0">
                <a:latin typeface="American Typewriter"/>
                <a:cs typeface="American Typewriter"/>
              </a:rPr>
              <a:t>Key Moment  </a:t>
            </a:r>
            <a:r>
              <a:rPr lang="en-US" sz="3100" dirty="0" smtClean="0">
                <a:latin typeface="American Typewriter"/>
                <a:cs typeface="American Typewriter"/>
              </a:rPr>
              <a:t>– The singing of the Marseillaise</a:t>
            </a:r>
            <a:r>
              <a:rPr lang="en-US" dirty="0" smtClean="0">
                <a:latin typeface="American Typewriter"/>
                <a:cs typeface="American Typewriter"/>
              </a:rPr>
              <a:t/>
            </a:r>
            <a:br>
              <a:rPr lang="en-US" dirty="0" smtClean="0">
                <a:latin typeface="American Typewriter"/>
                <a:cs typeface="American Typewriter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199" y="1189170"/>
            <a:ext cx="8229601" cy="4936993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 smtClean="0">
                <a:latin typeface="American Typewriter"/>
                <a:cs typeface="American Typewriter"/>
              </a:rPr>
              <a:t>The Germans aim to dominate the café as they have dominated Europe</a:t>
            </a:r>
          </a:p>
          <a:p>
            <a:r>
              <a:rPr lang="en-US" sz="11200" dirty="0" smtClean="0">
                <a:latin typeface="American Typewriter"/>
                <a:cs typeface="American Typewriter"/>
              </a:rPr>
              <a:t>Lazlo leads the crowd </a:t>
            </a:r>
            <a:r>
              <a:rPr lang="en-US" sz="11200" dirty="0" smtClean="0">
                <a:latin typeface="American Typewriter"/>
                <a:cs typeface="American Typewriter"/>
              </a:rPr>
              <a:t>in  </a:t>
            </a:r>
            <a:r>
              <a:rPr lang="en-US" sz="11200" dirty="0" smtClean="0">
                <a:latin typeface="American Typewriter"/>
                <a:cs typeface="American Typewriter"/>
              </a:rPr>
              <a:t>defiance</a:t>
            </a:r>
          </a:p>
          <a:p>
            <a:r>
              <a:rPr lang="en-US" sz="11200" dirty="0" smtClean="0">
                <a:latin typeface="American Typewriter"/>
                <a:cs typeface="American Typewriter"/>
              </a:rPr>
              <a:t>Rick, in </a:t>
            </a:r>
            <a:r>
              <a:rPr lang="en-US" sz="11200" dirty="0" smtClean="0">
                <a:latin typeface="American Typewriter"/>
                <a:cs typeface="American Typewriter"/>
              </a:rPr>
              <a:t>the first indication of where his sympathies </a:t>
            </a:r>
            <a:r>
              <a:rPr lang="en-US" sz="11200" dirty="0" smtClean="0">
                <a:latin typeface="American Typewriter"/>
                <a:cs typeface="American Typewriter"/>
              </a:rPr>
              <a:t>lie, </a:t>
            </a:r>
            <a:r>
              <a:rPr lang="en-US" sz="11200" dirty="0" smtClean="0">
                <a:latin typeface="American Typewriter"/>
                <a:cs typeface="American Typewriter"/>
              </a:rPr>
              <a:t>nods to the orchestra and allows them to continue</a:t>
            </a:r>
          </a:p>
          <a:p>
            <a:r>
              <a:rPr lang="en-US" sz="11200" dirty="0" smtClean="0">
                <a:latin typeface="American Typewriter"/>
                <a:cs typeface="American Typewriter"/>
              </a:rPr>
              <a:t>Even Yvonne who had accompanied a German officer to the café is moved to shout ‘Vive la France, Vive la </a:t>
            </a:r>
            <a:r>
              <a:rPr lang="en-US" sz="11200" dirty="0" err="1" smtClean="0">
                <a:latin typeface="American Typewriter"/>
                <a:cs typeface="American Typewriter"/>
              </a:rPr>
              <a:t>democracie</a:t>
            </a:r>
            <a:r>
              <a:rPr lang="en-US" sz="11200" dirty="0" smtClean="0">
                <a:latin typeface="American Typewriter"/>
                <a:cs typeface="American Typewriter"/>
              </a:rPr>
              <a:t>’</a:t>
            </a:r>
            <a:endParaRPr lang="en-US" sz="11200" dirty="0" smtClean="0">
              <a:latin typeface="American Typewriter"/>
              <a:cs typeface="American Typewriter"/>
            </a:endParaRPr>
          </a:p>
          <a:p>
            <a:r>
              <a:rPr lang="en-US" sz="11200" dirty="0">
                <a:latin typeface="American Typewriter"/>
                <a:cs typeface="American Typewriter"/>
              </a:rPr>
              <a:t>T</a:t>
            </a:r>
            <a:r>
              <a:rPr lang="en-US" sz="11200" dirty="0" smtClean="0">
                <a:latin typeface="American Typewriter"/>
                <a:cs typeface="American Typewriter"/>
              </a:rPr>
              <a:t>he </a:t>
            </a:r>
            <a:r>
              <a:rPr lang="en-US" sz="11200" dirty="0" smtClean="0">
                <a:latin typeface="American Typewriter"/>
                <a:cs typeface="American Typewriter"/>
              </a:rPr>
              <a:t>whole café is closed</a:t>
            </a:r>
          </a:p>
          <a:p>
            <a:r>
              <a:rPr lang="en-US" sz="11200" dirty="0" smtClean="0">
                <a:latin typeface="American Typewriter"/>
                <a:cs typeface="American Typewriter"/>
              </a:rPr>
              <a:t>‘</a:t>
            </a:r>
            <a:r>
              <a:rPr lang="en-US" sz="11200" dirty="0" smtClean="0">
                <a:latin typeface="American Typewriter"/>
                <a:cs typeface="American Typewriter"/>
              </a:rPr>
              <a:t>You have observed that in Casablanca, human life is cheap</a:t>
            </a:r>
            <a:r>
              <a:rPr lang="en-US" sz="11200" dirty="0" smtClean="0">
                <a:latin typeface="American Typewriter"/>
                <a:cs typeface="American Typewriter"/>
              </a:rPr>
              <a:t>.’</a:t>
            </a:r>
            <a:endParaRPr lang="en-US" sz="11200" dirty="0" smtClean="0">
              <a:latin typeface="American Typewriter"/>
              <a:cs typeface="American Typewriter"/>
            </a:endParaRPr>
          </a:p>
          <a:p>
            <a:endParaRPr lang="en-US" sz="8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53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merican Typewriter"/>
                <a:cs typeface="American Typewriter"/>
              </a:rPr>
              <a:t>Rick – Resistance to Authority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417638"/>
            <a:ext cx="7730853" cy="470852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merican Typewriter"/>
                <a:cs typeface="American Typewriter"/>
              </a:rPr>
              <a:t>Not until the final scene does Rick finally ‘stick his neck out’ for others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Challenges </a:t>
            </a:r>
            <a:r>
              <a:rPr lang="en-US" dirty="0" smtClean="0">
                <a:latin typeface="American Typewriter"/>
                <a:cs typeface="American Typewriter"/>
              </a:rPr>
              <a:t>the Nazi’s authority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Signals </a:t>
            </a:r>
            <a:r>
              <a:rPr lang="en-US" dirty="0" smtClean="0">
                <a:latin typeface="American Typewriter"/>
                <a:cs typeface="American Typewriter"/>
              </a:rPr>
              <a:t>his intention to finally (like America) join the fight and defeat the Nazis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‘I’ve got a job to do, too. Where I’m going you can’t follow. What I’ve got to do you can’t be a part of.’</a:t>
            </a:r>
          </a:p>
          <a:p>
            <a:r>
              <a:rPr lang="en-US" dirty="0" smtClean="0">
                <a:latin typeface="American Typewriter"/>
                <a:cs typeface="American Typewriter"/>
              </a:rPr>
              <a:t>By shooting </a:t>
            </a:r>
            <a:r>
              <a:rPr lang="en-US" dirty="0" err="1" smtClean="0">
                <a:latin typeface="American Typewriter"/>
                <a:cs typeface="American Typewriter"/>
              </a:rPr>
              <a:t>Strasser</a:t>
            </a:r>
            <a:r>
              <a:rPr lang="en-US" dirty="0" smtClean="0">
                <a:latin typeface="American Typewriter"/>
                <a:cs typeface="American Typewriter"/>
              </a:rPr>
              <a:t> he directly confronts and defeats Nazi authority </a:t>
            </a:r>
            <a:endParaRPr lang="en-US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297901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merican Typewriter"/>
                <a:cs typeface="American Typewriter"/>
              </a:rPr>
              <a:t>Renault </a:t>
            </a:r>
            <a:r>
              <a:rPr lang="en-US" sz="3600" dirty="0">
                <a:latin typeface="American Typewriter"/>
                <a:cs typeface="American Typewriter"/>
              </a:rPr>
              <a:t>– Resistance to Authority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16197"/>
            <a:ext cx="5028524" cy="524316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US" sz="3300" dirty="0" smtClean="0">
              <a:latin typeface="American Typewriter"/>
              <a:cs typeface="American Typewriter"/>
            </a:endParaRPr>
          </a:p>
          <a:p>
            <a:r>
              <a:rPr lang="en-US" sz="3300" dirty="0" smtClean="0">
                <a:latin typeface="American Typewriter"/>
                <a:cs typeface="American Typewriter"/>
              </a:rPr>
              <a:t>‘</a:t>
            </a:r>
            <a:r>
              <a:rPr lang="en-US" sz="5900" dirty="0" smtClean="0">
                <a:latin typeface="American Typewriter"/>
                <a:cs typeface="American Typewriter"/>
              </a:rPr>
              <a:t>Round up the usual suspects’ which before was a motto of collaboration is now a sign of defiance</a:t>
            </a:r>
          </a:p>
          <a:p>
            <a:r>
              <a:rPr lang="en-US" sz="5900" dirty="0" smtClean="0">
                <a:latin typeface="American Typewriter"/>
                <a:cs typeface="American Typewriter"/>
              </a:rPr>
              <a:t>Renault symbolically throws away a bottle of Vichy water – a symbol of collaboration</a:t>
            </a:r>
          </a:p>
          <a:p>
            <a:r>
              <a:rPr lang="en-US" sz="5900" dirty="0" smtClean="0">
                <a:latin typeface="American Typewriter"/>
                <a:cs typeface="American Typewriter"/>
              </a:rPr>
              <a:t>Czechoslovakia, America and Unoccupied France unite to challenge and defeat the German Authority</a:t>
            </a:r>
          </a:p>
          <a:p>
            <a:r>
              <a:rPr lang="en-US" sz="5900" dirty="0" smtClean="0">
                <a:latin typeface="American Typewriter"/>
                <a:cs typeface="American Typewriter"/>
              </a:rPr>
              <a:t>‘Louis, I think this is the beginning of a beautiful friendship.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34" y="2612579"/>
            <a:ext cx="2839366" cy="2136080"/>
          </a:xfrm>
        </p:spPr>
      </p:pic>
    </p:spTree>
    <p:extLst>
      <p:ext uri="{BB962C8B-B14F-4D97-AF65-F5344CB8AC3E}">
        <p14:creationId xmlns:p14="http://schemas.microsoft.com/office/powerpoint/2010/main" val="883761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merican Typewriter"/>
                <a:cs typeface="American Typewriter"/>
              </a:rPr>
              <a:t>Think about your other texts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merican Typewriter"/>
                <a:cs typeface="American Typewriter"/>
              </a:rPr>
              <a:t>Who has power in your other texts?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Is that power used corruptly?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How </a:t>
            </a:r>
            <a:r>
              <a:rPr lang="en-US" sz="2800" dirty="0">
                <a:latin typeface="American Typewriter"/>
                <a:cs typeface="American Typewriter"/>
              </a:rPr>
              <a:t>are challenges to authority suppressed in the other texts</a:t>
            </a:r>
            <a:r>
              <a:rPr lang="en-US" sz="2800" dirty="0" smtClean="0">
                <a:latin typeface="American Typewriter"/>
                <a:cs typeface="American Typewriter"/>
              </a:rPr>
              <a:t>?</a:t>
            </a:r>
          </a:p>
          <a:p>
            <a:r>
              <a:rPr lang="en-US" sz="2800" dirty="0" smtClean="0">
                <a:latin typeface="American Typewriter"/>
                <a:cs typeface="American Typewriter"/>
              </a:rPr>
              <a:t>At the end of your other texts has authority been successfully challenged?</a:t>
            </a:r>
            <a:endParaRPr lang="en-US" sz="28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13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18100</TotalTime>
  <Words>586</Words>
  <Application>Microsoft Macintosh PowerPoint</Application>
  <PresentationFormat>On-screen Show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Casablanca</vt:lpstr>
      <vt:lpstr>Power</vt:lpstr>
      <vt:lpstr>Highly Hierarchical Society </vt:lpstr>
      <vt:lpstr>Power used corruptly </vt:lpstr>
      <vt:lpstr>Real Power</vt:lpstr>
      <vt:lpstr>Violence </vt:lpstr>
      <vt:lpstr>Challenges to authority suppressed </vt:lpstr>
      <vt:lpstr>Lazlo</vt:lpstr>
      <vt:lpstr>Key Moment  – The singing of the Marseillaise </vt:lpstr>
      <vt:lpstr>Rick – Resistance to Authority</vt:lpstr>
      <vt:lpstr>Renault – Resistance to Authority</vt:lpstr>
      <vt:lpstr>Think about your other texts</vt:lpstr>
    </vt:vector>
  </TitlesOfParts>
  <Company>Moyle Park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Casablanca</dc:title>
  <dc:creator>Dara Hogan</dc:creator>
  <cp:lastModifiedBy>Dara Hogan</cp:lastModifiedBy>
  <cp:revision>42</cp:revision>
  <cp:lastPrinted>2014-03-11T14:51:11Z</cp:lastPrinted>
  <dcterms:created xsi:type="dcterms:W3CDTF">2014-03-05T08:20:09Z</dcterms:created>
  <dcterms:modified xsi:type="dcterms:W3CDTF">2017-08-15T19:21:30Z</dcterms:modified>
</cp:coreProperties>
</file>