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2E1C11-14AD-4FDC-A2C7-2E0B8748C617}">
  <a:tblStyle styleId="{B12E1C11-14AD-4FDC-A2C7-2E0B8748C61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782722D-D0DA-401B-9048-D0B8C1879CB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7" name="Shape 37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9" name="Shape 3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9" name="Shape 42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9" name="Shape 51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2" name="Shape 54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2" name="Shape 55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5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7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8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8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hyperlink" Target="https://www.scoilnet.ie/search/resource/entity/show/Lre/24300/" TargetMode="External"/><Relationship Id="rId12" Type="http://schemas.openxmlformats.org/officeDocument/2006/relationships/hyperlink" Target="https://www.scoilnet.ie/search/resource/entity/show/Lre/24301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4/" TargetMode="External"/><Relationship Id="rId5" Type="http://schemas.openxmlformats.org/officeDocument/2006/relationships/hyperlink" Target="https://www.scoilnet.ie/search/resource/entity/show/Lre/24295/" TargetMode="External"/><Relationship Id="rId6" Type="http://schemas.openxmlformats.org/officeDocument/2006/relationships/hyperlink" Target="https://www.scoilnet.ie/search/resource/entity/show/Lre/24296/" TargetMode="External"/><Relationship Id="rId7" Type="http://schemas.openxmlformats.org/officeDocument/2006/relationships/hyperlink" Target="https://www.scoilnet.ie/search/resource/entity/show/Lre/24297/" TargetMode="External"/><Relationship Id="rId8" Type="http://schemas.openxmlformats.org/officeDocument/2006/relationships/hyperlink" Target="https://www.scoilnet.ie/search/resource/entity/show/Lre/24298/" TargetMode="External"/><Relationship Id="rId9" Type="http://schemas.openxmlformats.org/officeDocument/2006/relationships/hyperlink" Target="https://www.scoilnet.ie/search/resource/entity/show/Lre/24299/" TargetMode="External"/><Relationship Id="rId10" Type="http://schemas.openxmlformats.org/officeDocument/2006/relationships/hyperlink" Target="https://www.scoilnet.ie/search/resource/entity/show/Lre/24018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9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hyperlink" Target="https://www.scoilnet.ie/search/resource/entity/show/Lre/24018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2750/" TargetMode="External"/><Relationship Id="rId5" Type="http://schemas.openxmlformats.org/officeDocument/2006/relationships/hyperlink" Target="https://www.scoilnet.ie/search/resource/entity/show/Lre/2430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5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scoilnet.ie/search/resource/entity/show/Lre/24296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942975" y="500063"/>
            <a:ext cx="10529888" cy="5500687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1650" y="6189374"/>
            <a:ext cx="2426875" cy="48374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1143000" y="728663"/>
            <a:ext cx="454342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Title: Types of Numbers</a:t>
            </a:r>
          </a:p>
        </p:txBody>
      </p:sp>
      <p:sp>
        <p:nvSpPr>
          <p:cNvPr id="91" name="Shape 91"/>
          <p:cNvSpPr/>
          <p:nvPr/>
        </p:nvSpPr>
        <p:spPr>
          <a:xfrm>
            <a:off x="942975" y="1323323"/>
            <a:ext cx="5472113" cy="248305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2" name="Shape 92"/>
          <p:cNvGraphicFramePr/>
          <p:nvPr/>
        </p:nvGraphicFramePr>
        <p:xfrm>
          <a:off x="1232901" y="1788824"/>
          <a:ext cx="5182200" cy="39625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3753200"/>
                <a:gridCol w="14290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u="none" strike="noStrike" cap="none"/>
                        <a:t>Odd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Even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Natural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Factor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Highest Common Factor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Multiple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Lowest Common Multiple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Prime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Composite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Twin Prime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93" name="Shape 93"/>
          <p:cNvSpPr/>
          <p:nvPr/>
        </p:nvSpPr>
        <p:spPr>
          <a:xfrm>
            <a:off x="7100888" y="1323323"/>
            <a:ext cx="3843337" cy="380306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Look at the list of keywords.</a:t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Which words are familiar to you?</a:t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Mark the words with a</a:t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✅</a:t>
            </a: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557213" y="623018"/>
            <a:ext cx="11344274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Factor:</a:t>
            </a: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factor of a number divides exactly into that number, leaving no remainder.</a:t>
            </a:r>
          </a:p>
        </p:txBody>
      </p:sp>
      <p:graphicFrame>
        <p:nvGraphicFramePr>
          <p:cNvPr id="223" name="Shape 223"/>
          <p:cNvGraphicFramePr/>
          <p:nvPr/>
        </p:nvGraphicFramePr>
        <p:xfrm>
          <a:off x="1772442" y="316620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5814225"/>
                <a:gridCol w="2313775"/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 is a factor of 20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 is a factor of 34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 is a factor of every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Every number is a factor of itself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Another word for factor is DIVISOR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The factors of 16 are 1,2,4,8,16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 x 6 is a pair factor of 18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224" name="Shape 224"/>
          <p:cNvSpPr/>
          <p:nvPr/>
        </p:nvSpPr>
        <p:spPr>
          <a:xfrm>
            <a:off x="3571875" y="2528888"/>
            <a:ext cx="2386013" cy="485775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25" name="Shape 225"/>
          <p:cNvSpPr/>
          <p:nvPr/>
        </p:nvSpPr>
        <p:spPr>
          <a:xfrm>
            <a:off x="6757988" y="2493095"/>
            <a:ext cx="2386013" cy="48577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2" name="Shape 232"/>
          <p:cNvGraphicFramePr/>
          <p:nvPr/>
        </p:nvGraphicFramePr>
        <p:xfrm>
          <a:off x="939798" y="157938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7444925"/>
                <a:gridCol w="2962725"/>
              </a:tblGrid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4 is a factor of 20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3 is a factor of 34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1 is a factor of every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Every number is a factor of itself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Another word for factor is DIVISOR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The factors of 16 are 1,2,4,7,16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66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3600"/>
                        <a:t>3 x 6 is a pair factor of 18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233" name="Shape 233"/>
          <p:cNvSpPr/>
          <p:nvPr/>
        </p:nvSpPr>
        <p:spPr>
          <a:xfrm>
            <a:off x="2614610" y="608564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34" name="Shape 234"/>
          <p:cNvSpPr/>
          <p:nvPr/>
        </p:nvSpPr>
        <p:spPr>
          <a:xfrm>
            <a:off x="6143623" y="598157"/>
            <a:ext cx="2571751" cy="667631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</a:p>
        </p:txBody>
      </p:sp>
      <p:sp>
        <p:nvSpPr>
          <p:cNvPr id="235" name="Shape 235"/>
          <p:cNvSpPr/>
          <p:nvPr/>
        </p:nvSpPr>
        <p:spPr>
          <a:xfrm>
            <a:off x="8553448" y="1579387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36" name="Shape 236"/>
          <p:cNvSpPr/>
          <p:nvPr/>
        </p:nvSpPr>
        <p:spPr>
          <a:xfrm>
            <a:off x="8553448" y="2216394"/>
            <a:ext cx="2571751" cy="667631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</a:p>
        </p:txBody>
      </p:sp>
      <p:sp>
        <p:nvSpPr>
          <p:cNvPr id="237" name="Shape 237"/>
          <p:cNvSpPr/>
          <p:nvPr/>
        </p:nvSpPr>
        <p:spPr>
          <a:xfrm>
            <a:off x="8567736" y="2863808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38" name="Shape 238"/>
          <p:cNvSpPr/>
          <p:nvPr/>
        </p:nvSpPr>
        <p:spPr>
          <a:xfrm>
            <a:off x="8582024" y="3506019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39" name="Shape 239"/>
          <p:cNvSpPr/>
          <p:nvPr/>
        </p:nvSpPr>
        <p:spPr>
          <a:xfrm>
            <a:off x="8606629" y="4140772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240" name="Shape 240"/>
          <p:cNvSpPr/>
          <p:nvPr/>
        </p:nvSpPr>
        <p:spPr>
          <a:xfrm>
            <a:off x="8613771" y="4785237"/>
            <a:ext cx="2571751" cy="667631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</a:p>
        </p:txBody>
      </p:sp>
      <p:sp>
        <p:nvSpPr>
          <p:cNvPr id="241" name="Shape 241"/>
          <p:cNvSpPr/>
          <p:nvPr/>
        </p:nvSpPr>
        <p:spPr>
          <a:xfrm>
            <a:off x="8635201" y="5442461"/>
            <a:ext cx="2571751" cy="65722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Shape 248"/>
          <p:cNvSpPr txBox="1"/>
          <p:nvPr/>
        </p:nvSpPr>
        <p:spPr>
          <a:xfrm>
            <a:off x="557213" y="523005"/>
            <a:ext cx="11344274" cy="9541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10 are    _______________</a:t>
            </a:r>
            <a:b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20 are   _______________</a:t>
            </a:r>
          </a:p>
        </p:txBody>
      </p:sp>
      <p:sp>
        <p:nvSpPr>
          <p:cNvPr id="249" name="Shape 249"/>
          <p:cNvSpPr/>
          <p:nvPr/>
        </p:nvSpPr>
        <p:spPr>
          <a:xfrm>
            <a:off x="2257425" y="2257425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5186361" y="2253185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1585913" y="1477112"/>
            <a:ext cx="9744075" cy="580288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E5F5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Represent the above factors on the VENN DIAGRAM below…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335754" y="355045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7" name="Shape 2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/>
          <p:nvPr/>
        </p:nvSpPr>
        <p:spPr>
          <a:xfrm>
            <a:off x="1164429" y="91730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4143356" y="86016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1671638" y="487203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10</a:t>
            </a:r>
          </a:p>
        </p:txBody>
      </p:sp>
      <p:sp>
        <p:nvSpPr>
          <p:cNvPr id="261" name="Shape 261"/>
          <p:cNvSpPr/>
          <p:nvPr/>
        </p:nvSpPr>
        <p:spPr>
          <a:xfrm>
            <a:off x="5067300" y="485812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20</a:t>
            </a:r>
          </a:p>
        </p:txBody>
      </p:sp>
      <p:sp>
        <p:nvSpPr>
          <p:cNvPr id="262" name="Shape 262"/>
          <p:cNvSpPr/>
          <p:nvPr/>
        </p:nvSpPr>
        <p:spPr>
          <a:xfrm>
            <a:off x="3552819" y="1552870"/>
            <a:ext cx="46679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263" name="Shape 263"/>
          <p:cNvSpPr/>
          <p:nvPr/>
        </p:nvSpPr>
        <p:spPr>
          <a:xfrm>
            <a:off x="2535447" y="1519530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264" name="Shape 264"/>
          <p:cNvSpPr/>
          <p:nvPr/>
        </p:nvSpPr>
        <p:spPr>
          <a:xfrm>
            <a:off x="1912196" y="2975103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265" name="Shape 265"/>
          <p:cNvSpPr/>
          <p:nvPr/>
        </p:nvSpPr>
        <p:spPr>
          <a:xfrm>
            <a:off x="3126757" y="2926792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266" name="Shape 266"/>
          <p:cNvSpPr/>
          <p:nvPr/>
        </p:nvSpPr>
        <p:spPr>
          <a:xfrm>
            <a:off x="6093616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267" name="Shape 267"/>
          <p:cNvSpPr/>
          <p:nvPr/>
        </p:nvSpPr>
        <p:spPr>
          <a:xfrm>
            <a:off x="6792583" y="1495478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</a:p>
        </p:txBody>
      </p:sp>
      <p:sp>
        <p:nvSpPr>
          <p:cNvPr id="268" name="Shape 268"/>
          <p:cNvSpPr/>
          <p:nvPr/>
        </p:nvSpPr>
        <p:spPr>
          <a:xfrm>
            <a:off x="5895888" y="1509925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269" name="Shape 269"/>
          <p:cNvSpPr/>
          <p:nvPr/>
        </p:nvSpPr>
        <p:spPr>
          <a:xfrm>
            <a:off x="7193224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</a:p>
        </p:txBody>
      </p:sp>
      <p:sp>
        <p:nvSpPr>
          <p:cNvPr id="270" name="Shape 270"/>
          <p:cNvSpPr/>
          <p:nvPr/>
        </p:nvSpPr>
        <p:spPr>
          <a:xfrm>
            <a:off x="6003128" y="3190107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271" name="Shape 271"/>
          <p:cNvSpPr/>
          <p:nvPr/>
        </p:nvSpPr>
        <p:spPr>
          <a:xfrm>
            <a:off x="6899055" y="3190106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272" name="Shape 272"/>
          <p:cNvSpPr/>
          <p:nvPr/>
        </p:nvSpPr>
        <p:spPr>
          <a:xfrm>
            <a:off x="8874815" y="1509924"/>
            <a:ext cx="2814637" cy="232651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Hands up you got this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VENN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DIAGRAM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/>
        </p:nvSpPr>
        <p:spPr>
          <a:xfrm>
            <a:off x="335754" y="355045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8" name="Shape 2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/>
          <p:nvPr/>
        </p:nvSpPr>
        <p:spPr>
          <a:xfrm>
            <a:off x="1164429" y="91730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4143356" y="86016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1671638" y="487203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10</a:t>
            </a:r>
          </a:p>
        </p:txBody>
      </p:sp>
      <p:sp>
        <p:nvSpPr>
          <p:cNvPr id="282" name="Shape 282"/>
          <p:cNvSpPr/>
          <p:nvPr/>
        </p:nvSpPr>
        <p:spPr>
          <a:xfrm>
            <a:off x="5067300" y="485812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20</a:t>
            </a:r>
          </a:p>
        </p:txBody>
      </p:sp>
      <p:sp>
        <p:nvSpPr>
          <p:cNvPr id="283" name="Shape 283"/>
          <p:cNvSpPr/>
          <p:nvPr/>
        </p:nvSpPr>
        <p:spPr>
          <a:xfrm>
            <a:off x="3579050" y="1525367"/>
            <a:ext cx="46679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284" name="Shape 284"/>
          <p:cNvSpPr/>
          <p:nvPr/>
        </p:nvSpPr>
        <p:spPr>
          <a:xfrm>
            <a:off x="2036564" y="1525367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285" name="Shape 285"/>
          <p:cNvSpPr/>
          <p:nvPr/>
        </p:nvSpPr>
        <p:spPr>
          <a:xfrm>
            <a:off x="1912196" y="2975103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286" name="Shape 286"/>
          <p:cNvSpPr/>
          <p:nvPr/>
        </p:nvSpPr>
        <p:spPr>
          <a:xfrm>
            <a:off x="3126757" y="2926792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287" name="Shape 287"/>
          <p:cNvSpPr/>
          <p:nvPr/>
        </p:nvSpPr>
        <p:spPr>
          <a:xfrm>
            <a:off x="6093616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288" name="Shape 288"/>
          <p:cNvSpPr/>
          <p:nvPr/>
        </p:nvSpPr>
        <p:spPr>
          <a:xfrm>
            <a:off x="6792583" y="1495478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</a:p>
        </p:txBody>
      </p:sp>
      <p:sp>
        <p:nvSpPr>
          <p:cNvPr id="289" name="Shape 289"/>
          <p:cNvSpPr/>
          <p:nvPr/>
        </p:nvSpPr>
        <p:spPr>
          <a:xfrm>
            <a:off x="5860218" y="1413397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290" name="Shape 290"/>
          <p:cNvSpPr/>
          <p:nvPr/>
        </p:nvSpPr>
        <p:spPr>
          <a:xfrm>
            <a:off x="7193224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</a:p>
        </p:txBody>
      </p:sp>
      <p:sp>
        <p:nvSpPr>
          <p:cNvPr id="291" name="Shape 291"/>
          <p:cNvSpPr/>
          <p:nvPr/>
        </p:nvSpPr>
        <p:spPr>
          <a:xfrm>
            <a:off x="6003128" y="3190107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292" name="Shape 292"/>
          <p:cNvSpPr/>
          <p:nvPr/>
        </p:nvSpPr>
        <p:spPr>
          <a:xfrm>
            <a:off x="6899055" y="3190106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293" name="Shape 293"/>
          <p:cNvSpPr/>
          <p:nvPr/>
        </p:nvSpPr>
        <p:spPr>
          <a:xfrm>
            <a:off x="8874815" y="1509924"/>
            <a:ext cx="2814637" cy="232651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Hands up you got this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VENN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DIAGRAM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/>
        </p:nvSpPr>
        <p:spPr>
          <a:xfrm>
            <a:off x="335754" y="355045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Shape 2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Shape 300"/>
          <p:cNvSpPr/>
          <p:nvPr/>
        </p:nvSpPr>
        <p:spPr>
          <a:xfrm>
            <a:off x="1164429" y="91730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/>
          <p:nvPr/>
        </p:nvSpPr>
        <p:spPr>
          <a:xfrm>
            <a:off x="4143356" y="86016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1671638" y="487203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10</a:t>
            </a:r>
          </a:p>
        </p:txBody>
      </p:sp>
      <p:sp>
        <p:nvSpPr>
          <p:cNvPr id="303" name="Shape 303"/>
          <p:cNvSpPr/>
          <p:nvPr/>
        </p:nvSpPr>
        <p:spPr>
          <a:xfrm>
            <a:off x="5067300" y="485812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20</a:t>
            </a:r>
          </a:p>
        </p:txBody>
      </p:sp>
      <p:sp>
        <p:nvSpPr>
          <p:cNvPr id="304" name="Shape 304"/>
          <p:cNvSpPr/>
          <p:nvPr/>
        </p:nvSpPr>
        <p:spPr>
          <a:xfrm>
            <a:off x="4651625" y="2158624"/>
            <a:ext cx="46679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305" name="Shape 305"/>
          <p:cNvSpPr/>
          <p:nvPr/>
        </p:nvSpPr>
        <p:spPr>
          <a:xfrm>
            <a:off x="4437437" y="1561622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306" name="Shape 306"/>
          <p:cNvSpPr/>
          <p:nvPr/>
        </p:nvSpPr>
        <p:spPr>
          <a:xfrm>
            <a:off x="4615947" y="3424366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307" name="Shape 307"/>
          <p:cNvSpPr/>
          <p:nvPr/>
        </p:nvSpPr>
        <p:spPr>
          <a:xfrm>
            <a:off x="4600505" y="2773620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308" name="Shape 308"/>
          <p:cNvSpPr/>
          <p:nvPr/>
        </p:nvSpPr>
        <p:spPr>
          <a:xfrm>
            <a:off x="6792583" y="1495478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</a:p>
        </p:txBody>
      </p:sp>
      <p:sp>
        <p:nvSpPr>
          <p:cNvPr id="309" name="Shape 309"/>
          <p:cNvSpPr/>
          <p:nvPr/>
        </p:nvSpPr>
        <p:spPr>
          <a:xfrm>
            <a:off x="7193224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</a:p>
        </p:txBody>
      </p:sp>
      <p:sp>
        <p:nvSpPr>
          <p:cNvPr id="310" name="Shape 310"/>
          <p:cNvSpPr/>
          <p:nvPr/>
        </p:nvSpPr>
        <p:spPr>
          <a:xfrm>
            <a:off x="8874815" y="1509924"/>
            <a:ext cx="2814637" cy="232651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Hands up you got this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VENN </a:t>
            </a:r>
            <a:b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DIAGRAM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/>
        </p:nvSpPr>
        <p:spPr>
          <a:xfrm>
            <a:off x="450086" y="202933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6" name="Shape 3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Shape 317"/>
          <p:cNvSpPr/>
          <p:nvPr/>
        </p:nvSpPr>
        <p:spPr>
          <a:xfrm>
            <a:off x="656696" y="944432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3443260" y="860164"/>
            <a:ext cx="4400550" cy="3843338"/>
          </a:xfrm>
          <a:prstGeom prst="ellipse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1057266" y="487203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10</a:t>
            </a:r>
          </a:p>
        </p:txBody>
      </p:sp>
      <p:sp>
        <p:nvSpPr>
          <p:cNvPr id="320" name="Shape 320"/>
          <p:cNvSpPr/>
          <p:nvPr/>
        </p:nvSpPr>
        <p:spPr>
          <a:xfrm>
            <a:off x="4510082" y="4858128"/>
            <a:ext cx="2814637" cy="61436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 of 20</a:t>
            </a:r>
          </a:p>
        </p:txBody>
      </p:sp>
      <p:sp>
        <p:nvSpPr>
          <p:cNvPr id="321" name="Shape 321"/>
          <p:cNvSpPr/>
          <p:nvPr/>
        </p:nvSpPr>
        <p:spPr>
          <a:xfrm>
            <a:off x="4037253" y="2158624"/>
            <a:ext cx="46679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</a:t>
            </a:r>
          </a:p>
        </p:txBody>
      </p:sp>
      <p:sp>
        <p:nvSpPr>
          <p:cNvPr id="322" name="Shape 322"/>
          <p:cNvSpPr/>
          <p:nvPr/>
        </p:nvSpPr>
        <p:spPr>
          <a:xfrm>
            <a:off x="3837357" y="1561622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 cap="none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</a:p>
        </p:txBody>
      </p:sp>
      <p:sp>
        <p:nvSpPr>
          <p:cNvPr id="323" name="Shape 323"/>
          <p:cNvSpPr/>
          <p:nvPr/>
        </p:nvSpPr>
        <p:spPr>
          <a:xfrm>
            <a:off x="4101593" y="3424366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</a:p>
        </p:txBody>
      </p:sp>
      <p:sp>
        <p:nvSpPr>
          <p:cNvPr id="324" name="Shape 324"/>
          <p:cNvSpPr/>
          <p:nvPr/>
        </p:nvSpPr>
        <p:spPr>
          <a:xfrm>
            <a:off x="4129013" y="2773620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</a:p>
        </p:txBody>
      </p:sp>
      <p:sp>
        <p:nvSpPr>
          <p:cNvPr id="325" name="Shape 325"/>
          <p:cNvSpPr/>
          <p:nvPr/>
        </p:nvSpPr>
        <p:spPr>
          <a:xfrm>
            <a:off x="5678152" y="1495478"/>
            <a:ext cx="74892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20</a:t>
            </a:r>
          </a:p>
        </p:txBody>
      </p:sp>
      <p:sp>
        <p:nvSpPr>
          <p:cNvPr id="326" name="Shape 326"/>
          <p:cNvSpPr/>
          <p:nvPr/>
        </p:nvSpPr>
        <p:spPr>
          <a:xfrm>
            <a:off x="6364541" y="2280461"/>
            <a:ext cx="46679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</a:p>
        </p:txBody>
      </p:sp>
      <p:sp>
        <p:nvSpPr>
          <p:cNvPr id="327" name="Shape 327"/>
          <p:cNvSpPr/>
          <p:nvPr/>
        </p:nvSpPr>
        <p:spPr>
          <a:xfrm>
            <a:off x="7915250" y="775896"/>
            <a:ext cx="3943378" cy="1157287"/>
          </a:xfrm>
          <a:prstGeom prst="rect">
            <a:avLst/>
          </a:prstGeom>
          <a:solidFill>
            <a:srgbClr val="E5F5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Which number is the Highest Common Factor?</a:t>
            </a:r>
          </a:p>
        </p:txBody>
      </p:sp>
      <p:sp>
        <p:nvSpPr>
          <p:cNvPr id="328" name="Shape 328"/>
          <p:cNvSpPr/>
          <p:nvPr/>
        </p:nvSpPr>
        <p:spPr>
          <a:xfrm>
            <a:off x="3686175" y="1495478"/>
            <a:ext cx="1042988" cy="712475"/>
          </a:xfrm>
          <a:prstGeom prst="roundRect">
            <a:avLst>
              <a:gd name="adj" fmla="val 16667"/>
            </a:avLst>
          </a:prstGeom>
          <a:solidFill>
            <a:srgbClr val="FFFC00">
              <a:alpha val="9803"/>
            </a:srgbClr>
          </a:solidFill>
          <a:ln w="5715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Shape 329"/>
          <p:cNvSpPr/>
          <p:nvPr/>
        </p:nvSpPr>
        <p:spPr>
          <a:xfrm>
            <a:off x="7929538" y="1933183"/>
            <a:ext cx="3943378" cy="3539307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Highest Common Factor </a:t>
            </a:r>
            <a:r>
              <a:rPr lang="en-US" sz="3200">
                <a:solidFill>
                  <a:srgbClr val="FFFC00"/>
                </a:solidFill>
                <a:latin typeface="Comic Sans MS"/>
                <a:ea typeface="Comic Sans MS"/>
                <a:cs typeface="Comic Sans MS"/>
                <a:sym typeface="Comic Sans MS"/>
              </a:rPr>
              <a:t>(HCF)</a:t>
            </a:r>
            <a:r>
              <a:rPr lang="en-US" sz="32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32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32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is the highest factor common to both products.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Shape 3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>
            <a:off x="557213" y="408698"/>
            <a:ext cx="1134427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Highest Common Factor (HCF):</a:t>
            </a:r>
          </a:p>
        </p:txBody>
      </p:sp>
      <p:graphicFrame>
        <p:nvGraphicFramePr>
          <p:cNvPr id="337" name="Shape 337"/>
          <p:cNvGraphicFramePr/>
          <p:nvPr/>
        </p:nvGraphicFramePr>
        <p:xfrm>
          <a:off x="989012" y="1247196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2131050"/>
                <a:gridCol w="2131050"/>
                <a:gridCol w="2131050"/>
                <a:gridCol w="2131050"/>
                <a:gridCol w="2131050"/>
              </a:tblGrid>
              <a:tr h="638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/>
                      </a:r>
                      <a:b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</a:b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Factors of 56</a:t>
                      </a:r>
                    </a:p>
                  </a:txBody>
                  <a:tcPr marL="91450" marR="91450" marT="45725" marB="45725"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/>
                      </a:r>
                      <a:b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</a:b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Factors of 48</a:t>
                      </a:r>
                    </a:p>
                  </a:txBody>
                  <a:tcPr marL="91450" marR="91450" marT="45725" marB="45725"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/>
                      </a:r>
                      <a:b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</a:b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Factors of 36</a:t>
                      </a:r>
                    </a:p>
                  </a:txBody>
                  <a:tcPr marL="91450" marR="91450" marT="45725" marB="45725"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/>
                      </a:r>
                      <a:b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</a:b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Factors of 81</a:t>
                      </a:r>
                    </a:p>
                  </a:txBody>
                  <a:tcPr marL="91450" marR="91450" marT="45725" marB="45725">
                    <a:solidFill>
                      <a:srgbClr val="E5F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/>
                      </a:r>
                      <a:b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</a:br>
                      <a:r>
                        <a:rPr lang="en-US" sz="2000" b="1">
                          <a:solidFill>
                            <a:srgbClr val="006C9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Factors of 144</a:t>
                      </a:r>
                    </a:p>
                  </a:txBody>
                  <a:tcPr marL="91450" marR="91450" marT="45725" marB="45725">
                    <a:solidFill>
                      <a:srgbClr val="E5F5FF"/>
                    </a:solidFill>
                  </a:tcPr>
                </a:tc>
              </a:tr>
              <a:tr h="1033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338" name="Shape 338"/>
          <p:cNvSpPr txBox="1"/>
          <p:nvPr/>
        </p:nvSpPr>
        <p:spPr>
          <a:xfrm>
            <a:off x="1060452" y="1971662"/>
            <a:ext cx="2011363" cy="123110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1, 2, 4, 7, 8, 14, 28, 56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Shape 339"/>
          <p:cNvSpPr txBox="1"/>
          <p:nvPr/>
        </p:nvSpPr>
        <p:spPr>
          <a:xfrm>
            <a:off x="3200400" y="1971667"/>
            <a:ext cx="2143125" cy="16619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1, 2, 3, 4,  6, 8, 12, 16, 24, 48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Shape 340"/>
          <p:cNvSpPr txBox="1"/>
          <p:nvPr/>
        </p:nvSpPr>
        <p:spPr>
          <a:xfrm>
            <a:off x="5343525" y="1971667"/>
            <a:ext cx="1871663" cy="16619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1, 2, 3, 4, 6, 9, 12, 18, 36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Shape 341"/>
          <p:cNvSpPr txBox="1"/>
          <p:nvPr/>
        </p:nvSpPr>
        <p:spPr>
          <a:xfrm>
            <a:off x="7486650" y="1971670"/>
            <a:ext cx="1914525" cy="123110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1, 3, 9, 27, 81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Shape 342"/>
          <p:cNvSpPr txBox="1"/>
          <p:nvPr/>
        </p:nvSpPr>
        <p:spPr>
          <a:xfrm>
            <a:off x="9629777" y="1971668"/>
            <a:ext cx="1900237" cy="184665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1, 2, 3, 4, 6, 8, 9, 12, 16, 18, 24, 36, 48, 72, 144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Shape 343"/>
          <p:cNvSpPr txBox="1"/>
          <p:nvPr/>
        </p:nvSpPr>
        <p:spPr>
          <a:xfrm>
            <a:off x="974725" y="3704029"/>
            <a:ext cx="8512176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What is the HCF of 56 and 48?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What is the HCF of 48 and 144?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What is the HCF of 36, 81 and 144?</a:t>
            </a:r>
            <a:b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is the HCF of 144, 56 and 48?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What is the lowest common factor of 56 and 36?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TRUE/FALSE – Is the lowest common factor always ONE?</a:t>
            </a:r>
          </a:p>
        </p:txBody>
      </p:sp>
      <p:sp>
        <p:nvSpPr>
          <p:cNvPr id="344" name="Shape 344"/>
          <p:cNvSpPr/>
          <p:nvPr/>
        </p:nvSpPr>
        <p:spPr>
          <a:xfrm>
            <a:off x="5343525" y="3718311"/>
            <a:ext cx="614363" cy="35362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</a:p>
        </p:txBody>
      </p:sp>
      <p:sp>
        <p:nvSpPr>
          <p:cNvPr id="345" name="Shape 345"/>
          <p:cNvSpPr/>
          <p:nvPr/>
        </p:nvSpPr>
        <p:spPr>
          <a:xfrm>
            <a:off x="5338758" y="4113605"/>
            <a:ext cx="614363" cy="35362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48</a:t>
            </a:r>
          </a:p>
        </p:txBody>
      </p:sp>
      <p:sp>
        <p:nvSpPr>
          <p:cNvPr id="346" name="Shape 346"/>
          <p:cNvSpPr/>
          <p:nvPr/>
        </p:nvSpPr>
        <p:spPr>
          <a:xfrm>
            <a:off x="5786435" y="4514235"/>
            <a:ext cx="614363" cy="35362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</a:p>
        </p:txBody>
      </p:sp>
      <p:sp>
        <p:nvSpPr>
          <p:cNvPr id="347" name="Shape 347"/>
          <p:cNvSpPr/>
          <p:nvPr/>
        </p:nvSpPr>
        <p:spPr>
          <a:xfrm>
            <a:off x="5795957" y="4909528"/>
            <a:ext cx="614363" cy="35362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</a:p>
        </p:txBody>
      </p:sp>
      <p:sp>
        <p:nvSpPr>
          <p:cNvPr id="348" name="Shape 348"/>
          <p:cNvSpPr/>
          <p:nvPr/>
        </p:nvSpPr>
        <p:spPr>
          <a:xfrm>
            <a:off x="7496185" y="5180995"/>
            <a:ext cx="614363" cy="35362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349" name="Shape 349"/>
          <p:cNvSpPr/>
          <p:nvPr/>
        </p:nvSpPr>
        <p:spPr>
          <a:xfrm>
            <a:off x="8610609" y="5609618"/>
            <a:ext cx="1019168" cy="353623"/>
          </a:xfrm>
          <a:prstGeom prst="rect">
            <a:avLst/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</a:p>
        </p:txBody>
      </p:sp>
      <p:sp>
        <p:nvSpPr>
          <p:cNvPr id="350" name="Shape 350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56" name="Shape 356" title="Multiplication table"/>
          <p:cNvGraphicFramePr/>
          <p:nvPr/>
        </p:nvGraphicFramePr>
        <p:xfrm>
          <a:off x="935828" y="13857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{8782722D-D0DA-401B-9048-D0B8C1879CB7}</a:tableStyleId>
              </a:tblPr>
              <a:tblGrid>
                <a:gridCol w="892650"/>
                <a:gridCol w="892650"/>
                <a:gridCol w="892650"/>
                <a:gridCol w="892650"/>
                <a:gridCol w="892650"/>
                <a:gridCol w="892650"/>
                <a:gridCol w="892650"/>
                <a:gridCol w="892650"/>
                <a:gridCol w="892650"/>
                <a:gridCol w="892650"/>
                <a:gridCol w="892650"/>
                <a:gridCol w="617775"/>
              </a:tblGrid>
              <a:tr h="359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31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443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443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443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132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  <a:tr h="443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F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132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8CA"/>
                    </a:solidFill>
                  </a:tcPr>
                </a:tc>
              </a:tr>
            </a:tbl>
          </a:graphicData>
        </a:graphic>
      </p:graphicFrame>
      <p:pic>
        <p:nvPicPr>
          <p:cNvPr id="357" name="Shape 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Shape 358"/>
          <p:cNvSpPr txBox="1"/>
          <p:nvPr/>
        </p:nvSpPr>
        <p:spPr>
          <a:xfrm>
            <a:off x="571500" y="708743"/>
            <a:ext cx="11344274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Multiple: </a:t>
            </a:r>
            <a:r>
              <a:rPr lang="en-US" sz="24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Look at the table and explain what a multiple is.</a:t>
            </a:r>
            <a:r>
              <a:rPr lang="en-US" sz="2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lang="en-US" sz="2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59" name="Shape 359"/>
          <p:cNvSpPr txBox="1"/>
          <p:nvPr/>
        </p:nvSpPr>
        <p:spPr>
          <a:xfrm>
            <a:off x="467913" y="269087"/>
            <a:ext cx="11344274" cy="1015663"/>
          </a:xfrm>
          <a:prstGeom prst="rect">
            <a:avLst/>
          </a:prstGeom>
          <a:solidFill>
            <a:srgbClr val="E5F5FF"/>
          </a:solidFill>
          <a:ln w="9525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Multiple: </a:t>
            </a:r>
            <a:r>
              <a:rPr lang="en-US" sz="24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is the number we get when we multiply a given number by a whole number.</a:t>
            </a:r>
          </a:p>
        </p:txBody>
      </p:sp>
      <p:sp>
        <p:nvSpPr>
          <p:cNvPr id="360" name="Shape 360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66" name="Shape 366" title="Multiplication table"/>
          <p:cNvGraphicFramePr/>
          <p:nvPr/>
        </p:nvGraphicFramePr>
        <p:xfrm>
          <a:off x="935828" y="9312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{8782722D-D0DA-401B-9048-D0B8C1879CB7}</a:tableStyleId>
              </a:tblPr>
              <a:tblGrid>
                <a:gridCol w="753400"/>
                <a:gridCol w="753400"/>
                <a:gridCol w="753400"/>
                <a:gridCol w="753400"/>
                <a:gridCol w="753400"/>
                <a:gridCol w="753400"/>
              </a:tblGrid>
              <a:tr h="34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30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421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27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421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421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33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55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  <a:tr h="293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36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48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entury Gothic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72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AEFF"/>
                    </a:solidFill>
                  </a:tcPr>
                </a:tc>
              </a:tr>
            </a:tbl>
          </a:graphicData>
        </a:graphic>
      </p:graphicFrame>
      <p:pic>
        <p:nvPicPr>
          <p:cNvPr id="367" name="Shape 3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 txBox="1"/>
          <p:nvPr/>
        </p:nvSpPr>
        <p:spPr>
          <a:xfrm>
            <a:off x="5778489" y="931288"/>
            <a:ext cx="5815012" cy="1077218"/>
          </a:xfrm>
          <a:prstGeom prst="rect">
            <a:avLst/>
          </a:prstGeom>
          <a:solidFill>
            <a:srgbClr val="E5F5FF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Lowest Common Multiple  (LCM): </a:t>
            </a:r>
            <a: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Lowest Common Multiple is the smallest number common in both multiples of a given number.</a:t>
            </a:r>
          </a:p>
        </p:txBody>
      </p:sp>
      <p:sp>
        <p:nvSpPr>
          <p:cNvPr id="369" name="Shape 369"/>
          <p:cNvSpPr txBox="1"/>
          <p:nvPr/>
        </p:nvSpPr>
        <p:spPr>
          <a:xfrm>
            <a:off x="5692762" y="2171697"/>
            <a:ext cx="6265874" cy="3170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Q1. What is the LCM of 4 and 2?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Q2. What is the LCM of 4 and 5?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Q3. What is the LCM of 3, 5 and 6?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Q4. What is the LCM of 2, 3 and 5?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Q5. What is the LCM of 6 and 8?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Q6. What is the LCM of 8 and 16?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Q7. TRUE / FALSE You always get a common multiple of a pair of numbers by multiplying them together.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Q8. Why have I not asked you to find the Highest Common Multiple yet?</a:t>
            </a:r>
          </a:p>
        </p:txBody>
      </p:sp>
      <p:sp>
        <p:nvSpPr>
          <p:cNvPr id="370" name="Shape 370"/>
          <p:cNvSpPr/>
          <p:nvPr/>
        </p:nvSpPr>
        <p:spPr>
          <a:xfrm>
            <a:off x="9242402" y="2271713"/>
            <a:ext cx="501673" cy="252009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371" name="Shape 371"/>
          <p:cNvSpPr/>
          <p:nvPr/>
        </p:nvSpPr>
        <p:spPr>
          <a:xfrm>
            <a:off x="9394802" y="2581277"/>
            <a:ext cx="501673" cy="252009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</a:p>
        </p:txBody>
      </p:sp>
      <p:sp>
        <p:nvSpPr>
          <p:cNvPr id="372" name="Shape 372"/>
          <p:cNvSpPr/>
          <p:nvPr/>
        </p:nvSpPr>
        <p:spPr>
          <a:xfrm>
            <a:off x="9547202" y="2876557"/>
            <a:ext cx="501673" cy="252009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30</a:t>
            </a:r>
          </a:p>
        </p:txBody>
      </p:sp>
      <p:sp>
        <p:nvSpPr>
          <p:cNvPr id="373" name="Shape 373"/>
          <p:cNvSpPr/>
          <p:nvPr/>
        </p:nvSpPr>
        <p:spPr>
          <a:xfrm>
            <a:off x="9542436" y="3171837"/>
            <a:ext cx="506439" cy="25716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30</a:t>
            </a:r>
          </a:p>
        </p:txBody>
      </p:sp>
      <p:sp>
        <p:nvSpPr>
          <p:cNvPr id="374" name="Shape 374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942975" y="500063"/>
            <a:ext cx="10529888" cy="5500687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1650" y="6189374"/>
            <a:ext cx="2426875" cy="48374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/>
          <p:nvPr/>
        </p:nvSpPr>
        <p:spPr>
          <a:xfrm>
            <a:off x="942976" y="1323323"/>
            <a:ext cx="5339072" cy="315472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1143000" y="728663"/>
            <a:ext cx="648552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Worksheet Activities 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1143000" y="1745673"/>
            <a:ext cx="7430984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 worksheets can be printed prior to lesson. </a:t>
            </a:r>
            <a:b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Worksheets aid the presentation.</a:t>
            </a:r>
          </a:p>
        </p:txBody>
      </p:sp>
      <p:sp>
        <p:nvSpPr>
          <p:cNvPr id="103" name="Shape 103">
            <a:hlinkClick r:id="rId4"/>
          </p:cNvPr>
          <p:cNvSpPr/>
          <p:nvPr/>
        </p:nvSpPr>
        <p:spPr>
          <a:xfrm>
            <a:off x="942976" y="2740783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Checklist (Prior)</a:t>
            </a:r>
          </a:p>
        </p:txBody>
      </p:sp>
      <p:sp>
        <p:nvSpPr>
          <p:cNvPr id="104" name="Shape 104">
            <a:hlinkClick r:id="rId5"/>
          </p:cNvPr>
          <p:cNvSpPr/>
          <p:nvPr/>
        </p:nvSpPr>
        <p:spPr>
          <a:xfrm>
            <a:off x="4652644" y="2740782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Odd &amp; Even Numbers</a:t>
            </a:r>
          </a:p>
        </p:txBody>
      </p:sp>
      <p:sp>
        <p:nvSpPr>
          <p:cNvPr id="105" name="Shape 105">
            <a:hlinkClick r:id="rId6"/>
          </p:cNvPr>
          <p:cNvSpPr/>
          <p:nvPr/>
        </p:nvSpPr>
        <p:spPr>
          <a:xfrm>
            <a:off x="8445438" y="2740781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Factors</a:t>
            </a:r>
          </a:p>
        </p:txBody>
      </p:sp>
      <p:sp>
        <p:nvSpPr>
          <p:cNvPr id="106" name="Shape 106">
            <a:hlinkClick r:id="rId7"/>
          </p:cNvPr>
          <p:cNvSpPr/>
          <p:nvPr/>
        </p:nvSpPr>
        <p:spPr>
          <a:xfrm>
            <a:off x="942976" y="3886410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Highest Common Factor</a:t>
            </a:r>
          </a:p>
        </p:txBody>
      </p:sp>
      <p:sp>
        <p:nvSpPr>
          <p:cNvPr id="107" name="Shape 107">
            <a:hlinkClick r:id="rId8"/>
          </p:cNvPr>
          <p:cNvSpPr/>
          <p:nvPr/>
        </p:nvSpPr>
        <p:spPr>
          <a:xfrm>
            <a:off x="4593266" y="3886409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Lowest Common Multiple</a:t>
            </a:r>
          </a:p>
        </p:txBody>
      </p:sp>
      <p:sp>
        <p:nvSpPr>
          <p:cNvPr id="108" name="Shape 108">
            <a:hlinkClick r:id="rId9"/>
          </p:cNvPr>
          <p:cNvSpPr/>
          <p:nvPr/>
        </p:nvSpPr>
        <p:spPr>
          <a:xfrm>
            <a:off x="8445436" y="3849948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Prime Numbers</a:t>
            </a:r>
          </a:p>
        </p:txBody>
      </p:sp>
      <p:sp>
        <p:nvSpPr>
          <p:cNvPr id="109" name="Shape 109">
            <a:hlinkClick r:id="rId10"/>
          </p:cNvPr>
          <p:cNvSpPr/>
          <p:nvPr/>
        </p:nvSpPr>
        <p:spPr>
          <a:xfrm>
            <a:off x="942976" y="4980973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Mix &amp; Match</a:t>
            </a:r>
          </a:p>
        </p:txBody>
      </p:sp>
      <p:sp>
        <p:nvSpPr>
          <p:cNvPr id="110" name="Shape 110">
            <a:hlinkClick r:id="rId11"/>
          </p:cNvPr>
          <p:cNvSpPr/>
          <p:nvPr/>
        </p:nvSpPr>
        <p:spPr>
          <a:xfrm>
            <a:off x="4593265" y="4943579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Checklist (Post)</a:t>
            </a:r>
          </a:p>
        </p:txBody>
      </p:sp>
      <p:sp>
        <p:nvSpPr>
          <p:cNvPr id="111" name="Shape 111">
            <a:hlinkClick r:id="rId12"/>
          </p:cNvPr>
          <p:cNvSpPr/>
          <p:nvPr/>
        </p:nvSpPr>
        <p:spPr>
          <a:xfrm>
            <a:off x="8447516" y="4959115"/>
            <a:ext cx="2975881" cy="619933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Keywords/ Definitions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0" name="Shape 3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 txBox="1"/>
          <p:nvPr/>
        </p:nvSpPr>
        <p:spPr>
          <a:xfrm>
            <a:off x="714375" y="602672"/>
            <a:ext cx="10879126" cy="800219"/>
          </a:xfrm>
          <a:prstGeom prst="rect">
            <a:avLst/>
          </a:prstGeom>
          <a:solidFill>
            <a:srgbClr val="E5F5FF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Lowest Common Multiple  (LCM): </a:t>
            </a:r>
            <a: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Lowest Common Multiple is the smallest number common in both multiples of a given number.</a:t>
            </a:r>
          </a:p>
        </p:txBody>
      </p:sp>
      <p:sp>
        <p:nvSpPr>
          <p:cNvPr id="382" name="Shape 382"/>
          <p:cNvSpPr txBox="1"/>
          <p:nvPr/>
        </p:nvSpPr>
        <p:spPr>
          <a:xfrm>
            <a:off x="734999" y="1612800"/>
            <a:ext cx="10858501" cy="421653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Q5. What is the LCM of 6 and 8?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Q6. What is the LCM of 8 and 16?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Q7. TRUE / FALSE You always get a common multiple of a pair of numbers by multiplying them together.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Q8. Why have I not asked you to find the Highest Common Multiple yet?</a:t>
            </a:r>
          </a:p>
        </p:txBody>
      </p:sp>
      <p:sp>
        <p:nvSpPr>
          <p:cNvPr id="383" name="Shape 383"/>
          <p:cNvSpPr/>
          <p:nvPr/>
        </p:nvSpPr>
        <p:spPr>
          <a:xfrm>
            <a:off x="1627165" y="5129210"/>
            <a:ext cx="1344635" cy="314324"/>
          </a:xfrm>
          <a:prstGeom prst="rect">
            <a:avLst/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TRUE</a:t>
            </a:r>
          </a:p>
        </p:txBody>
      </p:sp>
      <p:sp>
        <p:nvSpPr>
          <p:cNvPr id="384" name="Shape 384"/>
          <p:cNvSpPr/>
          <p:nvPr/>
        </p:nvSpPr>
        <p:spPr>
          <a:xfrm>
            <a:off x="1589857" y="5758579"/>
            <a:ext cx="4706961" cy="424685"/>
          </a:xfrm>
          <a:prstGeom prst="rect">
            <a:avLst/>
          </a:prstGeom>
          <a:solidFill>
            <a:srgbClr val="54813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You could be multiplying for quite a while.</a:t>
            </a:r>
          </a:p>
        </p:txBody>
      </p:sp>
      <p:sp>
        <p:nvSpPr>
          <p:cNvPr id="385" name="Shape 385"/>
          <p:cNvSpPr txBox="1"/>
          <p:nvPr/>
        </p:nvSpPr>
        <p:spPr>
          <a:xfrm>
            <a:off x="734999" y="2028819"/>
            <a:ext cx="9166239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Multiplies of 6 = 6, 12, 18, 24, 30, 36, 42, 48, 54, 60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Multiples of 8  = 8, 16, 24, 32, 40, 48, 56, 64, 72, 80, 88, 96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rgbClr val="548135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Lowest Common Multiple (LCM) is 24</a:t>
            </a:r>
          </a:p>
        </p:txBody>
      </p:sp>
      <p:sp>
        <p:nvSpPr>
          <p:cNvPr id="386" name="Shape 386"/>
          <p:cNvSpPr txBox="1"/>
          <p:nvPr/>
        </p:nvSpPr>
        <p:spPr>
          <a:xfrm>
            <a:off x="734999" y="3586159"/>
            <a:ext cx="8666176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Multiples of 8  = 8, 16, 24, 32, 40, 48, 56, 64, 72, 80, 88, 96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Multiples of 16 = 16, 32, 48, , 64, 80, 96</a:t>
            </a: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800" b="1">
                <a:solidFill>
                  <a:srgbClr val="548135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2400" b="1">
                <a:solidFill>
                  <a:srgbClr val="548135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Lowest Common Multiple (LCM) is 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2" name="Shape 3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93" name="Shape 393"/>
          <p:cNvGraphicFramePr/>
          <p:nvPr/>
        </p:nvGraphicFramePr>
        <p:xfrm>
          <a:off x="2157607" y="2418979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</a:tblGrid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100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394" name="Shape 394"/>
          <p:cNvSpPr txBox="1"/>
          <p:nvPr/>
        </p:nvSpPr>
        <p:spPr>
          <a:xfrm>
            <a:off x="557213" y="623018"/>
            <a:ext cx="11344274" cy="218521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Prime Numbers:</a:t>
            </a: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number with 2 factors only.</a:t>
            </a:r>
            <a:b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36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Exception: 1 is not a Prime Number.</a:t>
            </a:r>
            <a:br>
              <a:rPr lang="en-US" sz="360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lang="en-US" sz="3600">
              <a:solidFill>
                <a:srgbClr val="C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5" name="Shape 395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1" name="Shape 4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02" name="Shape 402"/>
          <p:cNvGraphicFramePr/>
          <p:nvPr/>
        </p:nvGraphicFramePr>
        <p:xfrm>
          <a:off x="2157607" y="51748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</a:tblGrid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</a:tbl>
          </a:graphicData>
        </a:graphic>
      </p:graphicFrame>
      <p:sp>
        <p:nvSpPr>
          <p:cNvPr id="403" name="Shape 403"/>
          <p:cNvSpPr txBox="1"/>
          <p:nvPr/>
        </p:nvSpPr>
        <p:spPr>
          <a:xfrm>
            <a:off x="3307080" y="4328160"/>
            <a:ext cx="5288280" cy="1402080"/>
          </a:xfrm>
          <a:prstGeom prst="rect">
            <a:avLst/>
          </a:prstGeom>
          <a:noFill/>
          <a:ln w="9525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3550920" y="4480560"/>
            <a:ext cx="883920" cy="411480"/>
          </a:xfrm>
          <a:prstGeom prst="rect">
            <a:avLst/>
          </a:prstGeom>
          <a:solidFill>
            <a:srgbClr val="B3C6E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Shape 405"/>
          <p:cNvSpPr/>
          <p:nvPr/>
        </p:nvSpPr>
        <p:spPr>
          <a:xfrm>
            <a:off x="3550920" y="5186702"/>
            <a:ext cx="883920" cy="411480"/>
          </a:xfrm>
          <a:prstGeom prst="rect">
            <a:avLst/>
          </a:prstGeom>
          <a:solidFill>
            <a:srgbClr val="FFB8CE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Shape 406"/>
          <p:cNvSpPr txBox="1"/>
          <p:nvPr/>
        </p:nvSpPr>
        <p:spPr>
          <a:xfrm>
            <a:off x="4663440" y="4586146"/>
            <a:ext cx="28194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PRIME NUMBERS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4663440" y="5228850"/>
            <a:ext cx="28194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COMPOSITE NUMBERS</a:t>
            </a:r>
          </a:p>
        </p:txBody>
      </p:sp>
      <p:sp>
        <p:nvSpPr>
          <p:cNvPr id="408" name="Shape 408"/>
          <p:cNvSpPr txBox="1"/>
          <p:nvPr/>
        </p:nvSpPr>
        <p:spPr>
          <a:xfrm>
            <a:off x="1761367" y="5821680"/>
            <a:ext cx="8129393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ONLY even PRIME number between 1 - 100?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eee</a:t>
            </a:r>
          </a:p>
        </p:txBody>
      </p:sp>
      <p:pic>
        <p:nvPicPr>
          <p:cNvPr id="414" name="Shape 4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15" name="Shape 415"/>
          <p:cNvGraphicFramePr/>
          <p:nvPr/>
        </p:nvGraphicFramePr>
        <p:xfrm>
          <a:off x="2157607" y="51748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  <a:gridCol w="787200"/>
              </a:tblGrid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71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83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87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89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91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92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93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94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95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96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97</a:t>
                      </a:r>
                    </a:p>
                  </a:txBody>
                  <a:tcPr marL="91450" marR="91450" marT="45725" marB="45725"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98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99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100</a:t>
                      </a:r>
                    </a:p>
                  </a:txBody>
                  <a:tcPr marL="91450" marR="91450" marT="45725" marB="45725">
                    <a:solidFill>
                      <a:srgbClr val="FFB8CE"/>
                    </a:solidFill>
                  </a:tcPr>
                </a:tc>
              </a:tr>
            </a:tbl>
          </a:graphicData>
        </a:graphic>
      </p:graphicFrame>
      <p:sp>
        <p:nvSpPr>
          <p:cNvPr id="416" name="Shape 416"/>
          <p:cNvSpPr txBox="1"/>
          <p:nvPr/>
        </p:nvSpPr>
        <p:spPr>
          <a:xfrm>
            <a:off x="561790" y="4352038"/>
            <a:ext cx="3583490" cy="1402080"/>
          </a:xfrm>
          <a:prstGeom prst="rect">
            <a:avLst/>
          </a:prstGeom>
          <a:noFill/>
          <a:ln w="9525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Shape 417"/>
          <p:cNvSpPr/>
          <p:nvPr/>
        </p:nvSpPr>
        <p:spPr>
          <a:xfrm>
            <a:off x="731520" y="4543998"/>
            <a:ext cx="883920" cy="411480"/>
          </a:xfrm>
          <a:prstGeom prst="rect">
            <a:avLst/>
          </a:prstGeom>
          <a:solidFill>
            <a:srgbClr val="B3C6E7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Shape 418"/>
          <p:cNvSpPr/>
          <p:nvPr/>
        </p:nvSpPr>
        <p:spPr>
          <a:xfrm>
            <a:off x="731520" y="5170679"/>
            <a:ext cx="883920" cy="411480"/>
          </a:xfrm>
          <a:prstGeom prst="rect">
            <a:avLst/>
          </a:prstGeom>
          <a:solidFill>
            <a:srgbClr val="FFB8CE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Shape 419"/>
          <p:cNvSpPr txBox="1"/>
          <p:nvPr/>
        </p:nvSpPr>
        <p:spPr>
          <a:xfrm>
            <a:off x="1743935" y="4565072"/>
            <a:ext cx="28194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PRIME NUMBERS</a:t>
            </a:r>
          </a:p>
        </p:txBody>
      </p:sp>
      <p:sp>
        <p:nvSpPr>
          <p:cNvPr id="420" name="Shape 420"/>
          <p:cNvSpPr txBox="1"/>
          <p:nvPr/>
        </p:nvSpPr>
        <p:spPr>
          <a:xfrm>
            <a:off x="1743935" y="5147438"/>
            <a:ext cx="28194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COMPOSITE NUMBERS</a:t>
            </a:r>
          </a:p>
        </p:txBody>
      </p:sp>
      <p:sp>
        <p:nvSpPr>
          <p:cNvPr id="421" name="Shape 421"/>
          <p:cNvSpPr txBox="1"/>
          <p:nvPr/>
        </p:nvSpPr>
        <p:spPr>
          <a:xfrm>
            <a:off x="4569910" y="4352038"/>
            <a:ext cx="6753410" cy="1384995"/>
          </a:xfrm>
          <a:prstGeom prst="rect">
            <a:avLst/>
          </a:prstGeom>
          <a:noFill/>
          <a:ln w="9525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Identify the Twin Prime Numbers:</a:t>
            </a:r>
            <a: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Two prime numbers have one or two composite numbers between them</a:t>
            </a:r>
          </a:p>
        </p:txBody>
      </p:sp>
      <p:sp>
        <p:nvSpPr>
          <p:cNvPr id="422" name="Shape 422"/>
          <p:cNvSpPr txBox="1"/>
          <p:nvPr/>
        </p:nvSpPr>
        <p:spPr>
          <a:xfrm>
            <a:off x="10223281" y="1356664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 and 13</a:t>
            </a:r>
          </a:p>
        </p:txBody>
      </p:sp>
      <p:sp>
        <p:nvSpPr>
          <p:cNvPr id="423" name="Shape 423"/>
          <p:cNvSpPr txBox="1"/>
          <p:nvPr/>
        </p:nvSpPr>
        <p:spPr>
          <a:xfrm>
            <a:off x="10241280" y="731423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and 5</a:t>
            </a:r>
          </a:p>
        </p:txBody>
      </p:sp>
      <p:sp>
        <p:nvSpPr>
          <p:cNvPr id="424" name="Shape 424"/>
          <p:cNvSpPr txBox="1"/>
          <p:nvPr/>
        </p:nvSpPr>
        <p:spPr>
          <a:xfrm>
            <a:off x="10223281" y="2012721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 and 19</a:t>
            </a:r>
          </a:p>
        </p:txBody>
      </p:sp>
      <p:sp>
        <p:nvSpPr>
          <p:cNvPr id="425" name="Shape 425"/>
          <p:cNvSpPr txBox="1"/>
          <p:nvPr/>
        </p:nvSpPr>
        <p:spPr>
          <a:xfrm>
            <a:off x="10223281" y="2657967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41 and 43</a:t>
            </a:r>
          </a:p>
        </p:txBody>
      </p:sp>
      <p:sp>
        <p:nvSpPr>
          <p:cNvPr id="426" name="Shape 426"/>
          <p:cNvSpPr txBox="1"/>
          <p:nvPr/>
        </p:nvSpPr>
        <p:spPr>
          <a:xfrm>
            <a:off x="10223281" y="3326649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71 and 73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2" name="Shape 4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33" name="Shape 433"/>
          <p:cNvGraphicFramePr/>
          <p:nvPr/>
        </p:nvGraphicFramePr>
        <p:xfrm>
          <a:off x="530687" y="1608034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595325"/>
                <a:gridCol w="595325"/>
                <a:gridCol w="595325"/>
                <a:gridCol w="595325"/>
                <a:gridCol w="595325"/>
                <a:gridCol w="595325"/>
                <a:gridCol w="595325"/>
                <a:gridCol w="595325"/>
                <a:gridCol w="595325"/>
                <a:gridCol w="595325"/>
              </a:tblGrid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39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49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59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69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89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90</a:t>
                      </a:r>
                    </a:p>
                  </a:txBody>
                  <a:tcPr marL="91450" marR="91450" marT="45725" marB="45725"/>
                </a:tc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98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99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100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434" name="Shape 434"/>
          <p:cNvSpPr/>
          <p:nvPr/>
        </p:nvSpPr>
        <p:spPr>
          <a:xfrm>
            <a:off x="400049" y="558140"/>
            <a:ext cx="6083878" cy="878774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Steps to finding the Prime Numbers between 1– 100:</a:t>
            </a:r>
          </a:p>
        </p:txBody>
      </p:sp>
      <p:sp>
        <p:nvSpPr>
          <p:cNvPr id="435" name="Shape 435"/>
          <p:cNvSpPr/>
          <p:nvPr/>
        </p:nvSpPr>
        <p:spPr>
          <a:xfrm>
            <a:off x="6768934" y="558139"/>
            <a:ext cx="4548249" cy="5436835"/>
          </a:xfrm>
          <a:prstGeom prst="rect">
            <a:avLst/>
          </a:prstGeom>
          <a:solidFill>
            <a:srgbClr val="E5F5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endParaRPr sz="1800">
              <a:solidFill>
                <a:srgbClr val="006C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Shape 436"/>
          <p:cNvSpPr txBox="1"/>
          <p:nvPr/>
        </p:nvSpPr>
        <p:spPr>
          <a:xfrm>
            <a:off x="6968031" y="735957"/>
            <a:ext cx="4150056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number 1 as this is NOT a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Prime Number.</a:t>
            </a:r>
          </a:p>
        </p:txBody>
      </p:sp>
      <p:sp>
        <p:nvSpPr>
          <p:cNvPr id="437" name="Shape 437"/>
          <p:cNvSpPr/>
          <p:nvPr/>
        </p:nvSpPr>
        <p:spPr>
          <a:xfrm>
            <a:off x="530687" y="160803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Shape 438"/>
          <p:cNvSpPr txBox="1"/>
          <p:nvPr/>
        </p:nvSpPr>
        <p:spPr>
          <a:xfrm>
            <a:off x="7000874" y="1544584"/>
            <a:ext cx="415005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 startAt="2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 2 is a Prime Number. 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number 2.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ALL the multiples of 2.       </a:t>
            </a:r>
          </a:p>
        </p:txBody>
      </p:sp>
      <p:sp>
        <p:nvSpPr>
          <p:cNvPr id="439" name="Shape 439"/>
          <p:cNvSpPr txBox="1"/>
          <p:nvPr/>
        </p:nvSpPr>
        <p:spPr>
          <a:xfrm>
            <a:off x="530687" y="5410200"/>
            <a:ext cx="595324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Note:   </a:t>
            </a:r>
            <a:r>
              <a:rPr lang="en-US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colouring in all the numbers which ARE NOT Prime Numbers. Numbers left uncoloured will be the PRIME NUMBERS</a:t>
            </a:r>
          </a:p>
        </p:txBody>
      </p:sp>
      <p:sp>
        <p:nvSpPr>
          <p:cNvPr id="440" name="Shape 440"/>
          <p:cNvSpPr/>
          <p:nvPr/>
        </p:nvSpPr>
        <p:spPr>
          <a:xfrm>
            <a:off x="2329007" y="162357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Shape 441"/>
          <p:cNvSpPr/>
          <p:nvPr/>
        </p:nvSpPr>
        <p:spPr>
          <a:xfrm>
            <a:off x="3507307" y="162357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Shape 442"/>
          <p:cNvSpPr/>
          <p:nvPr/>
        </p:nvSpPr>
        <p:spPr>
          <a:xfrm>
            <a:off x="4700835" y="161368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Shape 443"/>
          <p:cNvSpPr/>
          <p:nvPr/>
        </p:nvSpPr>
        <p:spPr>
          <a:xfrm>
            <a:off x="5894363" y="161249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Shape 444"/>
          <p:cNvSpPr/>
          <p:nvPr/>
        </p:nvSpPr>
        <p:spPr>
          <a:xfrm>
            <a:off x="1122854" y="199637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Shape 445"/>
          <p:cNvSpPr/>
          <p:nvPr/>
        </p:nvSpPr>
        <p:spPr>
          <a:xfrm>
            <a:off x="2312474" y="197633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Shape 446"/>
          <p:cNvSpPr/>
          <p:nvPr/>
        </p:nvSpPr>
        <p:spPr>
          <a:xfrm>
            <a:off x="3502094" y="197633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Shape 447"/>
          <p:cNvSpPr/>
          <p:nvPr/>
        </p:nvSpPr>
        <p:spPr>
          <a:xfrm>
            <a:off x="4706814" y="197633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Shape 448"/>
          <p:cNvSpPr/>
          <p:nvPr/>
        </p:nvSpPr>
        <p:spPr>
          <a:xfrm>
            <a:off x="5894363" y="197825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Shape 449"/>
          <p:cNvSpPr/>
          <p:nvPr/>
        </p:nvSpPr>
        <p:spPr>
          <a:xfrm>
            <a:off x="1123563" y="234343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Shape 450"/>
          <p:cNvSpPr/>
          <p:nvPr/>
        </p:nvSpPr>
        <p:spPr>
          <a:xfrm>
            <a:off x="2327574" y="232908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Shape 451"/>
          <p:cNvSpPr/>
          <p:nvPr/>
        </p:nvSpPr>
        <p:spPr>
          <a:xfrm>
            <a:off x="3502094" y="234053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Shape 452"/>
          <p:cNvSpPr/>
          <p:nvPr/>
        </p:nvSpPr>
        <p:spPr>
          <a:xfrm>
            <a:off x="4705948" y="232908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Shape 453"/>
          <p:cNvSpPr/>
          <p:nvPr/>
        </p:nvSpPr>
        <p:spPr>
          <a:xfrm>
            <a:off x="5893480" y="234343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Shape 454"/>
          <p:cNvSpPr/>
          <p:nvPr/>
        </p:nvSpPr>
        <p:spPr>
          <a:xfrm>
            <a:off x="1135999" y="2727285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2316201" y="270670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Shape 456"/>
          <p:cNvSpPr/>
          <p:nvPr/>
        </p:nvSpPr>
        <p:spPr>
          <a:xfrm>
            <a:off x="3515882" y="2727285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Shape 457"/>
          <p:cNvSpPr/>
          <p:nvPr/>
        </p:nvSpPr>
        <p:spPr>
          <a:xfrm>
            <a:off x="4703227" y="269173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Shape 458"/>
          <p:cNvSpPr/>
          <p:nvPr/>
        </p:nvSpPr>
        <p:spPr>
          <a:xfrm>
            <a:off x="5898724" y="271110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Shape 459"/>
          <p:cNvSpPr/>
          <p:nvPr/>
        </p:nvSpPr>
        <p:spPr>
          <a:xfrm>
            <a:off x="1134617" y="310250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2327714" y="306035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Shape 461"/>
          <p:cNvSpPr/>
          <p:nvPr/>
        </p:nvSpPr>
        <p:spPr>
          <a:xfrm>
            <a:off x="3497879" y="3090555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Shape 462"/>
          <p:cNvSpPr/>
          <p:nvPr/>
        </p:nvSpPr>
        <p:spPr>
          <a:xfrm>
            <a:off x="4704401" y="307499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Shape 463"/>
          <p:cNvSpPr/>
          <p:nvPr/>
        </p:nvSpPr>
        <p:spPr>
          <a:xfrm>
            <a:off x="5894363" y="306993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Shape 464"/>
          <p:cNvSpPr/>
          <p:nvPr/>
        </p:nvSpPr>
        <p:spPr>
          <a:xfrm>
            <a:off x="1119645" y="346268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Shape 465"/>
          <p:cNvSpPr/>
          <p:nvPr/>
        </p:nvSpPr>
        <p:spPr>
          <a:xfrm>
            <a:off x="2327574" y="345437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Shape 466"/>
          <p:cNvSpPr/>
          <p:nvPr/>
        </p:nvSpPr>
        <p:spPr>
          <a:xfrm>
            <a:off x="3515882" y="3443310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Shape 467"/>
          <p:cNvSpPr/>
          <p:nvPr/>
        </p:nvSpPr>
        <p:spPr>
          <a:xfrm>
            <a:off x="4713045" y="344239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Shape 468"/>
          <p:cNvSpPr/>
          <p:nvPr/>
        </p:nvSpPr>
        <p:spPr>
          <a:xfrm>
            <a:off x="5893480" y="345437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Shape 469"/>
          <p:cNvSpPr/>
          <p:nvPr/>
        </p:nvSpPr>
        <p:spPr>
          <a:xfrm>
            <a:off x="1111624" y="382249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Shape 470"/>
          <p:cNvSpPr/>
          <p:nvPr/>
        </p:nvSpPr>
        <p:spPr>
          <a:xfrm>
            <a:off x="2327574" y="382249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Shape 471"/>
          <p:cNvSpPr/>
          <p:nvPr/>
        </p:nvSpPr>
        <p:spPr>
          <a:xfrm>
            <a:off x="3504791" y="380566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Shape 472"/>
          <p:cNvSpPr/>
          <p:nvPr/>
        </p:nvSpPr>
        <p:spPr>
          <a:xfrm>
            <a:off x="4705680" y="382249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5893480" y="384415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1125083" y="4204896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Shape 475"/>
          <p:cNvSpPr/>
          <p:nvPr/>
        </p:nvSpPr>
        <p:spPr>
          <a:xfrm>
            <a:off x="2327574" y="4189656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3515882" y="4189656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4700835" y="419258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5893480" y="420782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1138775" y="453427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2327574" y="4573535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3495420" y="4573535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4700835" y="455236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Shape 483"/>
          <p:cNvSpPr/>
          <p:nvPr/>
        </p:nvSpPr>
        <p:spPr>
          <a:xfrm>
            <a:off x="5893480" y="455236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1111624" y="4903347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2327574" y="4900476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3516098" y="490418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4704750" y="490531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5893480" y="490340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Shape 489"/>
          <p:cNvSpPr txBox="1"/>
          <p:nvPr/>
        </p:nvSpPr>
        <p:spPr>
          <a:xfrm>
            <a:off x="7000874" y="2576743"/>
            <a:ext cx="415005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   Number 3 is a Prime Number. 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number 3.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Colour in ALL the multiples of 3.           </a:t>
            </a:r>
          </a:p>
        </p:txBody>
      </p:sp>
      <p:sp>
        <p:nvSpPr>
          <p:cNvPr id="490" name="Shape 490"/>
          <p:cNvSpPr/>
          <p:nvPr/>
        </p:nvSpPr>
        <p:spPr>
          <a:xfrm>
            <a:off x="5300147" y="161249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2920964" y="197726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527728" y="232781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2920964" y="232781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4111280" y="232781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1717610" y="272659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2921246" y="269173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5295772" y="273855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2904533" y="305818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507446" y="346268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4096460" y="345437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1733674" y="3791618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5300147" y="3821397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2920439" y="4187070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Shape 504"/>
          <p:cNvSpPr/>
          <p:nvPr/>
        </p:nvSpPr>
        <p:spPr>
          <a:xfrm>
            <a:off x="529644" y="455236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Shape 505"/>
          <p:cNvSpPr/>
          <p:nvPr/>
        </p:nvSpPr>
        <p:spPr>
          <a:xfrm>
            <a:off x="4111280" y="455236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1717753" y="4904189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5297543" y="4897544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Shape 508"/>
          <p:cNvSpPr txBox="1"/>
          <p:nvPr/>
        </p:nvSpPr>
        <p:spPr>
          <a:xfrm>
            <a:off x="6968031" y="3564122"/>
            <a:ext cx="415005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   Number 5 is a Prime Number. 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number 5.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Colour in ALL the multiples of 5.           </a:t>
            </a:r>
          </a:p>
        </p:txBody>
      </p:sp>
      <p:sp>
        <p:nvSpPr>
          <p:cNvPr id="509" name="Shape 509"/>
          <p:cNvSpPr/>
          <p:nvPr/>
        </p:nvSpPr>
        <p:spPr>
          <a:xfrm>
            <a:off x="2902983" y="3455880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2918163" y="3805692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2903887" y="453780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2933703" y="4919090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Shape 513"/>
          <p:cNvSpPr txBox="1"/>
          <p:nvPr/>
        </p:nvSpPr>
        <p:spPr>
          <a:xfrm>
            <a:off x="6968031" y="4608167"/>
            <a:ext cx="415005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   Number 7 is a Prime Number. 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colour in number 7.</a:t>
            </a: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Colour in ALL the multiples of 7 .           </a:t>
            </a:r>
          </a:p>
        </p:txBody>
      </p:sp>
      <p:sp>
        <p:nvSpPr>
          <p:cNvPr id="514" name="Shape 514"/>
          <p:cNvSpPr/>
          <p:nvPr/>
        </p:nvSpPr>
        <p:spPr>
          <a:xfrm>
            <a:off x="5300147" y="3076580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Shape 515"/>
          <p:cNvSpPr/>
          <p:nvPr/>
        </p:nvSpPr>
        <p:spPr>
          <a:xfrm>
            <a:off x="4098124" y="4168931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Shape 516"/>
          <p:cNvSpPr/>
          <p:nvPr/>
        </p:nvSpPr>
        <p:spPr>
          <a:xfrm>
            <a:off x="543907" y="4935233"/>
            <a:ext cx="573718" cy="363270"/>
          </a:xfrm>
          <a:prstGeom prst="rect">
            <a:avLst/>
          </a:prstGeom>
          <a:solidFill>
            <a:srgbClr val="C00000">
              <a:alpha val="35686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/>
          <p:nvPr/>
        </p:nvSpPr>
        <p:spPr>
          <a:xfrm>
            <a:off x="400046" y="296370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2" name="Shape 5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Shape 523"/>
          <p:cNvSpPr/>
          <p:nvPr/>
        </p:nvSpPr>
        <p:spPr>
          <a:xfrm>
            <a:off x="400048" y="558140"/>
            <a:ext cx="11515725" cy="111826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With your prime numbers at hand, </a:t>
            </a:r>
            <a:br>
              <a:rPr lang="en-US" sz="24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solidFill>
                  <a:srgbClr val="E5F5FF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do the following numbers have in common?</a:t>
            </a:r>
          </a:p>
        </p:txBody>
      </p:sp>
      <p:sp>
        <p:nvSpPr>
          <p:cNvPr id="524" name="Shape 524"/>
          <p:cNvSpPr txBox="1"/>
          <p:nvPr/>
        </p:nvSpPr>
        <p:spPr>
          <a:xfrm>
            <a:off x="1630680" y="2667000"/>
            <a:ext cx="1158240" cy="8309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5578789" y="2667000"/>
            <a:ext cx="1158240" cy="8309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51</a:t>
            </a:r>
          </a:p>
        </p:txBody>
      </p:sp>
      <p:sp>
        <p:nvSpPr>
          <p:cNvPr id="526" name="Shape 526"/>
          <p:cNvSpPr txBox="1"/>
          <p:nvPr/>
        </p:nvSpPr>
        <p:spPr>
          <a:xfrm>
            <a:off x="9341167" y="2666999"/>
            <a:ext cx="1158240" cy="8309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77</a:t>
            </a:r>
          </a:p>
        </p:txBody>
      </p:sp>
      <p:sp>
        <p:nvSpPr>
          <p:cNvPr id="527" name="Shape 527"/>
          <p:cNvSpPr/>
          <p:nvPr/>
        </p:nvSpPr>
        <p:spPr>
          <a:xfrm>
            <a:off x="400046" y="5163803"/>
            <a:ext cx="7006594" cy="581677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Hint:  What is a Prime Factor?</a:t>
            </a:r>
          </a:p>
        </p:txBody>
      </p:sp>
      <p:sp>
        <p:nvSpPr>
          <p:cNvPr id="528" name="Shape 528"/>
          <p:cNvSpPr txBox="1"/>
          <p:nvPr/>
        </p:nvSpPr>
        <p:spPr>
          <a:xfrm>
            <a:off x="1394460" y="3957023"/>
            <a:ext cx="1630680" cy="7694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5 x 5</a:t>
            </a:r>
          </a:p>
        </p:txBody>
      </p:sp>
      <p:sp>
        <p:nvSpPr>
          <p:cNvPr id="529" name="Shape 529"/>
          <p:cNvSpPr txBox="1"/>
          <p:nvPr/>
        </p:nvSpPr>
        <p:spPr>
          <a:xfrm>
            <a:off x="5370194" y="3918202"/>
            <a:ext cx="1884046" cy="7694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 x 17</a:t>
            </a:r>
          </a:p>
        </p:txBody>
      </p:sp>
      <p:sp>
        <p:nvSpPr>
          <p:cNvPr id="530" name="Shape 530"/>
          <p:cNvSpPr txBox="1"/>
          <p:nvPr/>
        </p:nvSpPr>
        <p:spPr>
          <a:xfrm>
            <a:off x="8993504" y="3812658"/>
            <a:ext cx="1884046" cy="76944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7 x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6" name="Shape 5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Shape 5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4066" y="447675"/>
            <a:ext cx="4413694" cy="5751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Shape 5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79578" y="523789"/>
            <a:ext cx="5270462" cy="5675063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Shape 539"/>
          <p:cNvSpPr/>
          <p:nvPr/>
        </p:nvSpPr>
        <p:spPr>
          <a:xfrm>
            <a:off x="3337560" y="2270760"/>
            <a:ext cx="4937760" cy="2575560"/>
          </a:xfrm>
          <a:prstGeom prst="rect">
            <a:avLst/>
          </a:prstGeom>
          <a:solidFill>
            <a:srgbClr val="E5F5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Mix and Match Activity.</a:t>
            </a:r>
            <a:br>
              <a:rPr lang="en-US" sz="2800" b="1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1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Access worksheet by clicking on this link:</a:t>
            </a:r>
            <a:r>
              <a:rPr lang="en-US" sz="1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1800">
              <a:solidFill>
                <a:srgbClr val="E5F5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https://www.scoilnet.ie/search/resource/entity/show/Lre/24018/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/>
          <p:nvPr/>
        </p:nvSpPr>
        <p:spPr>
          <a:xfrm>
            <a:off x="400046" y="296370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45" name="Shape 545"/>
          <p:cNvGraphicFramePr/>
          <p:nvPr/>
        </p:nvGraphicFramePr>
        <p:xfrm>
          <a:off x="822960" y="951157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{B12E1C11-14AD-4FDC-A2C7-2E0B8748C617}</a:tableStyleId>
              </a:tblPr>
              <a:tblGrid>
                <a:gridCol w="3318950"/>
                <a:gridCol w="1263650"/>
                <a:gridCol w="1263650"/>
              </a:tblGrid>
              <a:tr h="6394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28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4400" b="1">
                          <a:solidFill>
                            <a:srgbClr val="C00000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☺ 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4400" b="1">
                          <a:solidFill>
                            <a:srgbClr val="385623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☹</a:t>
                      </a:r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Odd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Even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Natural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Factor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Highest Common Factor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Multiple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Lowest Common Multiple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Prime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Composite Number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Twin Prime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375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2000"/>
                        <a:t>Prime Factor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546" name="Shape 546"/>
          <p:cNvSpPr txBox="1"/>
          <p:nvPr/>
        </p:nvSpPr>
        <p:spPr>
          <a:xfrm>
            <a:off x="594360" y="412697"/>
            <a:ext cx="10881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Reflection: Review the keywords by completing the table… </a:t>
            </a:r>
          </a:p>
        </p:txBody>
      </p:sp>
      <p:pic>
        <p:nvPicPr>
          <p:cNvPr id="547" name="Shape 5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Shape 548"/>
          <p:cNvSpPr/>
          <p:nvPr/>
        </p:nvSpPr>
        <p:spPr>
          <a:xfrm>
            <a:off x="7513320" y="1052244"/>
            <a:ext cx="3749040" cy="4677996"/>
          </a:xfrm>
          <a:prstGeom prst="rect">
            <a:avLst/>
          </a:prstGeom>
          <a:solidFill>
            <a:srgbClr val="E5F5FF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8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u="sng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Homework:</a:t>
            </a:r>
            <a: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Students should complete middle section of this sheet.</a:t>
            </a:r>
            <a:b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14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https://www.scoilnet.ie/search/resource/entity/show/Lre/22750/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 lang="en-US" sz="28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49" name="Shape 549">
            <a:hlinkClick r:id="rId5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/>
          <p:nvPr/>
        </p:nvSpPr>
        <p:spPr>
          <a:xfrm>
            <a:off x="942975" y="485775"/>
            <a:ext cx="10529888" cy="5500687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5" name="Shape 5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9826" y="6159883"/>
            <a:ext cx="2426875" cy="483749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Shape 556"/>
          <p:cNvSpPr txBox="1"/>
          <p:nvPr/>
        </p:nvSpPr>
        <p:spPr>
          <a:xfrm>
            <a:off x="1143000" y="728663"/>
            <a:ext cx="454342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Title: Types of Numbers</a:t>
            </a:r>
          </a:p>
        </p:txBody>
      </p:sp>
      <p:sp>
        <p:nvSpPr>
          <p:cNvPr id="557" name="Shape 557"/>
          <p:cNvSpPr/>
          <p:nvPr/>
        </p:nvSpPr>
        <p:spPr>
          <a:xfrm>
            <a:off x="942975" y="1323323"/>
            <a:ext cx="5472113" cy="248305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8" name="Shape 5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0120" y="585791"/>
            <a:ext cx="10372730" cy="531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Shape 56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Shape 565"/>
          <p:cNvSpPr/>
          <p:nvPr/>
        </p:nvSpPr>
        <p:spPr>
          <a:xfrm>
            <a:off x="400049" y="371476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6" name="Shape 5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Shape 567"/>
          <p:cNvSpPr txBox="1"/>
          <p:nvPr/>
        </p:nvSpPr>
        <p:spPr>
          <a:xfrm>
            <a:off x="671511" y="1648253"/>
            <a:ext cx="10862785" cy="443198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Research the meaning of each keyword below, create a class activity to help explain three of the keywords:</a:t>
            </a: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Consecutive Number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Perfect Number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Rational Number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Integer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Faction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Decimal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Square Root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Power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Product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Couple, Dozen , Bakers Dozen, Score, 12  Dozen, Gross, Great Gross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Decade, Century, Millennium,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Single, Double, Triple, Quadruple, Quintuple, Hexatruple, Septuple …. Centuple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568" name="Shape 568"/>
          <p:cNvSpPr/>
          <p:nvPr/>
        </p:nvSpPr>
        <p:spPr>
          <a:xfrm>
            <a:off x="400049" y="1323290"/>
            <a:ext cx="5472113" cy="248305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Shape 569"/>
          <p:cNvSpPr txBox="1"/>
          <p:nvPr/>
        </p:nvSpPr>
        <p:spPr>
          <a:xfrm>
            <a:off x="652937" y="665133"/>
            <a:ext cx="10881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rgbClr val="006C91"/>
                </a:solidFill>
                <a:latin typeface="Comic Sans MS"/>
                <a:ea typeface="Comic Sans MS"/>
                <a:cs typeface="Comic Sans MS"/>
                <a:sym typeface="Comic Sans MS"/>
              </a:rPr>
              <a:t>Extension 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1157288" y="3457575"/>
            <a:ext cx="4257675" cy="240030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ODD</a:t>
            </a: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6529387" y="3457575"/>
            <a:ext cx="4257675" cy="240030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EVEN</a:t>
            </a: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3614738" y="528639"/>
            <a:ext cx="927258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Can you sort the numbers?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1664493" y="1387942"/>
            <a:ext cx="9729787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2,   19 ,   17,   22,   5,   36,   33,   7,   1,   0,   12</a:t>
            </a: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100,  77,  89,  64,  1200,  131,  3,  52,  96,  9</a:t>
            </a:r>
          </a:p>
        </p:txBody>
      </p:sp>
      <p:sp>
        <p:nvSpPr>
          <p:cNvPr id="122" name="Shape 122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335754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1157288" y="1457325"/>
            <a:ext cx="4257675" cy="440055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ODD</a:t>
            </a: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6529387" y="1457326"/>
            <a:ext cx="4257675" cy="440055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EVEN</a:t>
            </a:r>
            <a:b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1157288" y="225206"/>
            <a:ext cx="10272713" cy="646331"/>
          </a:xfrm>
          <a:prstGeom prst="rect">
            <a:avLst/>
          </a:prstGeom>
          <a:solidFill>
            <a:srgbClr val="E5F5FF"/>
          </a:solidFill>
          <a:ln w="28575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Create your own definition for odd and even numbers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1685925" y="2628900"/>
            <a:ext cx="3386138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19, 17, 5,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 33, 7, 1,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77, 89, 131,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3, 9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7000874" y="2460423"/>
            <a:ext cx="3386138" cy="3170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2, 22,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36, 12,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100, 89,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 64, 1200,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52, 96</a:t>
            </a:r>
          </a:p>
        </p:txBody>
      </p:sp>
      <p:sp>
        <p:nvSpPr>
          <p:cNvPr id="134" name="Shape 134"/>
          <p:cNvSpPr/>
          <p:nvPr/>
        </p:nvSpPr>
        <p:spPr>
          <a:xfrm>
            <a:off x="4714875" y="2343150"/>
            <a:ext cx="2828925" cy="2043113"/>
          </a:xfrm>
          <a:prstGeom prst="roundRect">
            <a:avLst>
              <a:gd name="adj" fmla="val 16667"/>
            </a:avLst>
          </a:prstGeom>
          <a:solidFill>
            <a:srgbClr val="E5F5FF"/>
          </a:solidFill>
          <a:ln w="381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HINT:</a:t>
            </a:r>
            <a:r>
              <a:rPr lang="en-US" sz="1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/>
          <p:nvPr/>
        </p:nvSpPr>
        <p:spPr>
          <a:xfrm>
            <a:off x="1157288" y="1457325"/>
            <a:ext cx="4257675" cy="440055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ODD</a:t>
            </a: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1685925" y="2628900"/>
            <a:ext cx="3386138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19, 17, 5,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 33, 7, 1,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77, 89, 131,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3, 9</a:t>
            </a:r>
          </a:p>
        </p:txBody>
      </p:sp>
      <p:sp>
        <p:nvSpPr>
          <p:cNvPr id="143" name="Shape 143"/>
          <p:cNvSpPr/>
          <p:nvPr/>
        </p:nvSpPr>
        <p:spPr>
          <a:xfrm>
            <a:off x="5414963" y="2828925"/>
            <a:ext cx="1828800" cy="7429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7243763" y="1863715"/>
            <a:ext cx="4271962" cy="34163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whole number which is not divisible by two. </a:t>
            </a:r>
            <a:b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When divided by 2, the answer has a remainder.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1007267" y="89874"/>
            <a:ext cx="10272713" cy="1200329"/>
          </a:xfrm>
          <a:prstGeom prst="rect">
            <a:avLst/>
          </a:prstGeom>
          <a:solidFill>
            <a:srgbClr val="E5F5FF"/>
          </a:solidFill>
          <a:ln w="38100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/ </a:t>
            </a:r>
            <a:r>
              <a:rPr lang="en-US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Odd Number + Odd Number = Even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/>
          <p:nvPr/>
        </p:nvSpPr>
        <p:spPr>
          <a:xfrm>
            <a:off x="6529387" y="1457326"/>
            <a:ext cx="4257675" cy="440055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EVEN</a:t>
            </a:r>
            <a:br>
              <a:rPr lang="en-US" sz="4800" b="1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6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6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1007267" y="89874"/>
            <a:ext cx="10272713" cy="1200329"/>
          </a:xfrm>
          <a:prstGeom prst="rect">
            <a:avLst/>
          </a:prstGeom>
          <a:solidFill>
            <a:srgbClr val="E5F5FF"/>
          </a:solidFill>
          <a:ln w="38100" cap="flat" cmpd="sng">
            <a:solidFill>
              <a:srgbClr val="006C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True</a:t>
            </a: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/ </a:t>
            </a:r>
            <a:r>
              <a:rPr lang="en-US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False</a:t>
            </a: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 Number + Even Number = Even Number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7000874" y="2460423"/>
            <a:ext cx="3386138" cy="3170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2, 22,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36, 12,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100, 89,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 64, 1200, </a:t>
            </a:r>
            <a:b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52, 96</a:t>
            </a:r>
          </a:p>
        </p:txBody>
      </p:sp>
      <p:sp>
        <p:nvSpPr>
          <p:cNvPr id="155" name="Shape 155"/>
          <p:cNvSpPr/>
          <p:nvPr/>
        </p:nvSpPr>
        <p:spPr>
          <a:xfrm rot="10800000">
            <a:off x="4686301" y="3086100"/>
            <a:ext cx="1871662" cy="6572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542926" y="2194643"/>
            <a:ext cx="4271962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whole number which can be divided by 2 with no remainder.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/>
          <p:nvPr/>
        </p:nvSpPr>
        <p:spPr>
          <a:xfrm>
            <a:off x="557213" y="623018"/>
            <a:ext cx="11344274" cy="150810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Natural Number:</a:t>
            </a: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positive whole number. 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 numbers are denoted with the capital letter </a:t>
            </a:r>
            <a:r>
              <a:rPr lang="en-U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7776" y="2396953"/>
            <a:ext cx="9791696" cy="134778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821531" y="4140113"/>
            <a:ext cx="10815637" cy="1443037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Highlight the </a:t>
            </a:r>
            <a:r>
              <a:rPr lang="en-US" sz="3600" b="1" u="sng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NATURAL NUMBERS </a:t>
            </a: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 this number line</a:t>
            </a: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166" name="Shape 166"/>
          <p:cNvSpPr/>
          <p:nvPr/>
        </p:nvSpPr>
        <p:spPr>
          <a:xfrm rot="10800000">
            <a:off x="6700834" y="2957512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 rot="10800000">
            <a:off x="7331869" y="2957029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/>
          <p:nvPr/>
        </p:nvSpPr>
        <p:spPr>
          <a:xfrm rot="10800000">
            <a:off x="8005768" y="2957028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 rot="10800000">
            <a:off x="8679667" y="2928451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/>
          <p:nvPr/>
        </p:nvSpPr>
        <p:spPr>
          <a:xfrm rot="10800000">
            <a:off x="9310702" y="2928451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/>
          <p:nvPr/>
        </p:nvSpPr>
        <p:spPr>
          <a:xfrm rot="10800000">
            <a:off x="9986984" y="2928451"/>
            <a:ext cx="228600" cy="227633"/>
          </a:xfrm>
          <a:prstGeom prst="ellipse">
            <a:avLst/>
          </a:prstGeom>
          <a:solidFill>
            <a:srgbClr val="C00000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5929311" y="865914"/>
            <a:ext cx="5572125" cy="646331"/>
          </a:xfrm>
          <a:prstGeom prst="rect">
            <a:avLst/>
          </a:prstGeom>
          <a:solidFill>
            <a:srgbClr val="E5F5FF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Factors:</a:t>
            </a:r>
          </a:p>
        </p:txBody>
      </p:sp>
      <p:sp>
        <p:nvSpPr>
          <p:cNvPr id="179" name="Shape 179"/>
          <p:cNvSpPr/>
          <p:nvPr/>
        </p:nvSpPr>
        <p:spPr>
          <a:xfrm>
            <a:off x="5929310" y="1478884"/>
            <a:ext cx="5572125" cy="4117974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 rot="-734195">
            <a:off x="9096735" y="4110690"/>
            <a:ext cx="54213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600074" y="865914"/>
            <a:ext cx="5114925" cy="286232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Using the numbers given, match numbers into pairs that multiply together to give the following products below…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742950" y="3871913"/>
            <a:ext cx="3929063" cy="206210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63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48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36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10</a:t>
            </a:r>
          </a:p>
        </p:txBody>
      </p:sp>
      <p:sp>
        <p:nvSpPr>
          <p:cNvPr id="183" name="Shape 183"/>
          <p:cNvSpPr/>
          <p:nvPr/>
        </p:nvSpPr>
        <p:spPr>
          <a:xfrm rot="793522">
            <a:off x="7995838" y="1925487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</a:p>
        </p:txBody>
      </p:sp>
      <p:sp>
        <p:nvSpPr>
          <p:cNvPr id="184" name="Shape 184"/>
          <p:cNvSpPr/>
          <p:nvPr/>
        </p:nvSpPr>
        <p:spPr>
          <a:xfrm rot="1044422">
            <a:off x="6901655" y="3080446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</a:p>
        </p:txBody>
      </p:sp>
      <p:sp>
        <p:nvSpPr>
          <p:cNvPr id="185" name="Shape 185"/>
          <p:cNvSpPr/>
          <p:nvPr/>
        </p:nvSpPr>
        <p:spPr>
          <a:xfrm rot="-734195">
            <a:off x="9072336" y="1922679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</a:p>
        </p:txBody>
      </p:sp>
      <p:sp>
        <p:nvSpPr>
          <p:cNvPr id="186" name="Shape 186"/>
          <p:cNvSpPr/>
          <p:nvPr/>
        </p:nvSpPr>
        <p:spPr>
          <a:xfrm rot="-349190">
            <a:off x="8306752" y="3076206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</a:p>
        </p:txBody>
      </p:sp>
      <p:sp>
        <p:nvSpPr>
          <p:cNvPr id="187" name="Shape 187"/>
          <p:cNvSpPr/>
          <p:nvPr/>
        </p:nvSpPr>
        <p:spPr>
          <a:xfrm rot="-734195">
            <a:off x="9639965" y="3031081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188" name="Shape 188"/>
          <p:cNvSpPr/>
          <p:nvPr/>
        </p:nvSpPr>
        <p:spPr>
          <a:xfrm rot="1366185">
            <a:off x="10106237" y="1922680"/>
            <a:ext cx="89960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</a:p>
        </p:txBody>
      </p:sp>
      <p:sp>
        <p:nvSpPr>
          <p:cNvPr id="189" name="Shape 189"/>
          <p:cNvSpPr/>
          <p:nvPr/>
        </p:nvSpPr>
        <p:spPr>
          <a:xfrm rot="-734195">
            <a:off x="7538441" y="4110690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90" name="Shape 190"/>
          <p:cNvSpPr/>
          <p:nvPr/>
        </p:nvSpPr>
        <p:spPr>
          <a:xfrm rot="-734195">
            <a:off x="6812923" y="1922680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191" name="Shape 191">
            <a:hlinkClick r:id="rId4"/>
          </p:cNvPr>
          <p:cNvSpPr/>
          <p:nvPr/>
        </p:nvSpPr>
        <p:spPr>
          <a:xfrm>
            <a:off x="8419605" y="6365699"/>
            <a:ext cx="3772395" cy="492301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here for student worksheet.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385762" y="357188"/>
            <a:ext cx="11515725" cy="5886449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6361" y="6365699"/>
            <a:ext cx="1814513" cy="36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5929311" y="865914"/>
            <a:ext cx="5572125" cy="646331"/>
          </a:xfrm>
          <a:prstGeom prst="rect">
            <a:avLst/>
          </a:prstGeom>
          <a:solidFill>
            <a:srgbClr val="E5F5FF"/>
          </a:soli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Factors:</a:t>
            </a:r>
          </a:p>
        </p:txBody>
      </p:sp>
      <p:sp>
        <p:nvSpPr>
          <p:cNvPr id="199" name="Shape 199"/>
          <p:cNvSpPr/>
          <p:nvPr/>
        </p:nvSpPr>
        <p:spPr>
          <a:xfrm>
            <a:off x="5929310" y="1478884"/>
            <a:ext cx="5572125" cy="4117974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600074" y="865914"/>
            <a:ext cx="5114925" cy="286232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rgbClr val="006C91"/>
                </a:solidFill>
                <a:latin typeface="Calibri"/>
                <a:ea typeface="Calibri"/>
                <a:cs typeface="Calibri"/>
                <a:sym typeface="Calibri"/>
              </a:rPr>
              <a:t>Using the numbers given, match numbers into pairs that multiply together to give the following products below…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742950" y="3871913"/>
            <a:ext cx="3929063" cy="206210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63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48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36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lphaLcParenR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10</a:t>
            </a:r>
          </a:p>
        </p:txBody>
      </p:sp>
      <p:sp>
        <p:nvSpPr>
          <p:cNvPr id="202" name="Shape 202"/>
          <p:cNvSpPr/>
          <p:nvPr/>
        </p:nvSpPr>
        <p:spPr>
          <a:xfrm>
            <a:off x="2285998" y="3871913"/>
            <a:ext cx="2357438" cy="2188790"/>
          </a:xfrm>
          <a:prstGeom prst="rect">
            <a:avLst/>
          </a:prstGeom>
          <a:solidFill>
            <a:srgbClr val="006C91"/>
          </a:solidFill>
          <a:ln w="12700" cap="flat" cmpd="sng">
            <a:solidFill>
              <a:srgbClr val="006C9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3113781" y="3684797"/>
            <a:ext cx="508473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</a:p>
        </p:txBody>
      </p:sp>
      <p:sp>
        <p:nvSpPr>
          <p:cNvPr id="204" name="Shape 204"/>
          <p:cNvSpPr/>
          <p:nvPr/>
        </p:nvSpPr>
        <p:spPr>
          <a:xfrm rot="793522">
            <a:off x="7995838" y="1925487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</a:p>
        </p:txBody>
      </p:sp>
      <p:sp>
        <p:nvSpPr>
          <p:cNvPr id="205" name="Shape 205"/>
          <p:cNvSpPr/>
          <p:nvPr/>
        </p:nvSpPr>
        <p:spPr>
          <a:xfrm rot="1044422">
            <a:off x="6901656" y="3080446"/>
            <a:ext cx="54213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</a:p>
        </p:txBody>
      </p:sp>
      <p:sp>
        <p:nvSpPr>
          <p:cNvPr id="206" name="Shape 206"/>
          <p:cNvSpPr/>
          <p:nvPr/>
        </p:nvSpPr>
        <p:spPr>
          <a:xfrm>
            <a:off x="3109013" y="4137237"/>
            <a:ext cx="508473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</a:p>
        </p:txBody>
      </p:sp>
      <p:sp>
        <p:nvSpPr>
          <p:cNvPr id="207" name="Shape 207"/>
          <p:cNvSpPr/>
          <p:nvPr/>
        </p:nvSpPr>
        <p:spPr>
          <a:xfrm>
            <a:off x="3123302" y="4608736"/>
            <a:ext cx="508473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</a:p>
        </p:txBody>
      </p:sp>
      <p:sp>
        <p:nvSpPr>
          <p:cNvPr id="208" name="Shape 208"/>
          <p:cNvSpPr/>
          <p:nvPr/>
        </p:nvSpPr>
        <p:spPr>
          <a:xfrm>
            <a:off x="3123302" y="5137373"/>
            <a:ext cx="508473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</a:p>
        </p:txBody>
      </p:sp>
      <p:sp>
        <p:nvSpPr>
          <p:cNvPr id="209" name="Shape 209"/>
          <p:cNvSpPr/>
          <p:nvPr/>
        </p:nvSpPr>
        <p:spPr>
          <a:xfrm rot="-734195">
            <a:off x="9072336" y="1922679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</a:p>
        </p:txBody>
      </p:sp>
      <p:sp>
        <p:nvSpPr>
          <p:cNvPr id="210" name="Shape 210"/>
          <p:cNvSpPr/>
          <p:nvPr/>
        </p:nvSpPr>
        <p:spPr>
          <a:xfrm rot="-734195">
            <a:off x="9096735" y="4110690"/>
            <a:ext cx="54213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211" name="Shape 211"/>
          <p:cNvSpPr/>
          <p:nvPr/>
        </p:nvSpPr>
        <p:spPr>
          <a:xfrm rot="-734195">
            <a:off x="9639965" y="3031081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212" name="Shape 212"/>
          <p:cNvSpPr/>
          <p:nvPr/>
        </p:nvSpPr>
        <p:spPr>
          <a:xfrm rot="1366185">
            <a:off x="10106237" y="1922680"/>
            <a:ext cx="89960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</a:p>
        </p:txBody>
      </p:sp>
      <p:sp>
        <p:nvSpPr>
          <p:cNvPr id="213" name="Shape 213"/>
          <p:cNvSpPr/>
          <p:nvPr/>
        </p:nvSpPr>
        <p:spPr>
          <a:xfrm rot="-734195">
            <a:off x="6812923" y="1922680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214" name="Shape 214"/>
          <p:cNvSpPr/>
          <p:nvPr/>
        </p:nvSpPr>
        <p:spPr>
          <a:xfrm rot="-734195">
            <a:off x="7538441" y="4110690"/>
            <a:ext cx="54213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400" b="1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6775959" y="1985963"/>
            <a:ext cx="4082541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Create your own definition for the keyword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>
                <a:solidFill>
                  <a:srgbClr val="E5F5FF"/>
                </a:solidFill>
                <a:latin typeface="Calibri"/>
                <a:ea typeface="Calibri"/>
                <a:cs typeface="Calibri"/>
                <a:sym typeface="Calibri"/>
              </a:rPr>
              <a:t>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1686</Words>
  <Application>Microsoft Macintosh PowerPoint</Application>
  <PresentationFormat>Widescreen</PresentationFormat>
  <Paragraphs>914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Century Gothic</vt:lpstr>
      <vt:lpstr>Nunito</vt:lpstr>
      <vt:lpstr>Arial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Aoife McDonnell</cp:lastModifiedBy>
  <cp:revision>1</cp:revision>
  <dcterms:modified xsi:type="dcterms:W3CDTF">2017-10-22T22:30:40Z</dcterms:modified>
</cp:coreProperties>
</file>