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980403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584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sz="1400" b="1">
                <a:latin typeface="Arial"/>
                <a:ea typeface="Arial"/>
                <a:cs typeface="Arial"/>
                <a:sym typeface="Arial"/>
              </a:rPr>
              <a:t>Note: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400"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latin typeface="Arial"/>
                <a:ea typeface="Arial"/>
                <a:cs typeface="Arial"/>
                <a:sym typeface="Arial"/>
              </a:rPr>
              <a:t>Student cards could be printed by printing the following slides 6 per page. Teacher should place different equipment on each group table. Students in each group need to match the card to the equipment.</a:t>
            </a:r>
            <a:br>
              <a:rPr lang="en-US" sz="1400"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latin typeface="Arial"/>
                <a:ea typeface="Arial"/>
                <a:cs typeface="Arial"/>
                <a:sym typeface="Arial"/>
              </a:rPr>
              <a:t>A display with real laboratory equipment could be already matched to the associated laminate.</a:t>
            </a:r>
            <a:br>
              <a:rPr lang="en-US" sz="1400"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latin typeface="Arial"/>
                <a:ea typeface="Arial"/>
                <a:cs typeface="Arial"/>
                <a:sym typeface="Arial"/>
              </a:rPr>
              <a:t>One student from each group could walk over to the laboratory equipment display in order to check group matching activity is correct. This student provides feedback to their group.</a:t>
            </a:r>
            <a:br>
              <a:rPr lang="en-US" sz="1400"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latin typeface="Arial"/>
                <a:ea typeface="Arial"/>
                <a:cs typeface="Arial"/>
                <a:sym typeface="Arial"/>
              </a:rPr>
              <a:t>Once feedback provided and score marked on card. The groups should rotate to label the equipment on the next group table.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781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6833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0674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01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2157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8119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0096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9004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5779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5851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3544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5337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22721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230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9282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8049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5787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5862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3034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1321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65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1895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8336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71142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7" name="Shape 29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9578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5921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2389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21928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9487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74301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23549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9" name="Shape 34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31245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9909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55009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91695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7" name="Shape 37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93094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98207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14469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83611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05" name="Shape 4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12012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5792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19" name="Shape 41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8650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26071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16671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40" name="Shape 44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12353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47" name="Shape 44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56235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54" name="Shape 45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84548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21888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99157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75" name="Shape 47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35376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91669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9" name="Shape 48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86822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77379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91596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4" name="Shape 5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11529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24" name="Shape 52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06231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34" name="Shape 53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3871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44" name="Shape 54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33332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557121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64" name="Shape 56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12171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74" name="Shape 57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42205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Shape 5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84" name="Shape 58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85241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Shape 5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94" name="Shape 59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84421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04" name="Shape 60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4769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14" name="Shape 6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58324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hape 6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24" name="Shape 62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421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Shape 62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Shape 62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0" name="Shape 63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66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oilnet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/>
          <p:nvPr/>
        </p:nvSpPr>
        <p:spPr>
          <a:xfrm>
            <a:off x="902525" y="1345875"/>
            <a:ext cx="6078000" cy="44493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 b="1">
                <a:solidFill>
                  <a:schemeClr val="dk1"/>
                </a:solidFill>
              </a:rPr>
              <a:t/>
            </a:r>
            <a:br>
              <a:rPr lang="en-US" sz="3600" b="1">
                <a:solidFill>
                  <a:schemeClr val="dk1"/>
                </a:solidFill>
              </a:rPr>
            </a:br>
            <a:r>
              <a:rPr lang="en-US" sz="3600" b="1">
                <a:solidFill>
                  <a:schemeClr val="dk1"/>
                </a:solidFill>
              </a:rPr>
              <a:t>Learning Intention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To be able to identify apparatus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To be able to describe the use of each apparatus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To be able to represent apparatus using labeled diagrams</a:t>
            </a:r>
          </a:p>
        </p:txBody>
      </p:sp>
      <p:pic>
        <p:nvPicPr>
          <p:cNvPr id="91" name="Shape 91" descr="File:Test tube (PSF)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1025" y="775849"/>
            <a:ext cx="4433450" cy="465117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/>
        </p:nvSpPr>
        <p:spPr>
          <a:xfrm>
            <a:off x="788725" y="772875"/>
            <a:ext cx="6276000" cy="886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600" b="1"/>
              <a:t>Title: </a:t>
            </a:r>
            <a:r>
              <a:rPr lang="en-US" sz="2400" b="1"/>
              <a:t>Laboratory Equipment </a:t>
            </a:r>
            <a:r>
              <a:rPr lang="en-US" sz="1800" b="1"/>
              <a:t>(Apparatus)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solidFill>
            <a:srgbClr val="E5F5FF"/>
          </a:solidFill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Shape 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/>
          <p:nvPr/>
        </p:nvSpPr>
        <p:spPr>
          <a:xfrm>
            <a:off x="1309050" y="2318650"/>
            <a:ext cx="9924900" cy="19590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 b="1">
                <a:solidFill>
                  <a:schemeClr val="dk1"/>
                </a:solidFill>
              </a:rPr>
              <a:t/>
            </a:r>
            <a:br>
              <a:rPr lang="en-US" sz="3600" b="1">
                <a:solidFill>
                  <a:schemeClr val="dk1"/>
                </a:solidFill>
              </a:rPr>
            </a:br>
            <a:r>
              <a:rPr lang="en-US" sz="3000" b="1">
                <a:solidFill>
                  <a:schemeClr val="dk1"/>
                </a:solidFill>
              </a:rPr>
              <a:t>Each table has a selection of apparatus. </a:t>
            </a:r>
            <a:br>
              <a:rPr lang="en-US" sz="3000" b="1">
                <a:solidFill>
                  <a:schemeClr val="dk1"/>
                </a:solidFill>
              </a:rPr>
            </a:br>
            <a:r>
              <a:rPr lang="en-US" sz="3000" b="1">
                <a:solidFill>
                  <a:schemeClr val="dk1"/>
                </a:solidFill>
              </a:rPr>
              <a:t>In groups, match the name to the apparatus.</a:t>
            </a:r>
            <a:r>
              <a:rPr lang="en-US" sz="3600" b="1">
                <a:solidFill>
                  <a:schemeClr val="dk1"/>
                </a:solidFill>
              </a:rPr>
              <a:t/>
            </a:r>
            <a:br>
              <a:rPr lang="en-US" sz="3600" b="1">
                <a:solidFill>
                  <a:schemeClr val="dk1"/>
                </a:solidFill>
              </a:rPr>
            </a:br>
            <a:endParaRPr lang="en-US" sz="3600" b="1">
              <a:solidFill>
                <a:schemeClr val="dk1"/>
              </a:solidFill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3233075" y="1531475"/>
            <a:ext cx="6276000" cy="886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/>
              <a:t>Task 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7361386" y="2579691"/>
            <a:ext cx="5386755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Beaker</a:t>
            </a:r>
          </a:p>
        </p:txBody>
      </p:sp>
      <p:sp>
        <p:nvSpPr>
          <p:cNvPr id="107" name="Shape 107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Shape 1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789" y="981520"/>
            <a:ext cx="6920434" cy="41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 rotWithShape="1">
          <a:blip r:embed="rId5">
            <a:alphaModFix/>
          </a:blip>
          <a:srcRect r="87419" b="78428"/>
          <a:stretch/>
        </p:blipFill>
        <p:spPr>
          <a:xfrm>
            <a:off x="10516774" y="5320150"/>
            <a:ext cx="1032900" cy="9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5143500" y="1733686"/>
            <a:ext cx="5386755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Test Tube</a:t>
            </a:r>
          </a:p>
        </p:txBody>
      </p:sp>
      <p:sp>
        <p:nvSpPr>
          <p:cNvPr id="116" name="Shape 116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6793" y="637827"/>
            <a:ext cx="2612233" cy="522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5">
            <a:alphaModFix/>
          </a:blip>
          <a:srcRect l="13116" r="79111" b="74456"/>
          <a:stretch/>
        </p:blipFill>
        <p:spPr>
          <a:xfrm>
            <a:off x="10618130" y="4780675"/>
            <a:ext cx="788100" cy="13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5700712" y="1011437"/>
            <a:ext cx="5386755" cy="415498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Round Bottomed Flask</a:t>
            </a:r>
          </a:p>
        </p:txBody>
      </p:sp>
      <p:sp>
        <p:nvSpPr>
          <p:cNvPr id="125" name="Shape 125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3100" y="653218"/>
            <a:ext cx="2686049" cy="4871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5943600" y="927280"/>
            <a:ext cx="5386755" cy="415498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Test Tube Rack</a:t>
            </a:r>
          </a:p>
        </p:txBody>
      </p:sp>
      <p:sp>
        <p:nvSpPr>
          <p:cNvPr id="133" name="Shape 133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8509" y="927280"/>
            <a:ext cx="4505090" cy="430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5700712" y="1565436"/>
            <a:ext cx="5386755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Bunsen Burner</a:t>
            </a:r>
          </a:p>
        </p:txBody>
      </p:sp>
      <p:sp>
        <p:nvSpPr>
          <p:cNvPr id="141" name="Shape 141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8800" y="454087"/>
            <a:ext cx="3771898" cy="5442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5">
            <a:alphaModFix/>
          </a:blip>
          <a:srcRect l="86282" t="61036" b="9425"/>
          <a:stretch/>
        </p:blipFill>
        <p:spPr>
          <a:xfrm>
            <a:off x="10444575" y="4987625"/>
            <a:ext cx="1025100" cy="11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 txBox="1"/>
          <p:nvPr/>
        </p:nvSpPr>
        <p:spPr>
          <a:xfrm>
            <a:off x="5586410" y="2451260"/>
            <a:ext cx="5386755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Funnel</a:t>
            </a:r>
          </a:p>
        </p:txBody>
      </p:sp>
      <p:sp>
        <p:nvSpPr>
          <p:cNvPr id="150" name="Shape 150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4908" y="1339351"/>
            <a:ext cx="4386261" cy="4557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5">
            <a:alphaModFix/>
          </a:blip>
          <a:srcRect l="12177" t="40930" r="75761" b="37473"/>
          <a:stretch/>
        </p:blipFill>
        <p:spPr>
          <a:xfrm>
            <a:off x="10133625" y="4877725"/>
            <a:ext cx="1425000" cy="13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hape 1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/>
          <p:nvPr/>
        </p:nvSpPr>
        <p:spPr>
          <a:xfrm>
            <a:off x="4829175" y="2422685"/>
            <a:ext cx="5386755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Burette</a:t>
            </a:r>
          </a:p>
        </p:txBody>
      </p:sp>
      <p:sp>
        <p:nvSpPr>
          <p:cNvPr id="159" name="Shape 159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3439" y="433749"/>
            <a:ext cx="1152000" cy="58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5">
            <a:alphaModFix/>
          </a:blip>
          <a:srcRect l="71544" t="7919" r="21086" b="12405"/>
          <a:stretch/>
        </p:blipFill>
        <p:spPr>
          <a:xfrm>
            <a:off x="10874975" y="3610100"/>
            <a:ext cx="439800" cy="256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 txBox="1"/>
          <p:nvPr/>
        </p:nvSpPr>
        <p:spPr>
          <a:xfrm>
            <a:off x="4986337" y="2304100"/>
            <a:ext cx="5386755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Pipette</a:t>
            </a:r>
          </a:p>
        </p:txBody>
      </p:sp>
      <p:sp>
        <p:nvSpPr>
          <p:cNvPr id="168" name="Shape 168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4075" y="661681"/>
            <a:ext cx="1214987" cy="537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5">
            <a:alphaModFix/>
          </a:blip>
          <a:srcRect l="80253" t="8666" r="11706" b="19355"/>
          <a:stretch/>
        </p:blipFill>
        <p:spPr>
          <a:xfrm>
            <a:off x="10805747" y="3534925"/>
            <a:ext cx="547200" cy="264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/>
          <p:nvPr/>
        </p:nvSpPr>
        <p:spPr>
          <a:xfrm>
            <a:off x="433797" y="34590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Shape 177"/>
          <p:cNvSpPr txBox="1"/>
          <p:nvPr/>
        </p:nvSpPr>
        <p:spPr>
          <a:xfrm>
            <a:off x="4619625" y="1618300"/>
            <a:ext cx="6564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Separating Funnel</a:t>
            </a:r>
          </a:p>
        </p:txBody>
      </p:sp>
      <p:pic>
        <p:nvPicPr>
          <p:cNvPr id="178" name="Shape 178" descr="File:Dropping Funnel V.1.svg - Wikimedia Commons"/>
          <p:cNvPicPr preferRelativeResize="0"/>
          <p:nvPr/>
        </p:nvPicPr>
        <p:blipFill rotWithShape="1">
          <a:blip r:embed="rId4">
            <a:alphaModFix/>
          </a:blip>
          <a:srcRect l="56634"/>
          <a:stretch/>
        </p:blipFill>
        <p:spPr>
          <a:xfrm>
            <a:off x="2359225" y="894574"/>
            <a:ext cx="1345024" cy="490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/>
          <p:nvPr/>
        </p:nvSpPr>
        <p:spPr>
          <a:xfrm>
            <a:off x="433797" y="34590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Shape 185"/>
          <p:cNvSpPr txBox="1"/>
          <p:nvPr/>
        </p:nvSpPr>
        <p:spPr>
          <a:xfrm>
            <a:off x="4619625" y="1618300"/>
            <a:ext cx="6564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Buchner Flask</a:t>
            </a:r>
          </a:p>
        </p:txBody>
      </p:sp>
      <p:pic>
        <p:nvPicPr>
          <p:cNvPr id="186" name="Shape 186" descr="File:Büchner flask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5605" y="656799"/>
            <a:ext cx="3152644" cy="523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hape 1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/>
          <p:nvPr/>
        </p:nvSpPr>
        <p:spPr>
          <a:xfrm>
            <a:off x="433797" y="34590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5076825" y="1618300"/>
            <a:ext cx="6564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Electronic Scale</a:t>
            </a:r>
          </a:p>
        </p:txBody>
      </p:sp>
      <p:pic>
        <p:nvPicPr>
          <p:cNvPr id="194" name="Shape 194"/>
          <p:cNvPicPr preferRelativeResize="0"/>
          <p:nvPr/>
        </p:nvPicPr>
        <p:blipFill rotWithShape="1">
          <a:blip r:embed="rId4">
            <a:alphaModFix/>
          </a:blip>
          <a:srcRect l="25312" t="76674" r="56463" b="9425"/>
          <a:stretch/>
        </p:blipFill>
        <p:spPr>
          <a:xfrm>
            <a:off x="1228425" y="2422575"/>
            <a:ext cx="4075800" cy="205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Shape 1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 txBox="1"/>
          <p:nvPr/>
        </p:nvSpPr>
        <p:spPr>
          <a:xfrm>
            <a:off x="5943600" y="1587821"/>
            <a:ext cx="5386755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Petri Dish</a:t>
            </a:r>
          </a:p>
        </p:txBody>
      </p:sp>
      <p:sp>
        <p:nvSpPr>
          <p:cNvPr id="201" name="Shape 201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Shape 2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1672085"/>
            <a:ext cx="5667373" cy="3285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5229225" y="2304100"/>
            <a:ext cx="5386755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Spatula</a:t>
            </a:r>
          </a:p>
        </p:txBody>
      </p:sp>
      <p:sp>
        <p:nvSpPr>
          <p:cNvPr id="209" name="Shape 209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Shape 2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90096" y="932190"/>
            <a:ext cx="2432331" cy="4864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 txBox="1"/>
          <p:nvPr/>
        </p:nvSpPr>
        <p:spPr>
          <a:xfrm>
            <a:off x="5229225" y="2304100"/>
            <a:ext cx="5386755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Tongs</a:t>
            </a:r>
          </a:p>
        </p:txBody>
      </p:sp>
      <p:sp>
        <p:nvSpPr>
          <p:cNvPr id="217" name="Shape 217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Shape 2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1761" y="537293"/>
            <a:ext cx="2788838" cy="5641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Shape 2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433797" y="34590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Shape 225"/>
          <p:cNvSpPr txBox="1"/>
          <p:nvPr/>
        </p:nvSpPr>
        <p:spPr>
          <a:xfrm>
            <a:off x="5534025" y="2304100"/>
            <a:ext cx="53868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Tripod</a:t>
            </a:r>
          </a:p>
        </p:txBody>
      </p:sp>
      <p:pic>
        <p:nvPicPr>
          <p:cNvPr id="226" name="Shape 226" descr="File:Tripod chemistry.pn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0037" y="1316262"/>
            <a:ext cx="3171825" cy="43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Shape 227"/>
          <p:cNvPicPr preferRelativeResize="0"/>
          <p:nvPr/>
        </p:nvPicPr>
        <p:blipFill rotWithShape="1">
          <a:blip r:embed="rId5">
            <a:alphaModFix/>
          </a:blip>
          <a:srcRect l="50235" t="72701" r="35023" b="4216"/>
          <a:stretch/>
        </p:blipFill>
        <p:spPr>
          <a:xfrm>
            <a:off x="9753595" y="4797625"/>
            <a:ext cx="1741800" cy="14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Shape 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Shape 233"/>
          <p:cNvSpPr txBox="1"/>
          <p:nvPr/>
        </p:nvSpPr>
        <p:spPr>
          <a:xfrm>
            <a:off x="4830639" y="2579691"/>
            <a:ext cx="6962774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Microscope</a:t>
            </a:r>
          </a:p>
        </p:txBody>
      </p:sp>
      <p:sp>
        <p:nvSpPr>
          <p:cNvPr id="234" name="Shape 234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779" y="570789"/>
            <a:ext cx="3686174" cy="5587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Shape 2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Shape 241"/>
          <p:cNvSpPr txBox="1"/>
          <p:nvPr/>
        </p:nvSpPr>
        <p:spPr>
          <a:xfrm>
            <a:off x="4786312" y="1565436"/>
            <a:ext cx="6486524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Graduated Cylinder</a:t>
            </a:r>
          </a:p>
        </p:txBody>
      </p:sp>
      <p:sp>
        <p:nvSpPr>
          <p:cNvPr id="242" name="Shape 242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Shape 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949" y="97690"/>
            <a:ext cx="3809999" cy="634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 rotWithShape="1">
          <a:blip r:embed="rId5">
            <a:alphaModFix/>
          </a:blip>
          <a:srcRect l="25846" r="61021" b="71230"/>
          <a:stretch/>
        </p:blipFill>
        <p:spPr>
          <a:xfrm>
            <a:off x="10481948" y="4962225"/>
            <a:ext cx="1092300" cy="129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Shape 2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Shape 250"/>
          <p:cNvSpPr txBox="1"/>
          <p:nvPr/>
        </p:nvSpPr>
        <p:spPr>
          <a:xfrm>
            <a:off x="5943600" y="1011437"/>
            <a:ext cx="5386755" cy="415498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Mortar </a:t>
            </a:r>
            <a:b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&amp; </a:t>
            </a:r>
            <a:b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Pestle</a:t>
            </a:r>
          </a:p>
        </p:txBody>
      </p:sp>
      <p:sp>
        <p:nvSpPr>
          <p:cNvPr id="251" name="Shape 251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Shape 2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148" y="1467328"/>
            <a:ext cx="5050451" cy="379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 rotWithShape="1">
          <a:blip r:embed="rId5">
            <a:alphaModFix/>
          </a:blip>
          <a:srcRect l="41726" t="35968" r="43196" b="40699"/>
          <a:stretch/>
        </p:blipFill>
        <p:spPr>
          <a:xfrm>
            <a:off x="10245520" y="5114650"/>
            <a:ext cx="1268700" cy="118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Shape 2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Shape 259"/>
          <p:cNvSpPr txBox="1"/>
          <p:nvPr/>
        </p:nvSpPr>
        <p:spPr>
          <a:xfrm>
            <a:off x="5014917" y="1970948"/>
            <a:ext cx="6657975" cy="28007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8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Evaporating Basin</a:t>
            </a:r>
          </a:p>
        </p:txBody>
      </p:sp>
      <p:sp>
        <p:nvSpPr>
          <p:cNvPr id="260" name="Shape 260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Shape 2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662" y="2161584"/>
            <a:ext cx="4400550" cy="261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786" cy="28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/>
          <p:nvPr/>
        </p:nvSpPr>
        <p:spPr>
          <a:xfrm>
            <a:off x="5700712" y="1565436"/>
            <a:ext cx="5386755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Conical Flask</a:t>
            </a:r>
          </a:p>
        </p:txBody>
      </p:sp>
      <p:sp>
        <p:nvSpPr>
          <p:cNvPr id="268" name="Shape 268"/>
          <p:cNvSpPr/>
          <p:nvPr/>
        </p:nvSpPr>
        <p:spPr>
          <a:xfrm>
            <a:off x="468922" y="281354"/>
            <a:ext cx="11324491" cy="6166337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Shape 2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8800" y="917120"/>
            <a:ext cx="3378517" cy="4826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 txBox="1"/>
          <p:nvPr/>
        </p:nvSpPr>
        <p:spPr>
          <a:xfrm>
            <a:off x="3356750" y="2175025"/>
            <a:ext cx="8217300" cy="3047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Thermometer</a:t>
            </a:r>
          </a:p>
        </p:txBody>
      </p:sp>
      <p:sp>
        <p:nvSpPr>
          <p:cNvPr id="276" name="Shape 276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Shape 277" descr="Free vector graphic: Thermometer, Temperature, Weather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4175" y="552950"/>
            <a:ext cx="2716100" cy="543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Shape 2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Shape 283"/>
          <p:cNvSpPr txBox="1"/>
          <p:nvPr/>
        </p:nvSpPr>
        <p:spPr>
          <a:xfrm>
            <a:off x="5700712" y="1565436"/>
            <a:ext cx="5386799" cy="3047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Stop Watch</a:t>
            </a:r>
          </a:p>
        </p:txBody>
      </p:sp>
      <p:sp>
        <p:nvSpPr>
          <p:cNvPr id="284" name="Shape 284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Shape 285" descr="Free vector graphic: Digital Clock, Alarm Clock, Time - Free Imag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2099" y="1329450"/>
            <a:ext cx="4671500" cy="4199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Shape 286"/>
          <p:cNvPicPr preferRelativeResize="0"/>
          <p:nvPr/>
        </p:nvPicPr>
        <p:blipFill rotWithShape="1">
          <a:blip r:embed="rId5">
            <a:alphaModFix/>
          </a:blip>
          <a:srcRect l="57336" t="39441" r="29128" b="36480"/>
          <a:stretch/>
        </p:blipFill>
        <p:spPr>
          <a:xfrm>
            <a:off x="9991122" y="4753925"/>
            <a:ext cx="1599300" cy="153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Shape 2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Shape 292"/>
          <p:cNvSpPr txBox="1"/>
          <p:nvPr/>
        </p:nvSpPr>
        <p:spPr>
          <a:xfrm>
            <a:off x="3356750" y="2175025"/>
            <a:ext cx="8217300" cy="3047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Gas Jar</a:t>
            </a:r>
          </a:p>
        </p:txBody>
      </p:sp>
      <p:sp>
        <p:nvSpPr>
          <p:cNvPr id="293" name="Shape 293"/>
          <p:cNvSpPr/>
          <p:nvPr/>
        </p:nvSpPr>
        <p:spPr>
          <a:xfrm>
            <a:off x="468922" y="3575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Shape 294"/>
          <p:cNvPicPr preferRelativeResize="0"/>
          <p:nvPr/>
        </p:nvPicPr>
        <p:blipFill rotWithShape="1">
          <a:blip r:embed="rId4">
            <a:alphaModFix/>
          </a:blip>
          <a:srcRect l="788" t="39690" r="90367" b="33253"/>
          <a:stretch/>
        </p:blipFill>
        <p:spPr>
          <a:xfrm>
            <a:off x="1315199" y="760025"/>
            <a:ext cx="2984400" cy="492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Shape 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Shape 301" descr="File:15cm by 15cm Wire Gauze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8399" y="1423799"/>
            <a:ext cx="4000076" cy="401040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 txBox="1"/>
          <p:nvPr/>
        </p:nvSpPr>
        <p:spPr>
          <a:xfrm>
            <a:off x="5610225" y="1542100"/>
            <a:ext cx="53868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Wire Gauze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Shape 3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Shape 308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Shape 309"/>
          <p:cNvSpPr txBox="1"/>
          <p:nvPr/>
        </p:nvSpPr>
        <p:spPr>
          <a:xfrm>
            <a:off x="5610225" y="856300"/>
            <a:ext cx="53868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9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Test Tube Holder</a:t>
            </a:r>
          </a:p>
        </p:txBody>
      </p:sp>
      <p:pic>
        <p:nvPicPr>
          <p:cNvPr id="310" name="Shape 310" descr="File:Test Tube Holder1 2015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2999" y="856312"/>
            <a:ext cx="3054651" cy="4072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solidFill>
            <a:srgbClr val="E5F5FF"/>
          </a:solidFill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Shape 3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Shape 317"/>
          <p:cNvSpPr/>
          <p:nvPr/>
        </p:nvSpPr>
        <p:spPr>
          <a:xfrm>
            <a:off x="1224350" y="2286100"/>
            <a:ext cx="9924900" cy="18519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 b="1">
                <a:solidFill>
                  <a:schemeClr val="dk1"/>
                </a:solidFill>
              </a:rPr>
              <a:t/>
            </a:r>
            <a:br>
              <a:rPr lang="en-US" sz="3600" b="1">
                <a:solidFill>
                  <a:schemeClr val="dk1"/>
                </a:solidFill>
              </a:rPr>
            </a:br>
            <a:r>
              <a:rPr lang="en-US" sz="3600" b="1">
                <a:solidFill>
                  <a:schemeClr val="dk1"/>
                </a:solidFill>
              </a:rPr>
              <a:t>Match the apparatus cards </a:t>
            </a:r>
            <a:br>
              <a:rPr lang="en-US" sz="3600" b="1">
                <a:solidFill>
                  <a:schemeClr val="dk1"/>
                </a:solidFill>
              </a:rPr>
            </a:br>
            <a:r>
              <a:rPr lang="en-US" sz="3600" b="1">
                <a:solidFill>
                  <a:schemeClr val="dk1"/>
                </a:solidFill>
              </a:rPr>
              <a:t>to their function cards.</a:t>
            </a:r>
            <a:br>
              <a:rPr lang="en-US" sz="3600" b="1">
                <a:solidFill>
                  <a:schemeClr val="dk1"/>
                </a:solidFill>
              </a:rPr>
            </a:br>
            <a:endParaRPr lang="en-US" sz="3600" b="1">
              <a:solidFill>
                <a:schemeClr val="dk1"/>
              </a:solidFill>
            </a:endParaRPr>
          </a:p>
        </p:txBody>
      </p:sp>
      <p:sp>
        <p:nvSpPr>
          <p:cNvPr id="318" name="Shape 318"/>
          <p:cNvSpPr txBox="1"/>
          <p:nvPr/>
        </p:nvSpPr>
        <p:spPr>
          <a:xfrm>
            <a:off x="3279050" y="1621350"/>
            <a:ext cx="6276000" cy="886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/>
              <a:t>Task Two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Shape 3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Shape 324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Shape 325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measuring the amount of time elapsed.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Shape 331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Shape 332"/>
          <p:cNvSpPr txBox="1"/>
          <p:nvPr/>
        </p:nvSpPr>
        <p:spPr>
          <a:xfrm>
            <a:off x="1279500" y="1617300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holding a </a:t>
            </a:r>
            <a:b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test tube </a:t>
            </a:r>
            <a:b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 boiling tube.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Shape 3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Shape 338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Shape 339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to evaporate a liquid from a solution.</a:t>
            </a: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(A concentrated solution or a solid precipitate is left behind)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Shape 3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Shape 345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Shape 346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collecting &amp; holding gas from an experiment.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Shape 3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Shape 352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Shape 353"/>
          <p:cNvSpPr txBox="1"/>
          <p:nvPr/>
        </p:nvSpPr>
        <p:spPr>
          <a:xfrm>
            <a:off x="1314625" y="1415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holding and swirling liquids without spilling. </a:t>
            </a:r>
            <a:b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(The shape also reduces the loss of evaporation)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Shape 3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Shape 359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Shape 360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transferring liquid into a flask.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Shape 3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Shape 366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Shape 367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crushing, grinding &amp; grounding substances.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Shape 3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Shape 373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Shape 374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measuring temperature in degrees.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Shape 3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Shape 380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Shape 381"/>
          <p:cNvSpPr txBox="1"/>
          <p:nvPr/>
        </p:nvSpPr>
        <p:spPr>
          <a:xfrm>
            <a:off x="1279500" y="2074500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holding, heating &amp; mixing liquids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Shape 3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Shape 387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Shape 388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supporting wire gauze over a bunsen burner.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Shape 3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Shape 394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Shape 395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to hold small quantities of liquid</a:t>
            </a: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Shape 4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Shape 401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Shape 402"/>
          <p:cNvSpPr txBox="1"/>
          <p:nvPr/>
        </p:nvSpPr>
        <p:spPr>
          <a:xfrm>
            <a:off x="1279500" y="13595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distributing heat evenly &amp; supporting beakers/ flasks during heating.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Shape 4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Shape 408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Shape 409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gripping &amp; lifting objects.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Shape 4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Shape 415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Shape 416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measuring volumes of liquids.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Shape 4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Shape 422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Shape 423"/>
          <p:cNvSpPr txBox="1"/>
          <p:nvPr/>
        </p:nvSpPr>
        <p:spPr>
          <a:xfrm>
            <a:off x="1390825" y="14916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channeling liquid into a burette/ container with small opening</a:t>
            </a: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Shape 4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Shape 429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Shape 430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weighing substances.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Shape 4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Shape 436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Shape 437"/>
          <p:cNvSpPr txBox="1"/>
          <p:nvPr/>
        </p:nvSpPr>
        <p:spPr>
          <a:xfrm>
            <a:off x="1390825" y="12630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picking up and transporting small quantities of powder/solid..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Shape 4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Shape 443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Shape 444"/>
          <p:cNvSpPr txBox="1"/>
          <p:nvPr/>
        </p:nvSpPr>
        <p:spPr>
          <a:xfrm>
            <a:off x="1314625" y="1796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magnifying an object.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Shape 450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Shape 451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pressure assisted filtration.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Shape 4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Shape 457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Shape 458"/>
          <p:cNvSpPr txBox="1"/>
          <p:nvPr/>
        </p:nvSpPr>
        <p:spPr>
          <a:xfrm>
            <a:off x="1390825" y="11868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holding liquids. The round bottom enables uniform heating of liquids.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Shape 4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Shape 464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Shape 465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growing microorganisms.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hape 4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Shape 471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Shape 472"/>
          <p:cNvSpPr txBox="1"/>
          <p:nvPr/>
        </p:nvSpPr>
        <p:spPr>
          <a:xfrm>
            <a:off x="1390825" y="12630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measuring &amp; transferring a fixed volume of liquid with a controlled release.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Shape 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Shape 478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Shape 479"/>
          <p:cNvSpPr txBox="1"/>
          <p:nvPr/>
        </p:nvSpPr>
        <p:spPr>
          <a:xfrm>
            <a:off x="1390825" y="14916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dispensing an accurate volume of liquid. </a:t>
            </a:r>
            <a:b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(0 - 50 cmз).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Shape 4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Shape 485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Shape 486"/>
          <p:cNvSpPr txBox="1"/>
          <p:nvPr/>
        </p:nvSpPr>
        <p:spPr>
          <a:xfrm>
            <a:off x="1390825" y="21774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holding multiple test tubes upright</a:t>
            </a: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Shape 4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Shape 492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Shape 493"/>
          <p:cNvSpPr txBox="1"/>
          <p:nvPr/>
        </p:nvSpPr>
        <p:spPr>
          <a:xfrm>
            <a:off x="1390825" y="1491675"/>
            <a:ext cx="9633000" cy="156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Used for heating, sterilisation and combustion</a:t>
            </a:r>
            <a:r>
              <a:rPr lang="en-US" sz="3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/>
          <p:nvPr/>
        </p:nvSpPr>
        <p:spPr>
          <a:xfrm>
            <a:off x="468922" y="281354"/>
            <a:ext cx="11324400" cy="6166200"/>
          </a:xfrm>
          <a:prstGeom prst="rect">
            <a:avLst/>
          </a:prstGeom>
          <a:solidFill>
            <a:srgbClr val="E5F5FF"/>
          </a:solidFill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9" name="Shape 4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Shape 500"/>
          <p:cNvSpPr/>
          <p:nvPr/>
        </p:nvSpPr>
        <p:spPr>
          <a:xfrm>
            <a:off x="1224350" y="2286100"/>
            <a:ext cx="9924900" cy="18519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 b="1">
                <a:solidFill>
                  <a:schemeClr val="dk1"/>
                </a:solidFill>
              </a:rPr>
              <a:t/>
            </a:r>
            <a:br>
              <a:rPr lang="en-US" sz="3600" b="1">
                <a:solidFill>
                  <a:schemeClr val="dk1"/>
                </a:solidFill>
              </a:rPr>
            </a:br>
            <a:r>
              <a:rPr lang="en-US" sz="3600" b="1">
                <a:solidFill>
                  <a:schemeClr val="dk1"/>
                </a:solidFill>
              </a:rPr>
              <a:t>Draw the following 3D apparatus as 2D scientific drawings.</a:t>
            </a:r>
            <a:br>
              <a:rPr lang="en-US" sz="3600" b="1">
                <a:solidFill>
                  <a:schemeClr val="dk1"/>
                </a:solidFill>
              </a:rPr>
            </a:br>
            <a:endParaRPr lang="en-US" sz="3600" b="1">
              <a:solidFill>
                <a:schemeClr val="dk1"/>
              </a:solidFill>
            </a:endParaRPr>
          </a:p>
        </p:txBody>
      </p:sp>
      <p:sp>
        <p:nvSpPr>
          <p:cNvPr id="501" name="Shape 501"/>
          <p:cNvSpPr txBox="1"/>
          <p:nvPr/>
        </p:nvSpPr>
        <p:spPr>
          <a:xfrm>
            <a:off x="3279050" y="1621350"/>
            <a:ext cx="6276000" cy="886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6C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/>
              <a:t>Task Three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Shape 50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Shape 5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Shape 5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Shape 510"/>
          <p:cNvSpPr txBox="1"/>
          <p:nvPr/>
        </p:nvSpPr>
        <p:spPr>
          <a:xfrm>
            <a:off x="602725" y="4696700"/>
            <a:ext cx="47025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4800" b="1">
                <a:latin typeface="Comic Sans MS"/>
                <a:ea typeface="Comic Sans MS"/>
                <a:cs typeface="Comic Sans MS"/>
                <a:sym typeface="Comic Sans MS"/>
              </a:rPr>
              <a:t>Beakers</a:t>
            </a:r>
          </a:p>
        </p:txBody>
      </p:sp>
      <p:sp>
        <p:nvSpPr>
          <p:cNvPr id="511" name="Shape 511"/>
          <p:cNvSpPr txBox="1"/>
          <p:nvPr/>
        </p:nvSpPr>
        <p:spPr>
          <a:xfrm>
            <a:off x="6753150" y="4769925"/>
            <a:ext cx="47025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4800" b="1">
                <a:latin typeface="Comic Sans MS"/>
                <a:ea typeface="Comic Sans MS"/>
                <a:cs typeface="Comic Sans MS"/>
                <a:sym typeface="Comic Sans MS"/>
              </a:rPr>
              <a:t>Test Tube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Shape 51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8" name="Shape 5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Shape 5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Shape 520"/>
          <p:cNvSpPr txBox="1"/>
          <p:nvPr/>
        </p:nvSpPr>
        <p:spPr>
          <a:xfrm>
            <a:off x="450325" y="4590800"/>
            <a:ext cx="47025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Round Bottomed Flask</a:t>
            </a:r>
          </a:p>
        </p:txBody>
      </p:sp>
      <p:sp>
        <p:nvSpPr>
          <p:cNvPr id="521" name="Shape 521"/>
          <p:cNvSpPr txBox="1"/>
          <p:nvPr/>
        </p:nvSpPr>
        <p:spPr>
          <a:xfrm>
            <a:off x="6753150" y="46937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Test Tube</a:t>
            </a:r>
            <a:b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 Rack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Shape 52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8" name="Shape 5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Shape 5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Shape 530"/>
          <p:cNvSpPr txBox="1"/>
          <p:nvPr/>
        </p:nvSpPr>
        <p:spPr>
          <a:xfrm>
            <a:off x="602725" y="5048000"/>
            <a:ext cx="47025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Bunsen Burner</a:t>
            </a:r>
          </a:p>
        </p:txBody>
      </p:sp>
      <p:sp>
        <p:nvSpPr>
          <p:cNvPr id="531" name="Shape 531"/>
          <p:cNvSpPr txBox="1"/>
          <p:nvPr/>
        </p:nvSpPr>
        <p:spPr>
          <a:xfrm>
            <a:off x="6753150" y="51509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Funnel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Shape 53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8" name="Shape 5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Shape 5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Shape 540"/>
          <p:cNvSpPr txBox="1"/>
          <p:nvPr/>
        </p:nvSpPr>
        <p:spPr>
          <a:xfrm>
            <a:off x="5265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Burette</a:t>
            </a:r>
          </a:p>
        </p:txBody>
      </p:sp>
      <p:sp>
        <p:nvSpPr>
          <p:cNvPr id="541" name="Shape 54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Pipette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Shape 54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8" name="Shape 5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Shape 5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Shape 550"/>
          <p:cNvSpPr txBox="1"/>
          <p:nvPr/>
        </p:nvSpPr>
        <p:spPr>
          <a:xfrm>
            <a:off x="5265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Separating Funnel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Buchner Flask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Shape 55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8" name="Shape 5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Shape 5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Shape 560"/>
          <p:cNvSpPr txBox="1"/>
          <p:nvPr/>
        </p:nvSpPr>
        <p:spPr>
          <a:xfrm>
            <a:off x="5265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Electronic Scale</a:t>
            </a:r>
          </a:p>
        </p:txBody>
      </p:sp>
      <p:sp>
        <p:nvSpPr>
          <p:cNvPr id="561" name="Shape 56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Petri Dishes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56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Shape 56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8" name="Shape 5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Shape 5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Shape 570"/>
          <p:cNvSpPr txBox="1"/>
          <p:nvPr/>
        </p:nvSpPr>
        <p:spPr>
          <a:xfrm>
            <a:off x="5265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Spatula</a:t>
            </a:r>
          </a:p>
        </p:txBody>
      </p:sp>
      <p:sp>
        <p:nvSpPr>
          <p:cNvPr id="571" name="Shape 57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Tongs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Shape 57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Shape 57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8" name="Shape 5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Shape 5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Shape 580"/>
          <p:cNvSpPr txBox="1"/>
          <p:nvPr/>
        </p:nvSpPr>
        <p:spPr>
          <a:xfrm>
            <a:off x="5265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Tripod</a:t>
            </a:r>
          </a:p>
        </p:txBody>
      </p:sp>
      <p:sp>
        <p:nvSpPr>
          <p:cNvPr id="581" name="Shape 58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Microscope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Shape 58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8" name="Shape 5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Shape 5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Shape 590"/>
          <p:cNvSpPr txBox="1"/>
          <p:nvPr/>
        </p:nvSpPr>
        <p:spPr>
          <a:xfrm>
            <a:off x="7551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Graduated Cylinder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Mortar &amp; Pestle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59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Shape 59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Shape 5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Shape 5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Shape 600"/>
          <p:cNvSpPr txBox="1"/>
          <p:nvPr/>
        </p:nvSpPr>
        <p:spPr>
          <a:xfrm>
            <a:off x="7551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Evaporating Basin</a:t>
            </a:r>
          </a:p>
        </p:txBody>
      </p:sp>
      <p:sp>
        <p:nvSpPr>
          <p:cNvPr id="601" name="Shape 60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Conical Flask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Shape 60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8" name="Shape 6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Shape 6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Shape 610"/>
          <p:cNvSpPr txBox="1"/>
          <p:nvPr/>
        </p:nvSpPr>
        <p:spPr>
          <a:xfrm>
            <a:off x="7551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Thermometer</a:t>
            </a:r>
          </a:p>
        </p:txBody>
      </p:sp>
      <p:sp>
        <p:nvSpPr>
          <p:cNvPr id="611" name="Shape 61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Stop Watch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/>
          <p:nvPr/>
        </p:nvSpPr>
        <p:spPr>
          <a:xfrm>
            <a:off x="316523" y="28135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Shape 617"/>
          <p:cNvSpPr/>
          <p:nvPr/>
        </p:nvSpPr>
        <p:spPr>
          <a:xfrm>
            <a:off x="6314548" y="297200"/>
            <a:ext cx="5579700" cy="6166200"/>
          </a:xfrm>
          <a:prstGeom prst="rect">
            <a:avLst/>
          </a:prstGeom>
          <a:noFill/>
          <a:ln w="1905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8" name="Shape 6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1825" y="5896505"/>
            <a:ext cx="1417800" cy="2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Shape 6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5500" y="6001405"/>
            <a:ext cx="1417800" cy="2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Shape 620"/>
          <p:cNvSpPr txBox="1"/>
          <p:nvPr/>
        </p:nvSpPr>
        <p:spPr>
          <a:xfrm>
            <a:off x="755125" y="4971800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Gas Jar</a:t>
            </a:r>
          </a:p>
        </p:txBody>
      </p:sp>
      <p:sp>
        <p:nvSpPr>
          <p:cNvPr id="621" name="Shape 621"/>
          <p:cNvSpPr txBox="1"/>
          <p:nvPr/>
        </p:nvSpPr>
        <p:spPr>
          <a:xfrm>
            <a:off x="6753150" y="4998525"/>
            <a:ext cx="4702500" cy="74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 b="1">
                <a:latin typeface="Comic Sans MS"/>
                <a:ea typeface="Comic Sans MS"/>
                <a:cs typeface="Comic Sans MS"/>
                <a:sym typeface="Comic Sans MS"/>
              </a:rPr>
              <a:t>Wire Gauze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Shape 6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587" y="207278"/>
            <a:ext cx="11815800" cy="637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Shape 6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60626" cy="3641624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Shape 633"/>
          <p:cNvSpPr txBox="1"/>
          <p:nvPr/>
        </p:nvSpPr>
        <p:spPr>
          <a:xfrm>
            <a:off x="1846800" y="3986575"/>
            <a:ext cx="8666400" cy="1034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3000"/>
              <a:t>Visit </a:t>
            </a:r>
            <a:r>
              <a:rPr lang="en-US" sz="3000" u="sng">
                <a:solidFill>
                  <a:schemeClr val="hlink"/>
                </a:solidFill>
                <a:hlinkClick r:id="rId4"/>
              </a:rPr>
              <a:t>www.scoilnet.ie</a:t>
            </a:r>
            <a:r>
              <a:rPr lang="en-US" sz="3000"/>
              <a:t> to browse more FREE resources.</a:t>
            </a:r>
            <a:br>
              <a:rPr lang="en-US" sz="3000"/>
            </a:br>
            <a:r>
              <a:rPr lang="en-US" sz="3000"/>
              <a:t>OR</a:t>
            </a:r>
            <a:br>
              <a:rPr lang="en-US" sz="3000"/>
            </a:br>
            <a:r>
              <a:rPr lang="en-US" sz="3000"/>
              <a:t>Share your own resources through Scoilnet.</a:t>
            </a:r>
          </a:p>
        </p:txBody>
      </p:sp>
      <p:sp>
        <p:nvSpPr>
          <p:cNvPr id="634" name="Shape 634"/>
          <p:cNvSpPr txBox="1"/>
          <p:nvPr/>
        </p:nvSpPr>
        <p:spPr>
          <a:xfrm>
            <a:off x="107375" y="6515225"/>
            <a:ext cx="5547600" cy="342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000" i="1"/>
              <a:t>All images are labeled ‘non-commercial re-use with modification’ (Date accessed: 14/09/17)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Office PowerPoint</Application>
  <PresentationFormat>Widescreen</PresentationFormat>
  <Paragraphs>89</Paragraphs>
  <Slides>68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2017-09-14T12:10:57Z</dcterms:modified>
</cp:coreProperties>
</file>