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48E128-7117-43C0-9C41-B4F8DDBB7FE6}">
  <a:tblStyle styleId="{6548E128-7117-43C0-9C41-B4F8DDBB7FE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1"/>
  </p:normalViewPr>
  <p:slideViewPr>
    <p:cSldViewPr snapToGrid="0">
      <p:cViewPr varScale="1">
        <p:scale>
          <a:sx n="107" d="100"/>
          <a:sy n="107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399" cy="3086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29527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9321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8720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5442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Shape 116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4533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0481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6413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9433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Shape 16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0383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Shape 185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8496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Shape 20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3831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Shape 222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3364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0" name="Shape 24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Shape 241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87701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Shape 260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11649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80" name="Shape 28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Shape 281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10508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9" name="Shape 29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Shape 300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39281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" name="Shape 31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Shape 319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16408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37" name="Shape 33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Shape 33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23227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7" name="Shape 35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Shape 35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91976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hape 37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77" name="Shape 37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37417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Shape 38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Shape 38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4" name="Shape 384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IE"/>
              <a:t>20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42001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C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I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I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hyperlink" Target="https://vimeo.com/232964562" TargetMode="External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hyperlink" Target="https://www.scoilnet.ie/uploads/resources/23349/23072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png"/><Relationship Id="rId12" Type="http://schemas.openxmlformats.org/officeDocument/2006/relationships/hyperlink" Target="#slide=id.p33"/><Relationship Id="rId13" Type="http://schemas.openxmlformats.org/officeDocument/2006/relationships/hyperlink" Target="#slide=id.p15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hyperlink" Target="#slide=id.p19"/><Relationship Id="rId5" Type="http://schemas.openxmlformats.org/officeDocument/2006/relationships/hyperlink" Target="#slide=id.p21"/><Relationship Id="rId6" Type="http://schemas.openxmlformats.org/officeDocument/2006/relationships/hyperlink" Target="#slide=id.p23"/><Relationship Id="rId7" Type="http://schemas.openxmlformats.org/officeDocument/2006/relationships/hyperlink" Target="#slide=id.p25"/><Relationship Id="rId8" Type="http://schemas.openxmlformats.org/officeDocument/2006/relationships/hyperlink" Target="#slide=id.p27"/><Relationship Id="rId9" Type="http://schemas.openxmlformats.org/officeDocument/2006/relationships/hyperlink" Target="#slide=id.p29"/><Relationship Id="rId10" Type="http://schemas.openxmlformats.org/officeDocument/2006/relationships/hyperlink" Target="#slide=id.p31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hyperlink" Target="https://www.scoilnet.ie/uploads/resources/23347/23070.pdf" TargetMode="External"/><Relationship Id="rId6" Type="http://schemas.openxmlformats.org/officeDocument/2006/relationships/hyperlink" Target="https://www.scoilnet.ie/uploads/resources/23348/23071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hyperlink" Target="#slide=id.p33"/><Relationship Id="rId1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hyperlink" Target="#slide=id.p21"/><Relationship Id="rId5" Type="http://schemas.openxmlformats.org/officeDocument/2006/relationships/hyperlink" Target="#slide=id.p23"/><Relationship Id="rId6" Type="http://schemas.openxmlformats.org/officeDocument/2006/relationships/hyperlink" Target="#slide=id.p25"/><Relationship Id="rId7" Type="http://schemas.openxmlformats.org/officeDocument/2006/relationships/hyperlink" Target="#slide=id.p27"/><Relationship Id="rId8" Type="http://schemas.openxmlformats.org/officeDocument/2006/relationships/hyperlink" Target="#slide=id.p29"/><Relationship Id="rId9" Type="http://schemas.openxmlformats.org/officeDocument/2006/relationships/hyperlink" Target="#slide=id.p31"/><Relationship Id="rId10" Type="http://schemas.openxmlformats.org/officeDocument/2006/relationships/hyperlink" Target="#slide=id.p13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hyperlink" Target="#slide=id.p33"/><Relationship Id="rId1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hyperlink" Target="#slide=id.p19"/><Relationship Id="rId5" Type="http://schemas.openxmlformats.org/officeDocument/2006/relationships/hyperlink" Target="#slide=id.p23"/><Relationship Id="rId6" Type="http://schemas.openxmlformats.org/officeDocument/2006/relationships/hyperlink" Target="#slide=id.p25"/><Relationship Id="rId7" Type="http://schemas.openxmlformats.org/officeDocument/2006/relationships/hyperlink" Target="#slide=id.p27"/><Relationship Id="rId8" Type="http://schemas.openxmlformats.org/officeDocument/2006/relationships/hyperlink" Target="#slide=id.p29"/><Relationship Id="rId9" Type="http://schemas.openxmlformats.org/officeDocument/2006/relationships/hyperlink" Target="#slide=id.p31"/><Relationship Id="rId10" Type="http://schemas.openxmlformats.org/officeDocument/2006/relationships/hyperlink" Target="#slide=id.p13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hyperlink" Target="#slide=id.p33"/><Relationship Id="rId12" Type="http://schemas.openxmlformats.org/officeDocument/2006/relationships/image" Target="../media/image18.png"/><Relationship Id="rId13" Type="http://schemas.openxmlformats.org/officeDocument/2006/relationships/image" Target="../media/image19.png"/><Relationship Id="rId1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hyperlink" Target="#slide=id.p19"/><Relationship Id="rId5" Type="http://schemas.openxmlformats.org/officeDocument/2006/relationships/hyperlink" Target="#slide=id.p21"/><Relationship Id="rId6" Type="http://schemas.openxmlformats.org/officeDocument/2006/relationships/hyperlink" Target="#slide=id.p25"/><Relationship Id="rId7" Type="http://schemas.openxmlformats.org/officeDocument/2006/relationships/hyperlink" Target="#slide=id.p27"/><Relationship Id="rId8" Type="http://schemas.openxmlformats.org/officeDocument/2006/relationships/hyperlink" Target="#slide=id.p29"/><Relationship Id="rId9" Type="http://schemas.openxmlformats.org/officeDocument/2006/relationships/hyperlink" Target="#slide=id.p31"/><Relationship Id="rId10" Type="http://schemas.openxmlformats.org/officeDocument/2006/relationships/hyperlink" Target="#slide=id.p13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hyperlink" Target="#slide=id.p13"/><Relationship Id="rId1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hyperlink" Target="#slide=id.p19"/><Relationship Id="rId5" Type="http://schemas.openxmlformats.org/officeDocument/2006/relationships/hyperlink" Target="#slide=id.p21"/><Relationship Id="rId6" Type="http://schemas.openxmlformats.org/officeDocument/2006/relationships/hyperlink" Target="#slide=id.p23"/><Relationship Id="rId7" Type="http://schemas.openxmlformats.org/officeDocument/2006/relationships/hyperlink" Target="#slide=id.p27"/><Relationship Id="rId8" Type="http://schemas.openxmlformats.org/officeDocument/2006/relationships/hyperlink" Target="#slide=id.p29"/><Relationship Id="rId9" Type="http://schemas.openxmlformats.org/officeDocument/2006/relationships/hyperlink" Target="#slide=id.p31"/><Relationship Id="rId10" Type="http://schemas.openxmlformats.org/officeDocument/2006/relationships/hyperlink" Target="#slide=id.p33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hyperlink" Target="#slide=id.p33"/><Relationship Id="rId1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hyperlink" Target="#slide=id.p19"/><Relationship Id="rId5" Type="http://schemas.openxmlformats.org/officeDocument/2006/relationships/hyperlink" Target="#slide=id.p21"/><Relationship Id="rId6" Type="http://schemas.openxmlformats.org/officeDocument/2006/relationships/hyperlink" Target="#slide=id.p23"/><Relationship Id="rId7" Type="http://schemas.openxmlformats.org/officeDocument/2006/relationships/hyperlink" Target="#slide=id.p25"/><Relationship Id="rId8" Type="http://schemas.openxmlformats.org/officeDocument/2006/relationships/hyperlink" Target="#slide=id.p29"/><Relationship Id="rId9" Type="http://schemas.openxmlformats.org/officeDocument/2006/relationships/hyperlink" Target="#slide=id.p31"/><Relationship Id="rId10" Type="http://schemas.openxmlformats.org/officeDocument/2006/relationships/hyperlink" Target="#slide=id.p13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hyperlink" Target="#slide=id.p33"/><Relationship Id="rId1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hyperlink" Target="#slide=id.p19"/><Relationship Id="rId5" Type="http://schemas.openxmlformats.org/officeDocument/2006/relationships/hyperlink" Target="#slide=id.p21"/><Relationship Id="rId6" Type="http://schemas.openxmlformats.org/officeDocument/2006/relationships/hyperlink" Target="#slide=id.p23"/><Relationship Id="rId7" Type="http://schemas.openxmlformats.org/officeDocument/2006/relationships/hyperlink" Target="#slide=id.p25"/><Relationship Id="rId8" Type="http://schemas.openxmlformats.org/officeDocument/2006/relationships/hyperlink" Target="#slide=id.p27"/><Relationship Id="rId9" Type="http://schemas.openxmlformats.org/officeDocument/2006/relationships/hyperlink" Target="#slide=id.p31"/><Relationship Id="rId10" Type="http://schemas.openxmlformats.org/officeDocument/2006/relationships/hyperlink" Target="#slide=id.p13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hyperlink" Target="#slide=id.p33"/><Relationship Id="rId12" Type="http://schemas.openxmlformats.org/officeDocument/2006/relationships/image" Target="../media/image24.png"/><Relationship Id="rId13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hyperlink" Target="#slide=id.p19"/><Relationship Id="rId5" Type="http://schemas.openxmlformats.org/officeDocument/2006/relationships/hyperlink" Target="#slide=id.p21"/><Relationship Id="rId6" Type="http://schemas.openxmlformats.org/officeDocument/2006/relationships/hyperlink" Target="#slide=id.p23"/><Relationship Id="rId7" Type="http://schemas.openxmlformats.org/officeDocument/2006/relationships/hyperlink" Target="#slide=id.p25"/><Relationship Id="rId8" Type="http://schemas.openxmlformats.org/officeDocument/2006/relationships/hyperlink" Target="#slide=id.p27"/><Relationship Id="rId9" Type="http://schemas.openxmlformats.org/officeDocument/2006/relationships/hyperlink" Target="#slide=id.p29"/><Relationship Id="rId10" Type="http://schemas.openxmlformats.org/officeDocument/2006/relationships/hyperlink" Target="#slide=id.p13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hyperlink" Target="#slide=id.p13"/><Relationship Id="rId12" Type="http://schemas.openxmlformats.org/officeDocument/2006/relationships/image" Target="../media/image26.png"/><Relationship Id="rId13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hyperlink" Target="#slide=id.p19"/><Relationship Id="rId5" Type="http://schemas.openxmlformats.org/officeDocument/2006/relationships/hyperlink" Target="#slide=id.p21"/><Relationship Id="rId6" Type="http://schemas.openxmlformats.org/officeDocument/2006/relationships/hyperlink" Target="#slide=id.p23"/><Relationship Id="rId7" Type="http://schemas.openxmlformats.org/officeDocument/2006/relationships/hyperlink" Target="#slide=id.p25"/><Relationship Id="rId8" Type="http://schemas.openxmlformats.org/officeDocument/2006/relationships/hyperlink" Target="#slide=id.p27"/><Relationship Id="rId9" Type="http://schemas.openxmlformats.org/officeDocument/2006/relationships/hyperlink" Target="#slide=id.p29"/><Relationship Id="rId10" Type="http://schemas.openxmlformats.org/officeDocument/2006/relationships/hyperlink" Target="#slide=id.p31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b.ie/our-businesses/generation-energy-trading-new/generation-asset-map#ardnacrusha" TargetMode="External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Shape 88"/>
          <p:cNvPicPr preferRelativeResize="0"/>
          <p:nvPr/>
        </p:nvPicPr>
        <p:blipFill rotWithShape="1">
          <a:blip r:embed="rId3">
            <a:alphaModFix/>
          </a:blip>
          <a:srcRect t="5719" b="7752"/>
          <a:stretch/>
        </p:blipFill>
        <p:spPr>
          <a:xfrm>
            <a:off x="0" y="0"/>
            <a:ext cx="12191999" cy="6857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/>
        </p:nvSpPr>
        <p:spPr>
          <a:xfrm>
            <a:off x="0" y="631595"/>
            <a:ext cx="7378382" cy="73529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  <a:r>
              <a:rPr lang="en-IE" sz="3200" b="1" i="0" u="none" strike="noStrike" cap="none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Learning Intentions:</a:t>
            </a:r>
          </a:p>
        </p:txBody>
      </p:sp>
      <p:pic>
        <p:nvPicPr>
          <p:cNvPr id="94" name="Shape 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007909"/>
            <a:ext cx="7378382" cy="369565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/>
          <p:nvPr/>
        </p:nvSpPr>
        <p:spPr>
          <a:xfrm>
            <a:off x="7682845" y="2297665"/>
            <a:ext cx="4114800" cy="452431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Noto Sans Symbols"/>
              <a:buChar char="❖"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Outline how electricity is generated in a hydroelectric power station.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Noto Sans Symbols"/>
              <a:buChar char="❖"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Describe the way in which energy is transferred.</a:t>
            </a:r>
            <a:b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E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Noto Sans Symbols"/>
              <a:buChar char="❖"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Design, build and test a model of a turbine.</a:t>
            </a:r>
            <a:b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E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Shape 9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01459" y="6217919"/>
            <a:ext cx="1469224" cy="433418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Shape 97"/>
          <p:cNvSpPr txBox="1"/>
          <p:nvPr/>
        </p:nvSpPr>
        <p:spPr>
          <a:xfrm>
            <a:off x="7421250" y="1480008"/>
            <a:ext cx="4637987" cy="46166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this unit, we will learn how to</a:t>
            </a:r>
          </a:p>
        </p:txBody>
      </p:sp>
      <p:sp>
        <p:nvSpPr>
          <p:cNvPr id="98" name="Shape 98"/>
          <p:cNvSpPr txBox="1"/>
          <p:nvPr/>
        </p:nvSpPr>
        <p:spPr>
          <a:xfrm>
            <a:off x="112250" y="5898700"/>
            <a:ext cx="9797100" cy="663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IE"/>
              <a:t>Links to Junior Cycle Science specification: </a:t>
            </a:r>
            <a:br>
              <a:rPr lang="en-IE"/>
            </a:br>
            <a:r>
              <a:rPr lang="en-IE" b="1"/>
              <a:t>Physical World</a:t>
            </a:r>
            <a:r>
              <a:rPr lang="en-IE"/>
              <a:t> 6,7 </a:t>
            </a:r>
            <a:r>
              <a:rPr lang="en-IE" b="1"/>
              <a:t>Earth &amp; Space</a:t>
            </a:r>
            <a:r>
              <a:rPr lang="en-IE"/>
              <a:t> 6 </a:t>
            </a:r>
            <a:r>
              <a:rPr lang="en-IE" b="1"/>
              <a:t>Nature of Science </a:t>
            </a:r>
            <a:r>
              <a:rPr lang="en-IE"/>
              <a:t>3,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Shape 10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687960" y="3286173"/>
            <a:ext cx="816078" cy="1430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Shape 106"/>
          <p:cNvSpPr/>
          <p:nvPr/>
        </p:nvSpPr>
        <p:spPr>
          <a:xfrm>
            <a:off x="1126500" y="478631"/>
            <a:ext cx="9794450" cy="5931866"/>
          </a:xfrm>
          <a:prstGeom prst="rect">
            <a:avLst/>
          </a:prstGeom>
          <a:solidFill>
            <a:srgbClr val="F7CAAC">
              <a:alpha val="60000"/>
            </a:srgbClr>
          </a:solidFill>
          <a:ln w="762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/>
          <p:nvPr/>
        </p:nvSpPr>
        <p:spPr>
          <a:xfrm>
            <a:off x="3541805" y="647525"/>
            <a:ext cx="7006788" cy="584774"/>
          </a:xfrm>
          <a:prstGeom prst="rect">
            <a:avLst/>
          </a:prstGeom>
          <a:gradFill>
            <a:gsLst>
              <a:gs pos="0">
                <a:srgbClr val="F7BCA2"/>
              </a:gs>
              <a:gs pos="50000">
                <a:srgbClr val="F4B093"/>
              </a:gs>
              <a:gs pos="100000">
                <a:srgbClr val="F7A47F"/>
              </a:gs>
            </a:gsLst>
            <a:lin ang="5400000" scaled="0"/>
          </a:gradFill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Truths, One Lie </a:t>
            </a:r>
          </a:p>
        </p:txBody>
      </p:sp>
      <p:sp>
        <p:nvSpPr>
          <p:cNvPr id="108" name="Shape 108"/>
          <p:cNvSpPr/>
          <p:nvPr/>
        </p:nvSpPr>
        <p:spPr>
          <a:xfrm>
            <a:off x="1395633" y="1588932"/>
            <a:ext cx="1790625" cy="2021534"/>
          </a:xfrm>
          <a:prstGeom prst="wedgeRectCallout">
            <a:avLst>
              <a:gd name="adj1" fmla="val -21555"/>
              <a:gd name="adj2" fmla="val 61190"/>
            </a:avLst>
          </a:prstGeom>
          <a:solidFill>
            <a:srgbClr val="833C0B"/>
          </a:solidFill>
          <a:ln>
            <a:noFill/>
          </a:ln>
          <a:effectLst>
            <a:outerShdw blurRad="44450" dist="27939" dir="5400000" algn="ctr">
              <a:srgbClr val="000000">
                <a:alpha val="31764"/>
              </a:srgbClr>
            </a:outerShdw>
          </a:effectLst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Starter:</a:t>
            </a:r>
            <a: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Write the two truths into your </a:t>
            </a:r>
            <a:r>
              <a:rPr lang="en-IE" sz="1800" i="1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Building Ireland </a:t>
            </a:r>
            <a: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booklet?</a:t>
            </a:r>
          </a:p>
        </p:txBody>
      </p:sp>
      <p:pic>
        <p:nvPicPr>
          <p:cNvPr id="109" name="Shape 10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32250" y="3888098"/>
            <a:ext cx="1892744" cy="2506834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/>
          <p:nvPr/>
        </p:nvSpPr>
        <p:spPr>
          <a:xfrm>
            <a:off x="3541805" y="1581284"/>
            <a:ext cx="7023598" cy="1257385"/>
          </a:xfrm>
          <a:prstGeom prst="roundRect">
            <a:avLst>
              <a:gd name="adj" fmla="val 16667"/>
            </a:avLst>
          </a:prstGeom>
          <a:solidFill>
            <a:srgbClr val="003300"/>
          </a:solidFill>
          <a:ln>
            <a:noFill/>
          </a:ln>
          <a:effectLst>
            <a:outerShdw blurRad="50799" dist="38100" dir="13500000" algn="br" rotWithShape="0">
              <a:srgbClr val="000000">
                <a:alpha val="40000"/>
              </a:srgbClr>
            </a:outerShdw>
          </a:effectLst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The principle of conservation states that </a:t>
            </a:r>
            <a:b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energy changes from one form to another form. </a:t>
            </a:r>
            <a:b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So energy from falling water can be converted to electrical energy.</a:t>
            </a:r>
          </a:p>
        </p:txBody>
      </p:sp>
      <p:sp>
        <p:nvSpPr>
          <p:cNvPr id="111" name="Shape 111"/>
          <p:cNvSpPr/>
          <p:nvPr/>
        </p:nvSpPr>
        <p:spPr>
          <a:xfrm>
            <a:off x="3524994" y="3108613"/>
            <a:ext cx="7023598" cy="1332248"/>
          </a:xfrm>
          <a:prstGeom prst="roundRect">
            <a:avLst>
              <a:gd name="adj" fmla="val 16667"/>
            </a:avLst>
          </a:prstGeom>
          <a:solidFill>
            <a:srgbClr val="003300">
              <a:alpha val="85098"/>
            </a:srgbClr>
          </a:solidFill>
          <a:ln>
            <a:noFill/>
          </a:ln>
          <a:effectLst>
            <a:outerShdw blurRad="50799" dist="38100" dir="13500000" algn="br" rotWithShape="0">
              <a:srgbClr val="000000">
                <a:alpha val="40000"/>
              </a:srgbClr>
            </a:outerShdw>
          </a:effectLst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Electrical energy is a very useful form of energy but it can be dangerous.</a:t>
            </a:r>
            <a:b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Someone can get electrocuted if water is allowed enter a plug socket or touch a frayed cable.</a:t>
            </a:r>
          </a:p>
        </p:txBody>
      </p:sp>
      <p:sp>
        <p:nvSpPr>
          <p:cNvPr id="112" name="Shape 112"/>
          <p:cNvSpPr/>
          <p:nvPr/>
        </p:nvSpPr>
        <p:spPr>
          <a:xfrm>
            <a:off x="3541805" y="4716414"/>
            <a:ext cx="7023598" cy="1194190"/>
          </a:xfrm>
          <a:prstGeom prst="roundRect">
            <a:avLst>
              <a:gd name="adj" fmla="val 16667"/>
            </a:avLst>
          </a:prstGeom>
          <a:solidFill>
            <a:srgbClr val="003300"/>
          </a:solidFill>
          <a:ln>
            <a:noFill/>
          </a:ln>
          <a:effectLst>
            <a:outerShdw blurRad="50799" dist="38100" dir="13500000" algn="br" rotWithShape="0">
              <a:srgbClr val="000000">
                <a:alpha val="40000"/>
              </a:srgbClr>
            </a:outerShdw>
          </a:effectLst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Electrical energy is produced in a hydroelectric power station. </a:t>
            </a:r>
            <a:b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The electrical energy is produced in the turbine of the power station.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/>
        </p:nvSpPr>
        <p:spPr>
          <a:xfrm>
            <a:off x="0" y="631595"/>
            <a:ext cx="7378382" cy="73529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  <a:r>
              <a:rPr lang="en-IE" sz="32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Watch the video:</a:t>
            </a:r>
          </a:p>
        </p:txBody>
      </p:sp>
      <p:sp>
        <p:nvSpPr>
          <p:cNvPr id="119" name="Shape 119"/>
          <p:cNvSpPr/>
          <p:nvPr/>
        </p:nvSpPr>
        <p:spPr>
          <a:xfrm>
            <a:off x="7984503" y="999241"/>
            <a:ext cx="3996964" cy="5090474"/>
          </a:xfrm>
          <a:prstGeom prst="snipRoundRect">
            <a:avLst>
              <a:gd name="adj1" fmla="val 16667"/>
              <a:gd name="adj2" fmla="val 16667"/>
            </a:avLst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 u="sng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After the Video:</a:t>
            </a:r>
            <a:br>
              <a:rPr lang="en-IE" sz="2800" u="sng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Narrate the storyboard worksheet by including descriptions.</a:t>
            </a:r>
            <a:r>
              <a:rPr lang="en-IE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2000" i="1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Descriptions should detail how the Ardnacrusha hydro-electric power station works.</a:t>
            </a:r>
          </a:p>
          <a:p>
            <a:pPr marL="0" marR="0" lvl="0" indent="0" algn="ctr" rtl="0">
              <a:spcBef>
                <a:spcPts val="0"/>
              </a:spcBef>
              <a:buNone/>
            </a:pP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Shape 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57720" y="6203110"/>
            <a:ext cx="1723748" cy="508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Shape 12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1" y="2084488"/>
            <a:ext cx="7378374" cy="4419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Shape 1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2860"/>
            <a:ext cx="12192000" cy="68763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9" name="Shape 129"/>
          <p:cNvCxnSpPr/>
          <p:nvPr/>
        </p:nvCxnSpPr>
        <p:spPr>
          <a:xfrm rot="10800000" flipH="1">
            <a:off x="1244337" y="2384981"/>
            <a:ext cx="122549" cy="1483408"/>
          </a:xfrm>
          <a:prstGeom prst="straightConnector1">
            <a:avLst/>
          </a:prstGeom>
          <a:noFill/>
          <a:ln w="57150" cap="flat" cmpd="sng">
            <a:solidFill>
              <a:srgbClr val="F4B081"/>
            </a:solidFill>
            <a:prstDash val="solid"/>
            <a:miter lim="8000"/>
            <a:headEnd type="none" w="med" len="med"/>
            <a:tailEnd type="triangle" w="lg" len="lg"/>
          </a:ln>
        </p:spPr>
      </p:cxnSp>
      <p:sp>
        <p:nvSpPr>
          <p:cNvPr id="130" name="Shape 130"/>
          <p:cNvSpPr/>
          <p:nvPr/>
        </p:nvSpPr>
        <p:spPr>
          <a:xfrm>
            <a:off x="6958552" y="4282912"/>
            <a:ext cx="1866507" cy="584462"/>
          </a:xfrm>
          <a:prstGeom prst="rect">
            <a:avLst/>
          </a:prstGeom>
          <a:solidFill>
            <a:srgbClr val="C55A11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Turbine</a:t>
            </a:r>
          </a:p>
        </p:txBody>
      </p:sp>
      <p:cxnSp>
        <p:nvCxnSpPr>
          <p:cNvPr id="131" name="Shape 131"/>
          <p:cNvCxnSpPr/>
          <p:nvPr/>
        </p:nvCxnSpPr>
        <p:spPr>
          <a:xfrm rot="10800000">
            <a:off x="7160834" y="3438156"/>
            <a:ext cx="625705" cy="860466"/>
          </a:xfrm>
          <a:prstGeom prst="straightConnector1">
            <a:avLst/>
          </a:prstGeom>
          <a:noFill/>
          <a:ln w="57150" cap="flat" cmpd="sng">
            <a:solidFill>
              <a:srgbClr val="F4B081"/>
            </a:solidFill>
            <a:prstDash val="solid"/>
            <a:miter lim="8000"/>
            <a:headEnd type="none" w="med" len="med"/>
            <a:tailEnd type="triangle" w="lg" len="lg"/>
          </a:ln>
        </p:spPr>
      </p:cxnSp>
      <p:sp>
        <p:nvSpPr>
          <p:cNvPr id="132" name="Shape 132"/>
          <p:cNvSpPr/>
          <p:nvPr/>
        </p:nvSpPr>
        <p:spPr>
          <a:xfrm>
            <a:off x="311085" y="3714160"/>
            <a:ext cx="1866507" cy="584462"/>
          </a:xfrm>
          <a:prstGeom prst="rect">
            <a:avLst/>
          </a:prstGeom>
          <a:solidFill>
            <a:srgbClr val="C55A11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Penstock</a:t>
            </a:r>
          </a:p>
        </p:txBody>
      </p:sp>
      <p:sp>
        <p:nvSpPr>
          <p:cNvPr id="133" name="Shape 133"/>
          <p:cNvSpPr/>
          <p:nvPr/>
        </p:nvSpPr>
        <p:spPr>
          <a:xfrm>
            <a:off x="4227723" y="2384981"/>
            <a:ext cx="1866507" cy="584462"/>
          </a:xfrm>
          <a:prstGeom prst="rect">
            <a:avLst/>
          </a:prstGeom>
          <a:solidFill>
            <a:srgbClr val="C55A11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Shaft</a:t>
            </a:r>
          </a:p>
        </p:txBody>
      </p:sp>
      <p:cxnSp>
        <p:nvCxnSpPr>
          <p:cNvPr id="134" name="Shape 134"/>
          <p:cNvCxnSpPr/>
          <p:nvPr/>
        </p:nvCxnSpPr>
        <p:spPr>
          <a:xfrm>
            <a:off x="5799057" y="2731497"/>
            <a:ext cx="978814" cy="30556"/>
          </a:xfrm>
          <a:prstGeom prst="straightConnector1">
            <a:avLst/>
          </a:prstGeom>
          <a:noFill/>
          <a:ln w="57150" cap="flat" cmpd="sng">
            <a:solidFill>
              <a:srgbClr val="F4B081"/>
            </a:solidFill>
            <a:prstDash val="solid"/>
            <a:miter lim="8000"/>
            <a:headEnd type="none" w="med" len="med"/>
            <a:tailEnd type="triangle" w="lg" len="lg"/>
          </a:ln>
        </p:spPr>
      </p:cxnSp>
      <p:sp>
        <p:nvSpPr>
          <p:cNvPr id="135" name="Shape 135"/>
          <p:cNvSpPr/>
          <p:nvPr/>
        </p:nvSpPr>
        <p:spPr>
          <a:xfrm>
            <a:off x="8377088" y="1054840"/>
            <a:ext cx="1866507" cy="584462"/>
          </a:xfrm>
          <a:prstGeom prst="rect">
            <a:avLst/>
          </a:prstGeom>
          <a:solidFill>
            <a:srgbClr val="C55A11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Generator</a:t>
            </a:r>
          </a:p>
        </p:txBody>
      </p:sp>
      <p:cxnSp>
        <p:nvCxnSpPr>
          <p:cNvPr id="136" name="Shape 136"/>
          <p:cNvCxnSpPr/>
          <p:nvPr/>
        </p:nvCxnSpPr>
        <p:spPr>
          <a:xfrm flipH="1">
            <a:off x="7473686" y="1337948"/>
            <a:ext cx="1151838" cy="9123"/>
          </a:xfrm>
          <a:prstGeom prst="straightConnector1">
            <a:avLst/>
          </a:prstGeom>
          <a:noFill/>
          <a:ln w="57150" cap="flat" cmpd="sng">
            <a:solidFill>
              <a:srgbClr val="F4B081"/>
            </a:solidFill>
            <a:prstDash val="solid"/>
            <a:miter lim="8000"/>
            <a:headEnd type="none" w="med" len="med"/>
            <a:tailEnd type="triangle" w="lg" len="lg"/>
          </a:ln>
        </p:spPr>
      </p:cxnSp>
      <p:pic>
        <p:nvPicPr>
          <p:cNvPr id="137" name="Shape 1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2329" y="6137828"/>
            <a:ext cx="1723748" cy="508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Shape 138"/>
          <p:cNvSpPr txBox="1"/>
          <p:nvPr/>
        </p:nvSpPr>
        <p:spPr>
          <a:xfrm>
            <a:off x="0" y="4195"/>
            <a:ext cx="2994660" cy="584774"/>
          </a:xfrm>
          <a:prstGeom prst="rect">
            <a:avLst/>
          </a:prstGeom>
          <a:solidFill>
            <a:srgbClr val="FFEAC1"/>
          </a:solidFill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Keywords</a:t>
            </a:r>
          </a:p>
        </p:txBody>
      </p:sp>
      <p:sp>
        <p:nvSpPr>
          <p:cNvPr id="139" name="Shape 139"/>
          <p:cNvSpPr/>
          <p:nvPr/>
        </p:nvSpPr>
        <p:spPr>
          <a:xfrm>
            <a:off x="10243595" y="4469601"/>
            <a:ext cx="1932852" cy="2388398"/>
          </a:xfrm>
          <a:prstGeom prst="rect">
            <a:avLst/>
          </a:prstGeom>
          <a:solidFill>
            <a:srgbClr val="C55A11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14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Additional Keywords:</a:t>
            </a:r>
            <a:br>
              <a:rPr lang="en-IE" sz="14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E" sz="1400">
              <a:solidFill>
                <a:srgbClr val="FBE4D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buClr>
                <a:srgbClr val="FBE4D4"/>
              </a:buClr>
              <a:buSzPct val="100000"/>
              <a:buFont typeface="Arial"/>
              <a:buChar char="•"/>
            </a:pPr>
            <a:r>
              <a:rPr lang="en-IE" sz="16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Dam</a:t>
            </a:r>
          </a:p>
          <a:p>
            <a:pPr marL="285750" marR="0" lvl="0" indent="-285750" algn="l" rtl="0">
              <a:spcBef>
                <a:spcPts val="0"/>
              </a:spcBef>
              <a:buClr>
                <a:srgbClr val="FBE4D4"/>
              </a:buClr>
              <a:buSzPct val="100000"/>
              <a:buFont typeface="Arial"/>
              <a:buChar char="•"/>
            </a:pPr>
            <a:r>
              <a:rPr lang="en-IE" sz="16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National Grid</a:t>
            </a:r>
          </a:p>
          <a:p>
            <a:pPr marL="285750" marR="0" lvl="0" indent="-285750" algn="l" rtl="0">
              <a:spcBef>
                <a:spcPts val="0"/>
              </a:spcBef>
              <a:buClr>
                <a:srgbClr val="FBE4D4"/>
              </a:buClr>
              <a:buSzPct val="100000"/>
              <a:buFont typeface="Arial"/>
              <a:buChar char="•"/>
            </a:pPr>
            <a:r>
              <a:rPr lang="en-IE" sz="16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Ardnacrusha</a:t>
            </a:r>
          </a:p>
          <a:p>
            <a:pPr marL="285750" marR="0" lvl="0" indent="-285750" algn="l" rtl="0">
              <a:spcBef>
                <a:spcPts val="0"/>
              </a:spcBef>
              <a:buClr>
                <a:srgbClr val="FBE4D4"/>
              </a:buClr>
              <a:buSzPct val="100000"/>
              <a:buFont typeface="Arial"/>
              <a:buChar char="•"/>
            </a:pPr>
            <a:r>
              <a:rPr lang="en-IE" sz="16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Kinetic Energy</a:t>
            </a:r>
          </a:p>
          <a:p>
            <a:pPr marL="285750" marR="0" lvl="0" indent="-285750" algn="l" rtl="0">
              <a:spcBef>
                <a:spcPts val="0"/>
              </a:spcBef>
              <a:buClr>
                <a:srgbClr val="FBE4D4"/>
              </a:buClr>
              <a:buSzPct val="112500"/>
              <a:buFont typeface="Arial"/>
              <a:buChar char="•"/>
            </a:pPr>
            <a:r>
              <a:rPr lang="en-IE" sz="16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>Potential Energy</a:t>
            </a:r>
            <a:r>
              <a:rPr lang="en-IE" sz="14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14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1800">
                <a:solidFill>
                  <a:srgbClr val="FBE4D4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E" sz="1800">
              <a:solidFill>
                <a:srgbClr val="FBE4D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" name="Shape 144"/>
          <p:cNvGraphicFramePr/>
          <p:nvPr/>
        </p:nvGraphicFramePr>
        <p:xfrm>
          <a:off x="0" y="9423"/>
          <a:ext cx="12192000" cy="6848600"/>
        </p:xfrm>
        <a:graphic>
          <a:graphicData uri="http://schemas.openxmlformats.org/drawingml/2006/table">
            <a:tbl>
              <a:tblPr firstRow="1" bandRow="1">
                <a:noFill/>
                <a:tableStyleId>{6548E128-7117-43C0-9C41-B4F8DDBB7FE6}</a:tableStyleId>
              </a:tblPr>
              <a:tblGrid>
                <a:gridCol w="4064000"/>
                <a:gridCol w="4064000"/>
                <a:gridCol w="4064000"/>
              </a:tblGrid>
              <a:tr h="2586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</a:tr>
              <a:tr h="947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IE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__________________________________________________________________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IE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__________________________________________________________________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IE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__________________________________________________________________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C1"/>
                    </a:solidFill>
                  </a:tcPr>
                </a:tc>
              </a:tr>
              <a:tr h="2367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61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</a:tr>
              <a:tr h="947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IE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__________________________________________________________________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IE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__________________________________________________________________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IE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__________________________________________________________________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C1"/>
                    </a:solidFill>
                  </a:tcPr>
                </a:tc>
              </a:tr>
            </a:tbl>
          </a:graphicData>
        </a:graphic>
      </p:graphicFrame>
      <p:pic>
        <p:nvPicPr>
          <p:cNvPr id="145" name="Shape 1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708" y="47132"/>
            <a:ext cx="3991864" cy="2565981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  <a:effectLst>
            <a:outerShdw blurRad="50799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146" name="Shape 1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98698" y="47130"/>
            <a:ext cx="4007371" cy="2565981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  <a:effectLst>
            <a:outerShdw blurRad="50799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147" name="Shape 1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75195" y="47132"/>
            <a:ext cx="3966531" cy="2565979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  <a:effectLst>
            <a:outerShdw blurRad="50799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148" name="Shape 1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4589" y="3620967"/>
            <a:ext cx="2798101" cy="2229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Shape 1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77264" y="3556983"/>
            <a:ext cx="2850237" cy="2251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Shape 15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135917" y="3579362"/>
            <a:ext cx="4045083" cy="2312389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  <a:effectLst>
            <a:outerShdw blurRad="50799" dist="38100" dir="2700000" algn="tl" rotWithShape="0">
              <a:srgbClr val="000000">
                <a:alpha val="42745"/>
              </a:srgbClr>
            </a:outerShdw>
          </a:effectLst>
        </p:spPr>
      </p:pic>
      <p:sp>
        <p:nvSpPr>
          <p:cNvPr id="151" name="Shape 151">
            <a:hlinkClick r:id="rId9"/>
          </p:cNvPr>
          <p:cNvSpPr/>
          <p:nvPr/>
        </p:nvSpPr>
        <p:spPr>
          <a:xfrm>
            <a:off x="4298072" y="3278512"/>
            <a:ext cx="3365700" cy="456000"/>
          </a:xfrm>
          <a:prstGeom prst="rect">
            <a:avLst/>
          </a:prstGeom>
          <a:solidFill>
            <a:srgbClr val="833C0B"/>
          </a:solidFill>
          <a:ln>
            <a:noFill/>
          </a:ln>
          <a:effectLst>
            <a:outerShdw blurRad="44450" dist="27939" dir="5400000" algn="ctr">
              <a:srgbClr val="000000">
                <a:alpha val="31760"/>
              </a:srgbClr>
            </a:outerShdw>
          </a:effectLst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Download Storyboard Worksheet.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6" name="Shape 156"/>
          <p:cNvGraphicFramePr/>
          <p:nvPr/>
        </p:nvGraphicFramePr>
        <p:xfrm>
          <a:off x="0" y="9423"/>
          <a:ext cx="12192000" cy="6848600"/>
        </p:xfrm>
        <a:graphic>
          <a:graphicData uri="http://schemas.openxmlformats.org/drawingml/2006/table">
            <a:tbl>
              <a:tblPr firstRow="1" bandRow="1">
                <a:noFill/>
                <a:tableStyleId>{6548E128-7117-43C0-9C41-B4F8DDBB7FE6}</a:tableStyleId>
              </a:tblPr>
              <a:tblGrid>
                <a:gridCol w="4064000"/>
                <a:gridCol w="4064000"/>
                <a:gridCol w="4064000"/>
              </a:tblGrid>
              <a:tr h="2586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</a:tr>
              <a:tr h="947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IE" sz="1800" i="1"/>
                        <a:t/>
                      </a:r>
                      <a:br>
                        <a:rPr lang="en-IE" sz="1800" i="1"/>
                      </a:br>
                      <a:r>
                        <a:rPr lang="en-IE" sz="1800" i="1"/>
                        <a:t>A massive 30 metre dam wall with sluice gates was built in Ardnacrusha, Co. Clare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IE" sz="1800" i="1"/>
                        <a:t/>
                      </a:r>
                      <a:br>
                        <a:rPr lang="en-IE" sz="1800" i="1"/>
                      </a:br>
                      <a:r>
                        <a:rPr lang="en-IE" sz="1800" i="1"/>
                        <a:t>The </a:t>
                      </a:r>
                      <a:r>
                        <a:rPr lang="en-IE" sz="1800" b="1" i="1"/>
                        <a:t>dam</a:t>
                      </a:r>
                      <a:r>
                        <a:rPr lang="en-IE" sz="1800" i="1"/>
                        <a:t> wall holds back the water and controls the flow of water. 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IE" sz="1800" i="1"/>
                        <a:t>When the sluice gates are open, the water falls down through the </a:t>
                      </a:r>
                      <a:r>
                        <a:rPr lang="en-IE" sz="1800" b="1" i="1"/>
                        <a:t>penstocks</a:t>
                      </a:r>
                      <a:r>
                        <a:rPr lang="en-IE" sz="1800" i="1"/>
                        <a:t> towards the </a:t>
                      </a:r>
                      <a:r>
                        <a:rPr lang="en-IE" sz="1800" b="1" i="1"/>
                        <a:t>turbine.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C1"/>
                    </a:solidFill>
                  </a:tcPr>
                </a:tc>
              </a:tr>
              <a:tr h="2367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61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</a:tr>
              <a:tr h="947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IE" sz="1600" i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water strikes and turns the large blades of the </a:t>
                      </a:r>
                      <a:r>
                        <a:rPr lang="en-IE" sz="1600" b="1" i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turbine</a:t>
                      </a:r>
                      <a:r>
                        <a:rPr lang="en-IE" sz="1600" i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 The turbine is connected to the </a:t>
                      </a:r>
                      <a:r>
                        <a:rPr lang="en-IE" sz="1600" b="1" i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generator</a:t>
                      </a:r>
                      <a:r>
                        <a:rPr lang="en-IE" sz="1600" i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by means of a </a:t>
                      </a:r>
                      <a:r>
                        <a:rPr lang="en-IE" sz="1600" b="1" i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shaft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IE" sz="1800" i="1"/>
                        <a:t/>
                      </a:r>
                      <a:br>
                        <a:rPr lang="en-IE" sz="1800" i="1"/>
                      </a:br>
                      <a:r>
                        <a:rPr lang="en-IE" sz="1800" i="1"/>
                        <a:t>Electricity is generated in the generator.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IE" sz="1800" i="1"/>
                        <a:t>The generated electricity is then given to the </a:t>
                      </a:r>
                      <a:r>
                        <a:rPr lang="en-IE" sz="1800" b="1" i="1"/>
                        <a:t>National Grid </a:t>
                      </a:r>
                      <a:r>
                        <a:rPr lang="en-IE" sz="1800" i="1"/>
                        <a:t>to distribute around Ireland.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C1"/>
                    </a:solidFill>
                  </a:tcPr>
                </a:tc>
              </a:tr>
            </a:tbl>
          </a:graphicData>
        </a:graphic>
      </p:graphicFrame>
      <p:pic>
        <p:nvPicPr>
          <p:cNvPr id="157" name="Shape 1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708" y="47132"/>
            <a:ext cx="3991864" cy="2565981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  <a:effectLst>
            <a:outerShdw blurRad="50799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158" name="Shape 1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98698" y="47130"/>
            <a:ext cx="4007371" cy="2565981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  <a:effectLst>
            <a:outerShdw blurRad="50799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159" name="Shape 1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75195" y="47132"/>
            <a:ext cx="3966531" cy="2565979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  <a:effectLst>
            <a:outerShdw blurRad="50799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160" name="Shape 16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4589" y="3620967"/>
            <a:ext cx="2798101" cy="2229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Shape 16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77264" y="3556983"/>
            <a:ext cx="2850237" cy="2251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Shape 16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135917" y="3579362"/>
            <a:ext cx="4045083" cy="2312389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  <a:effectLst>
            <a:outerShdw blurRad="50799" dist="38100" dir="2700000" algn="tl" rotWithShape="0">
              <a:srgbClr val="000000">
                <a:alpha val="42745"/>
              </a:srgbClr>
            </a:outerShdw>
          </a:effectLst>
        </p:spPr>
      </p:pic>
      <p:sp>
        <p:nvSpPr>
          <p:cNvPr id="163" name="Shape 163"/>
          <p:cNvSpPr txBox="1"/>
          <p:nvPr/>
        </p:nvSpPr>
        <p:spPr>
          <a:xfrm rot="-1591051">
            <a:off x="1069758" y="2067275"/>
            <a:ext cx="11158832" cy="231245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IE" sz="9600">
                <a:solidFill>
                  <a:srgbClr val="B45F06"/>
                </a:solidFill>
              </a:rPr>
              <a:t>Sample Answers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/>
        </p:nvSpPr>
        <p:spPr>
          <a:xfrm>
            <a:off x="0" y="263950"/>
            <a:ext cx="7378382" cy="73529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  <a:r>
              <a:rPr lang="en-IE" sz="3200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Forms of Energy</a:t>
            </a:r>
          </a:p>
        </p:txBody>
      </p:sp>
      <p:pic>
        <p:nvPicPr>
          <p:cNvPr id="170" name="Shape 1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9160" y="123093"/>
            <a:ext cx="1723748" cy="508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Shape 171">
            <a:hlinkClick r:id="rId4"/>
          </p:cNvPr>
          <p:cNvSpPr/>
          <p:nvPr/>
        </p:nvSpPr>
        <p:spPr>
          <a:xfrm>
            <a:off x="0" y="1191795"/>
            <a:ext cx="2235270" cy="456029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Kinetic</a:t>
            </a:r>
          </a:p>
        </p:txBody>
      </p:sp>
      <p:sp>
        <p:nvSpPr>
          <p:cNvPr id="172" name="Shape 172">
            <a:hlinkClick r:id="rId5"/>
          </p:cNvPr>
          <p:cNvSpPr/>
          <p:nvPr/>
        </p:nvSpPr>
        <p:spPr>
          <a:xfrm>
            <a:off x="0" y="1832397"/>
            <a:ext cx="2235270" cy="504364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POTENTIAL</a:t>
            </a:r>
          </a:p>
        </p:txBody>
      </p:sp>
      <p:sp>
        <p:nvSpPr>
          <p:cNvPr id="173" name="Shape 173">
            <a:hlinkClick r:id="rId6"/>
          </p:cNvPr>
          <p:cNvSpPr/>
          <p:nvPr/>
        </p:nvSpPr>
        <p:spPr>
          <a:xfrm>
            <a:off x="0" y="2552083"/>
            <a:ext cx="2235270" cy="521054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Heat</a:t>
            </a:r>
          </a:p>
        </p:txBody>
      </p:sp>
      <p:sp>
        <p:nvSpPr>
          <p:cNvPr id="174" name="Shape 174">
            <a:hlinkClick r:id="rId7"/>
          </p:cNvPr>
          <p:cNvSpPr/>
          <p:nvPr/>
        </p:nvSpPr>
        <p:spPr>
          <a:xfrm>
            <a:off x="0" y="3293676"/>
            <a:ext cx="2235270" cy="520383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SOUND</a:t>
            </a:r>
          </a:p>
        </p:txBody>
      </p:sp>
      <p:sp>
        <p:nvSpPr>
          <p:cNvPr id="175" name="Shape 175">
            <a:hlinkClick r:id="rId8"/>
          </p:cNvPr>
          <p:cNvSpPr/>
          <p:nvPr/>
        </p:nvSpPr>
        <p:spPr>
          <a:xfrm>
            <a:off x="0" y="4062878"/>
            <a:ext cx="2235270" cy="480841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LIGHT</a:t>
            </a:r>
          </a:p>
        </p:txBody>
      </p:sp>
      <p:sp>
        <p:nvSpPr>
          <p:cNvPr id="176" name="Shape 176">
            <a:hlinkClick r:id="rId9"/>
          </p:cNvPr>
          <p:cNvSpPr/>
          <p:nvPr/>
        </p:nvSpPr>
        <p:spPr>
          <a:xfrm>
            <a:off x="0" y="4769169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nuclear</a:t>
            </a:r>
          </a:p>
        </p:txBody>
      </p:sp>
      <p:sp>
        <p:nvSpPr>
          <p:cNvPr id="177" name="Shape 177">
            <a:hlinkClick r:id="rId10"/>
          </p:cNvPr>
          <p:cNvSpPr/>
          <p:nvPr/>
        </p:nvSpPr>
        <p:spPr>
          <a:xfrm>
            <a:off x="0" y="5522594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electrical</a:t>
            </a:r>
          </a:p>
        </p:txBody>
      </p:sp>
      <p:pic>
        <p:nvPicPr>
          <p:cNvPr id="178" name="Shape 17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018588" y="2187017"/>
            <a:ext cx="8376688" cy="459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Shape 179"/>
          <p:cNvSpPr txBox="1"/>
          <p:nvPr/>
        </p:nvSpPr>
        <p:spPr>
          <a:xfrm>
            <a:off x="2461513" y="1176962"/>
            <a:ext cx="8376688" cy="92332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0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Q.  In pairs, discuss what energy transfers are taking place in the hydroelectric power station?</a:t>
            </a:r>
            <a:r>
              <a:rPr lang="en-IE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br>
              <a:rPr lang="en-IE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14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on the words to learn more about each form of energy</a:t>
            </a:r>
          </a:p>
        </p:txBody>
      </p:sp>
      <p:sp>
        <p:nvSpPr>
          <p:cNvPr id="180" name="Shape 180">
            <a:hlinkClick r:id="rId12"/>
          </p:cNvPr>
          <p:cNvSpPr/>
          <p:nvPr/>
        </p:nvSpPr>
        <p:spPr>
          <a:xfrm>
            <a:off x="10543" y="6277976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Chemical</a:t>
            </a:r>
          </a:p>
        </p:txBody>
      </p:sp>
      <p:sp>
        <p:nvSpPr>
          <p:cNvPr id="181" name="Shape 181">
            <a:hlinkClick r:id="rId13"/>
          </p:cNvPr>
          <p:cNvSpPr/>
          <p:nvPr/>
        </p:nvSpPr>
        <p:spPr>
          <a:xfrm>
            <a:off x="9874852" y="1628549"/>
            <a:ext cx="1520423" cy="456029"/>
          </a:xfrm>
          <a:prstGeom prst="rect">
            <a:avLst/>
          </a:prstGeom>
          <a:solidFill>
            <a:srgbClr val="833C0B"/>
          </a:solidFill>
          <a:ln>
            <a:noFill/>
          </a:ln>
          <a:effectLst>
            <a:outerShdw blurRad="44450" dist="27939" dir="5400000" algn="ctr">
              <a:srgbClr val="000000">
                <a:alpha val="31764"/>
              </a:srgbClr>
            </a:outerShdw>
          </a:effectLst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18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ANSWER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/>
          <p:nvPr/>
        </p:nvSpPr>
        <p:spPr>
          <a:xfrm>
            <a:off x="0" y="263950"/>
            <a:ext cx="7378382" cy="73529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  <a:r>
              <a:rPr lang="en-IE" sz="3200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Forms of Energy</a:t>
            </a:r>
          </a:p>
        </p:txBody>
      </p:sp>
      <p:pic>
        <p:nvPicPr>
          <p:cNvPr id="188" name="Shape 1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9160" y="123093"/>
            <a:ext cx="1723748" cy="508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Shape 189"/>
          <p:cNvSpPr/>
          <p:nvPr/>
        </p:nvSpPr>
        <p:spPr>
          <a:xfrm>
            <a:off x="0" y="4486839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LIGHT</a:t>
            </a:r>
          </a:p>
        </p:txBody>
      </p:sp>
      <p:sp>
        <p:nvSpPr>
          <p:cNvPr id="190" name="Shape 190"/>
          <p:cNvSpPr/>
          <p:nvPr/>
        </p:nvSpPr>
        <p:spPr>
          <a:xfrm>
            <a:off x="0" y="5295933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nuclear</a:t>
            </a:r>
          </a:p>
        </p:txBody>
      </p:sp>
      <p:pic>
        <p:nvPicPr>
          <p:cNvPr id="191" name="Shape 1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18588" y="1762391"/>
            <a:ext cx="8376688" cy="4455527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Shape 192"/>
          <p:cNvSpPr txBox="1"/>
          <p:nvPr/>
        </p:nvSpPr>
        <p:spPr>
          <a:xfrm>
            <a:off x="3018588" y="1191795"/>
            <a:ext cx="8376688" cy="33855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</a:t>
            </a:r>
          </a:p>
        </p:txBody>
      </p:sp>
      <p:sp>
        <p:nvSpPr>
          <p:cNvPr id="193" name="Shape 193"/>
          <p:cNvSpPr/>
          <p:nvPr/>
        </p:nvSpPr>
        <p:spPr>
          <a:xfrm>
            <a:off x="5280658" y="4486839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Kinetic</a:t>
            </a:r>
          </a:p>
        </p:txBody>
      </p:sp>
      <p:sp>
        <p:nvSpPr>
          <p:cNvPr id="194" name="Shape 194"/>
          <p:cNvSpPr/>
          <p:nvPr/>
        </p:nvSpPr>
        <p:spPr>
          <a:xfrm>
            <a:off x="3205408" y="1887436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POTENTIAL</a:t>
            </a:r>
          </a:p>
        </p:txBody>
      </p:sp>
      <p:sp>
        <p:nvSpPr>
          <p:cNvPr id="195" name="Shape 195"/>
          <p:cNvSpPr/>
          <p:nvPr/>
        </p:nvSpPr>
        <p:spPr>
          <a:xfrm>
            <a:off x="8698228" y="4401957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electrical</a:t>
            </a:r>
          </a:p>
        </p:txBody>
      </p:sp>
      <p:sp>
        <p:nvSpPr>
          <p:cNvPr id="196" name="Shape 196"/>
          <p:cNvSpPr txBox="1"/>
          <p:nvPr/>
        </p:nvSpPr>
        <p:spPr>
          <a:xfrm>
            <a:off x="5015069" y="6411878"/>
            <a:ext cx="8376688" cy="33855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Potential Energy    -&gt; 	Kinetic Energy     -&gt;	Electrical Energy</a:t>
            </a:r>
          </a:p>
        </p:txBody>
      </p:sp>
      <p:sp>
        <p:nvSpPr>
          <p:cNvPr id="197" name="Shape 197"/>
          <p:cNvSpPr/>
          <p:nvPr/>
        </p:nvSpPr>
        <p:spPr>
          <a:xfrm>
            <a:off x="0" y="6287403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chemical</a:t>
            </a:r>
          </a:p>
        </p:txBody>
      </p:sp>
      <p:cxnSp>
        <p:nvCxnSpPr>
          <p:cNvPr id="198" name="Shape 198"/>
          <p:cNvCxnSpPr/>
          <p:nvPr/>
        </p:nvCxnSpPr>
        <p:spPr>
          <a:xfrm>
            <a:off x="4364610" y="2535809"/>
            <a:ext cx="1076068" cy="1762813"/>
          </a:xfrm>
          <a:prstGeom prst="straightConnector1">
            <a:avLst/>
          </a:prstGeom>
          <a:noFill/>
          <a:ln w="76200" cap="flat" cmpd="sng">
            <a:solidFill>
              <a:srgbClr val="C55A11"/>
            </a:solidFill>
            <a:prstDash val="solid"/>
            <a:miter lim="8000"/>
            <a:headEnd type="none" w="med" len="med"/>
            <a:tailEnd type="triangle" w="lg" len="lg"/>
          </a:ln>
        </p:spPr>
      </p:cxnSp>
      <p:cxnSp>
        <p:nvCxnSpPr>
          <p:cNvPr id="199" name="Shape 199"/>
          <p:cNvCxnSpPr/>
          <p:nvPr/>
        </p:nvCxnSpPr>
        <p:spPr>
          <a:xfrm>
            <a:off x="7586917" y="4757912"/>
            <a:ext cx="1111311" cy="14225"/>
          </a:xfrm>
          <a:prstGeom prst="straightConnector1">
            <a:avLst/>
          </a:prstGeom>
          <a:noFill/>
          <a:ln w="76200" cap="flat" cmpd="sng">
            <a:solidFill>
              <a:srgbClr val="C55A11"/>
            </a:solidFill>
            <a:prstDash val="solid"/>
            <a:miter lim="8000"/>
            <a:headEnd type="none" w="med" len="med"/>
            <a:tailEnd type="triangle" w="lg" len="lg"/>
          </a:ln>
        </p:spPr>
      </p:cxnSp>
      <p:cxnSp>
        <p:nvCxnSpPr>
          <p:cNvPr id="200" name="Shape 200"/>
          <p:cNvCxnSpPr/>
          <p:nvPr/>
        </p:nvCxnSpPr>
        <p:spPr>
          <a:xfrm rot="10800000" flipH="1">
            <a:off x="7532207" y="3894418"/>
            <a:ext cx="1055610" cy="500425"/>
          </a:xfrm>
          <a:prstGeom prst="straightConnector1">
            <a:avLst/>
          </a:prstGeom>
          <a:noFill/>
          <a:ln w="76200" cap="flat" cmpd="sng">
            <a:solidFill>
              <a:srgbClr val="C55A11"/>
            </a:solidFill>
            <a:prstDash val="solid"/>
            <a:miter lim="8000"/>
            <a:headEnd type="none" w="med" len="med"/>
            <a:tailEnd type="triangle" w="lg" len="lg"/>
          </a:ln>
        </p:spPr>
      </p:cxnSp>
      <p:sp>
        <p:nvSpPr>
          <p:cNvPr id="201" name="Shape 201"/>
          <p:cNvSpPr/>
          <p:nvPr/>
        </p:nvSpPr>
        <p:spPr>
          <a:xfrm>
            <a:off x="8698228" y="3419558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heat</a:t>
            </a:r>
          </a:p>
        </p:txBody>
      </p:sp>
      <p:sp>
        <p:nvSpPr>
          <p:cNvPr id="202" name="Shape 202"/>
          <p:cNvSpPr/>
          <p:nvPr/>
        </p:nvSpPr>
        <p:spPr>
          <a:xfrm>
            <a:off x="8698228" y="2483968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sound</a:t>
            </a:r>
          </a:p>
        </p:txBody>
      </p:sp>
      <p:cxnSp>
        <p:nvCxnSpPr>
          <p:cNvPr id="203" name="Shape 203"/>
          <p:cNvCxnSpPr/>
          <p:nvPr/>
        </p:nvCxnSpPr>
        <p:spPr>
          <a:xfrm rot="10800000" flipH="1">
            <a:off x="7296346" y="2792533"/>
            <a:ext cx="1291473" cy="1527337"/>
          </a:xfrm>
          <a:prstGeom prst="straightConnector1">
            <a:avLst/>
          </a:prstGeom>
          <a:noFill/>
          <a:ln w="76200" cap="flat" cmpd="sng">
            <a:solidFill>
              <a:srgbClr val="C55A11"/>
            </a:solidFill>
            <a:prstDash val="solid"/>
            <a:miter lim="8000"/>
            <a:headEnd type="none" w="med" len="med"/>
            <a:tailEnd type="triangle" w="lg" len="lg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0" y="631595"/>
            <a:ext cx="7378382" cy="73529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  <a:r>
              <a:rPr lang="en-IE" sz="32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TAKE HOME ACTIVITY:</a:t>
            </a:r>
          </a:p>
        </p:txBody>
      </p:sp>
      <p:pic>
        <p:nvPicPr>
          <p:cNvPr id="210" name="Shape 2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1459" y="6217919"/>
            <a:ext cx="1469224" cy="433418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Shape 211"/>
          <p:cNvSpPr txBox="1"/>
          <p:nvPr/>
        </p:nvSpPr>
        <p:spPr>
          <a:xfrm>
            <a:off x="7540900" y="823875"/>
            <a:ext cx="2427000" cy="5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Design a turbine.</a:t>
            </a:r>
          </a:p>
        </p:txBody>
      </p:sp>
      <p:sp>
        <p:nvSpPr>
          <p:cNvPr id="212" name="Shape 212"/>
          <p:cNvSpPr txBox="1"/>
          <p:nvPr/>
        </p:nvSpPr>
        <p:spPr>
          <a:xfrm>
            <a:off x="7378370" y="1457768"/>
            <a:ext cx="3959400" cy="3693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Think About: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Noto Sans Symbols"/>
              <a:buChar char="❖"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Safety of design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Noto Sans Symbols"/>
              <a:buChar char="❖"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Research the design of the waterwheel.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Noto Sans Symbols"/>
              <a:buChar char="❖"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Shape of the waterwheel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Noto Sans Symbols"/>
              <a:buChar char="❖"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Number of fins on the waterwheel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Noto Sans Symbols"/>
              <a:buChar char="❖"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Materials used in making the waterwheel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Noto Sans Symbols"/>
              <a:buChar char="❖"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Rotations per minute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Noto Sans Symbols"/>
              <a:buChar char="❖"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Rate of rotations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Noto Sans Symbols"/>
              <a:buChar char="❖"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Flow rate of the water</a:t>
            </a:r>
            <a:b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E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Shape 213"/>
          <p:cNvSpPr/>
          <p:nvPr/>
        </p:nvSpPr>
        <p:spPr>
          <a:xfrm>
            <a:off x="5977217" y="3244333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</a:p>
        </p:txBody>
      </p:sp>
      <p:sp>
        <p:nvSpPr>
          <p:cNvPr id="214" name="Shape 214"/>
          <p:cNvSpPr/>
          <p:nvPr/>
        </p:nvSpPr>
        <p:spPr>
          <a:xfrm>
            <a:off x="5977217" y="3244333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</a:p>
        </p:txBody>
      </p:sp>
      <p:pic>
        <p:nvPicPr>
          <p:cNvPr id="215" name="Shape 2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778025"/>
            <a:ext cx="7239900" cy="434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Shape 216">
            <a:hlinkClick r:id="rId5"/>
          </p:cNvPr>
          <p:cNvSpPr/>
          <p:nvPr/>
        </p:nvSpPr>
        <p:spPr>
          <a:xfrm>
            <a:off x="103997" y="6206637"/>
            <a:ext cx="3365700" cy="456000"/>
          </a:xfrm>
          <a:prstGeom prst="rect">
            <a:avLst/>
          </a:prstGeom>
          <a:solidFill>
            <a:srgbClr val="833C0B"/>
          </a:solidFill>
          <a:ln>
            <a:noFill/>
          </a:ln>
          <a:effectLst>
            <a:outerShdw blurRad="44450" dist="27939" dir="5400000" algn="ctr">
              <a:srgbClr val="000000">
                <a:alpha val="31764"/>
              </a:srgbClr>
            </a:outerShdw>
          </a:effectLst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Download Design Worksheet.</a:t>
            </a:r>
          </a:p>
        </p:txBody>
      </p:sp>
      <p:sp>
        <p:nvSpPr>
          <p:cNvPr id="217" name="Shape 217"/>
          <p:cNvSpPr txBox="1"/>
          <p:nvPr/>
        </p:nvSpPr>
        <p:spPr>
          <a:xfrm>
            <a:off x="7378374" y="4781775"/>
            <a:ext cx="4876200" cy="369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8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Challenge:</a:t>
            </a:r>
            <a:r>
              <a:rPr lang="en-IE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1800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IE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next lesson, build and test </a:t>
            </a:r>
            <a:r>
              <a:rPr lang="en-IE" sz="1800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turbine model </a:t>
            </a:r>
            <a:r>
              <a:rPr lang="en-IE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using the ‘Experiment Worksheet’.</a:t>
            </a:r>
            <a:br>
              <a:rPr lang="en-IE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IE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E" sz="18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 </a:t>
            </a:r>
            <a:r>
              <a:rPr lang="en-IE" sz="1800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Teachers </a:t>
            </a:r>
            <a:r>
              <a:rPr lang="en-IE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should complete </a:t>
            </a:r>
            <a:r>
              <a:rPr lang="en-IE" sz="1800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risk </a:t>
            </a:r>
            <a:r>
              <a:rPr lang="en-IE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assessment for the </a:t>
            </a:r>
            <a:r>
              <a:rPr lang="en-IE" sz="1800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experiment.</a:t>
            </a:r>
            <a:endParaRPr lang="en-IE" sz="18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Shape 218">
            <a:hlinkClick r:id="rId6"/>
          </p:cNvPr>
          <p:cNvSpPr/>
          <p:nvPr/>
        </p:nvSpPr>
        <p:spPr>
          <a:xfrm>
            <a:off x="3874200" y="6206637"/>
            <a:ext cx="3365700" cy="456000"/>
          </a:xfrm>
          <a:prstGeom prst="rect">
            <a:avLst/>
          </a:prstGeom>
          <a:solidFill>
            <a:srgbClr val="833C0B"/>
          </a:solidFill>
          <a:ln>
            <a:noFill/>
          </a:ln>
          <a:effectLst>
            <a:outerShdw blurRad="44450" dist="27939" dir="5400000" algn="ctr">
              <a:srgbClr val="000000">
                <a:alpha val="31760"/>
              </a:srgbClr>
            </a:outerShdw>
          </a:effectLst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Download Experiment Worksheet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/>
          <p:nvPr/>
        </p:nvSpPr>
        <p:spPr>
          <a:xfrm>
            <a:off x="0" y="263950"/>
            <a:ext cx="7378382" cy="73529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  <a:r>
              <a:rPr lang="en-IE" sz="3200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Forms of Energy</a:t>
            </a:r>
          </a:p>
        </p:txBody>
      </p:sp>
      <p:pic>
        <p:nvPicPr>
          <p:cNvPr id="225" name="Shape 2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9160" y="123093"/>
            <a:ext cx="1723748" cy="508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Shape 226"/>
          <p:cNvSpPr/>
          <p:nvPr/>
        </p:nvSpPr>
        <p:spPr>
          <a:xfrm>
            <a:off x="0" y="1191795"/>
            <a:ext cx="4157220" cy="456029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Kinetic</a:t>
            </a:r>
          </a:p>
        </p:txBody>
      </p:sp>
      <p:sp>
        <p:nvSpPr>
          <p:cNvPr id="227" name="Shape 227">
            <a:hlinkClick r:id="rId4"/>
          </p:cNvPr>
          <p:cNvSpPr/>
          <p:nvPr/>
        </p:nvSpPr>
        <p:spPr>
          <a:xfrm>
            <a:off x="0" y="1794691"/>
            <a:ext cx="2235270" cy="430034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POTENTIAL</a:t>
            </a:r>
          </a:p>
        </p:txBody>
      </p:sp>
      <p:sp>
        <p:nvSpPr>
          <p:cNvPr id="228" name="Shape 228">
            <a:hlinkClick r:id="rId5"/>
          </p:cNvPr>
          <p:cNvSpPr/>
          <p:nvPr/>
        </p:nvSpPr>
        <p:spPr>
          <a:xfrm>
            <a:off x="0" y="2424447"/>
            <a:ext cx="2235270" cy="536089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Heat</a:t>
            </a:r>
          </a:p>
        </p:txBody>
      </p:sp>
      <p:sp>
        <p:nvSpPr>
          <p:cNvPr id="229" name="Shape 229">
            <a:hlinkClick r:id="rId6"/>
          </p:cNvPr>
          <p:cNvSpPr/>
          <p:nvPr/>
        </p:nvSpPr>
        <p:spPr>
          <a:xfrm>
            <a:off x="0" y="3227315"/>
            <a:ext cx="2235270" cy="52307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SOUND</a:t>
            </a:r>
          </a:p>
        </p:txBody>
      </p:sp>
      <p:sp>
        <p:nvSpPr>
          <p:cNvPr id="230" name="Shape 230">
            <a:hlinkClick r:id="rId7"/>
          </p:cNvPr>
          <p:cNvSpPr/>
          <p:nvPr/>
        </p:nvSpPr>
        <p:spPr>
          <a:xfrm>
            <a:off x="0" y="3993767"/>
            <a:ext cx="2235270" cy="443751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LIGHT</a:t>
            </a:r>
          </a:p>
        </p:txBody>
      </p:sp>
      <p:sp>
        <p:nvSpPr>
          <p:cNvPr id="231" name="Shape 231">
            <a:hlinkClick r:id="rId8"/>
          </p:cNvPr>
          <p:cNvSpPr/>
          <p:nvPr/>
        </p:nvSpPr>
        <p:spPr>
          <a:xfrm>
            <a:off x="0" y="4657850"/>
            <a:ext cx="2235270" cy="508041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N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uclear</a:t>
            </a:r>
          </a:p>
        </p:txBody>
      </p:sp>
      <p:sp>
        <p:nvSpPr>
          <p:cNvPr id="232" name="Shape 232">
            <a:hlinkClick r:id="rId9"/>
          </p:cNvPr>
          <p:cNvSpPr/>
          <p:nvPr/>
        </p:nvSpPr>
        <p:spPr>
          <a:xfrm>
            <a:off x="0" y="5424555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E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lectrical</a:t>
            </a:r>
          </a:p>
        </p:txBody>
      </p:sp>
      <p:sp>
        <p:nvSpPr>
          <p:cNvPr id="233" name="Shape 233"/>
          <p:cNvSpPr txBox="1"/>
          <p:nvPr/>
        </p:nvSpPr>
        <p:spPr>
          <a:xfrm>
            <a:off x="4157221" y="1142240"/>
            <a:ext cx="8550000" cy="5231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Any moving object has kinetic energy</a:t>
            </a:r>
          </a:p>
        </p:txBody>
      </p:sp>
      <p:sp>
        <p:nvSpPr>
          <p:cNvPr id="234" name="Shape 234"/>
          <p:cNvSpPr txBox="1"/>
          <p:nvPr/>
        </p:nvSpPr>
        <p:spPr>
          <a:xfrm>
            <a:off x="6557627" y="6455789"/>
            <a:ext cx="686271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on ‘RETURN’ to return to the task.</a:t>
            </a:r>
          </a:p>
        </p:txBody>
      </p:sp>
      <p:sp>
        <p:nvSpPr>
          <p:cNvPr id="235" name="Shape 235">
            <a:hlinkClick r:id="rId10"/>
          </p:cNvPr>
          <p:cNvSpPr/>
          <p:nvPr/>
        </p:nvSpPr>
        <p:spPr>
          <a:xfrm>
            <a:off x="10645002" y="6308962"/>
            <a:ext cx="1547111" cy="54903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R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eturn</a:t>
            </a:r>
          </a:p>
        </p:txBody>
      </p:sp>
      <p:sp>
        <p:nvSpPr>
          <p:cNvPr id="236" name="Shape 236">
            <a:hlinkClick r:id="rId11"/>
          </p:cNvPr>
          <p:cNvSpPr/>
          <p:nvPr/>
        </p:nvSpPr>
        <p:spPr>
          <a:xfrm>
            <a:off x="0" y="6266814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C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hemical</a:t>
            </a:r>
          </a:p>
        </p:txBody>
      </p:sp>
      <p:pic>
        <p:nvPicPr>
          <p:cNvPr id="237" name="Shape 23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233425" y="1814150"/>
            <a:ext cx="6507124" cy="4314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/>
          <p:nvPr/>
        </p:nvSpPr>
        <p:spPr>
          <a:xfrm>
            <a:off x="0" y="263950"/>
            <a:ext cx="7378382" cy="73529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  <a:r>
              <a:rPr lang="en-IE" sz="3200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Forms of Energy</a:t>
            </a:r>
          </a:p>
        </p:txBody>
      </p:sp>
      <p:pic>
        <p:nvPicPr>
          <p:cNvPr id="244" name="Shape 2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9160" y="123093"/>
            <a:ext cx="1723748" cy="508501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Shape 245">
            <a:hlinkClick r:id="rId4"/>
          </p:cNvPr>
          <p:cNvSpPr/>
          <p:nvPr/>
        </p:nvSpPr>
        <p:spPr>
          <a:xfrm>
            <a:off x="0" y="1191795"/>
            <a:ext cx="2235268" cy="456029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Kinetic</a:t>
            </a:r>
          </a:p>
        </p:txBody>
      </p:sp>
      <p:sp>
        <p:nvSpPr>
          <p:cNvPr id="246" name="Shape 246"/>
          <p:cNvSpPr/>
          <p:nvPr/>
        </p:nvSpPr>
        <p:spPr>
          <a:xfrm>
            <a:off x="0" y="1794691"/>
            <a:ext cx="4157220" cy="430034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POTENTIAL</a:t>
            </a:r>
          </a:p>
        </p:txBody>
      </p:sp>
      <p:sp>
        <p:nvSpPr>
          <p:cNvPr id="247" name="Shape 247">
            <a:hlinkClick r:id="rId5"/>
          </p:cNvPr>
          <p:cNvSpPr/>
          <p:nvPr/>
        </p:nvSpPr>
        <p:spPr>
          <a:xfrm>
            <a:off x="0" y="2424447"/>
            <a:ext cx="2235270" cy="536089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Heat</a:t>
            </a:r>
          </a:p>
        </p:txBody>
      </p:sp>
      <p:sp>
        <p:nvSpPr>
          <p:cNvPr id="248" name="Shape 248">
            <a:hlinkClick r:id="rId6"/>
          </p:cNvPr>
          <p:cNvSpPr/>
          <p:nvPr/>
        </p:nvSpPr>
        <p:spPr>
          <a:xfrm>
            <a:off x="0" y="3227315"/>
            <a:ext cx="2235270" cy="52307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SOUND</a:t>
            </a:r>
          </a:p>
        </p:txBody>
      </p:sp>
      <p:sp>
        <p:nvSpPr>
          <p:cNvPr id="249" name="Shape 249">
            <a:hlinkClick r:id="rId7"/>
          </p:cNvPr>
          <p:cNvSpPr/>
          <p:nvPr/>
        </p:nvSpPr>
        <p:spPr>
          <a:xfrm>
            <a:off x="0" y="3993767"/>
            <a:ext cx="2235270" cy="443751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LIGHT</a:t>
            </a:r>
          </a:p>
        </p:txBody>
      </p:sp>
      <p:sp>
        <p:nvSpPr>
          <p:cNvPr id="250" name="Shape 250">
            <a:hlinkClick r:id="rId8"/>
          </p:cNvPr>
          <p:cNvSpPr/>
          <p:nvPr/>
        </p:nvSpPr>
        <p:spPr>
          <a:xfrm>
            <a:off x="0" y="4657850"/>
            <a:ext cx="2235270" cy="508041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N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uclear</a:t>
            </a:r>
          </a:p>
        </p:txBody>
      </p:sp>
      <p:sp>
        <p:nvSpPr>
          <p:cNvPr id="251" name="Shape 251">
            <a:hlinkClick r:id="rId9"/>
          </p:cNvPr>
          <p:cNvSpPr/>
          <p:nvPr/>
        </p:nvSpPr>
        <p:spPr>
          <a:xfrm>
            <a:off x="0" y="5424555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E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lectrical</a:t>
            </a:r>
          </a:p>
        </p:txBody>
      </p:sp>
      <p:sp>
        <p:nvSpPr>
          <p:cNvPr id="252" name="Shape 252"/>
          <p:cNvSpPr txBox="1"/>
          <p:nvPr/>
        </p:nvSpPr>
        <p:spPr>
          <a:xfrm>
            <a:off x="6557627" y="6455789"/>
            <a:ext cx="686271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on ‘RETURN’ to return to the task.</a:t>
            </a:r>
          </a:p>
        </p:txBody>
      </p:sp>
      <p:sp>
        <p:nvSpPr>
          <p:cNvPr id="253" name="Shape 253">
            <a:hlinkClick r:id="rId10"/>
          </p:cNvPr>
          <p:cNvSpPr/>
          <p:nvPr/>
        </p:nvSpPr>
        <p:spPr>
          <a:xfrm>
            <a:off x="10645002" y="6308962"/>
            <a:ext cx="1547111" cy="54903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R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eturn</a:t>
            </a:r>
          </a:p>
        </p:txBody>
      </p:sp>
      <p:sp>
        <p:nvSpPr>
          <p:cNvPr id="254" name="Shape 254">
            <a:hlinkClick r:id="rId11"/>
          </p:cNvPr>
          <p:cNvSpPr/>
          <p:nvPr/>
        </p:nvSpPr>
        <p:spPr>
          <a:xfrm>
            <a:off x="0" y="6266814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C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hemical</a:t>
            </a:r>
          </a:p>
        </p:txBody>
      </p:sp>
      <p:sp>
        <p:nvSpPr>
          <p:cNvPr id="255" name="Shape 255"/>
          <p:cNvSpPr txBox="1"/>
          <p:nvPr/>
        </p:nvSpPr>
        <p:spPr>
          <a:xfrm>
            <a:off x="3674883" y="1223612"/>
            <a:ext cx="8550000" cy="95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Stored energy due to the position of an object</a:t>
            </a:r>
          </a:p>
        </p:txBody>
      </p:sp>
      <p:pic>
        <p:nvPicPr>
          <p:cNvPr id="256" name="Shape 25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269725" y="2004450"/>
            <a:ext cx="6507124" cy="41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/>
          <p:nvPr/>
        </p:nvSpPr>
        <p:spPr>
          <a:xfrm>
            <a:off x="0" y="263950"/>
            <a:ext cx="7378382" cy="73529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  <a:r>
              <a:rPr lang="en-IE" sz="3200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Forms of Energy</a:t>
            </a:r>
          </a:p>
        </p:txBody>
      </p:sp>
      <p:pic>
        <p:nvPicPr>
          <p:cNvPr id="263" name="Shape 2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9160" y="123093"/>
            <a:ext cx="1723748" cy="508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Shape 264">
            <a:hlinkClick r:id="rId4"/>
          </p:cNvPr>
          <p:cNvSpPr/>
          <p:nvPr/>
        </p:nvSpPr>
        <p:spPr>
          <a:xfrm>
            <a:off x="0" y="1191795"/>
            <a:ext cx="2235268" cy="456029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Kinetic</a:t>
            </a:r>
          </a:p>
        </p:txBody>
      </p:sp>
      <p:sp>
        <p:nvSpPr>
          <p:cNvPr id="265" name="Shape 265">
            <a:hlinkClick r:id="rId5"/>
          </p:cNvPr>
          <p:cNvSpPr/>
          <p:nvPr/>
        </p:nvSpPr>
        <p:spPr>
          <a:xfrm>
            <a:off x="0" y="1794691"/>
            <a:ext cx="2235270" cy="430034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POTENTIAL</a:t>
            </a:r>
          </a:p>
        </p:txBody>
      </p:sp>
      <p:sp>
        <p:nvSpPr>
          <p:cNvPr id="266" name="Shape 266"/>
          <p:cNvSpPr/>
          <p:nvPr/>
        </p:nvSpPr>
        <p:spPr>
          <a:xfrm>
            <a:off x="-1" y="2424447"/>
            <a:ext cx="4157220" cy="536089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Heat</a:t>
            </a:r>
          </a:p>
        </p:txBody>
      </p:sp>
      <p:sp>
        <p:nvSpPr>
          <p:cNvPr id="267" name="Shape 267">
            <a:hlinkClick r:id="rId6"/>
          </p:cNvPr>
          <p:cNvSpPr/>
          <p:nvPr/>
        </p:nvSpPr>
        <p:spPr>
          <a:xfrm>
            <a:off x="0" y="3227315"/>
            <a:ext cx="2235270" cy="52307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SOUND</a:t>
            </a:r>
          </a:p>
        </p:txBody>
      </p:sp>
      <p:sp>
        <p:nvSpPr>
          <p:cNvPr id="268" name="Shape 268">
            <a:hlinkClick r:id="rId7"/>
          </p:cNvPr>
          <p:cNvSpPr/>
          <p:nvPr/>
        </p:nvSpPr>
        <p:spPr>
          <a:xfrm>
            <a:off x="0" y="3993767"/>
            <a:ext cx="2235270" cy="443751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LIGHT</a:t>
            </a:r>
          </a:p>
        </p:txBody>
      </p:sp>
      <p:sp>
        <p:nvSpPr>
          <p:cNvPr id="269" name="Shape 269">
            <a:hlinkClick r:id="rId8"/>
          </p:cNvPr>
          <p:cNvSpPr/>
          <p:nvPr/>
        </p:nvSpPr>
        <p:spPr>
          <a:xfrm>
            <a:off x="0" y="4657850"/>
            <a:ext cx="2235270" cy="508041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N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uclear</a:t>
            </a:r>
          </a:p>
        </p:txBody>
      </p:sp>
      <p:sp>
        <p:nvSpPr>
          <p:cNvPr id="270" name="Shape 270">
            <a:hlinkClick r:id="rId9"/>
          </p:cNvPr>
          <p:cNvSpPr/>
          <p:nvPr/>
        </p:nvSpPr>
        <p:spPr>
          <a:xfrm>
            <a:off x="0" y="5424555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E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lectrical</a:t>
            </a:r>
          </a:p>
        </p:txBody>
      </p:sp>
      <p:sp>
        <p:nvSpPr>
          <p:cNvPr id="271" name="Shape 271"/>
          <p:cNvSpPr txBox="1"/>
          <p:nvPr/>
        </p:nvSpPr>
        <p:spPr>
          <a:xfrm>
            <a:off x="6557627" y="6455789"/>
            <a:ext cx="686271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on ‘RETURN’ to return to the task.</a:t>
            </a:r>
          </a:p>
        </p:txBody>
      </p:sp>
      <p:sp>
        <p:nvSpPr>
          <p:cNvPr id="272" name="Shape 272">
            <a:hlinkClick r:id="rId10"/>
          </p:cNvPr>
          <p:cNvSpPr/>
          <p:nvPr/>
        </p:nvSpPr>
        <p:spPr>
          <a:xfrm>
            <a:off x="10645002" y="6308962"/>
            <a:ext cx="1547111" cy="54903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R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eturn</a:t>
            </a:r>
          </a:p>
        </p:txBody>
      </p:sp>
      <p:sp>
        <p:nvSpPr>
          <p:cNvPr id="273" name="Shape 273">
            <a:hlinkClick r:id="rId11"/>
          </p:cNvPr>
          <p:cNvSpPr/>
          <p:nvPr/>
        </p:nvSpPr>
        <p:spPr>
          <a:xfrm>
            <a:off x="0" y="6266814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C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hemical</a:t>
            </a:r>
          </a:p>
        </p:txBody>
      </p:sp>
      <p:sp>
        <p:nvSpPr>
          <p:cNvPr id="274" name="Shape 274"/>
          <p:cNvSpPr txBox="1"/>
          <p:nvPr/>
        </p:nvSpPr>
        <p:spPr>
          <a:xfrm>
            <a:off x="2928900" y="1146071"/>
            <a:ext cx="9144000" cy="981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>
                <a:solidFill>
                  <a:schemeClr val="dk1"/>
                </a:solidFill>
              </a:rPr>
              <a:t>A</a:t>
            </a:r>
            <a:r>
              <a:rPr lang="en-IE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form of energy that is ge</a:t>
            </a:r>
            <a:r>
              <a:rPr lang="en-IE" sz="2400">
                <a:solidFill>
                  <a:schemeClr val="dk1"/>
                </a:solidFill>
              </a:rPr>
              <a:t>nerated by the movement of atoms and molecules. </a:t>
            </a:r>
          </a:p>
        </p:txBody>
      </p:sp>
      <p:pic>
        <p:nvPicPr>
          <p:cNvPr id="275" name="Shape 27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649174" y="2002275"/>
            <a:ext cx="1547100" cy="15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Shape 27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684162" y="4661800"/>
            <a:ext cx="1468800" cy="146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Shape 27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269725" y="2078475"/>
            <a:ext cx="6266949" cy="403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/>
          <p:nvPr/>
        </p:nvSpPr>
        <p:spPr>
          <a:xfrm>
            <a:off x="0" y="263950"/>
            <a:ext cx="7378382" cy="73529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  <a:r>
              <a:rPr lang="en-IE" sz="3200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Forms of Energy</a:t>
            </a:r>
          </a:p>
        </p:txBody>
      </p:sp>
      <p:pic>
        <p:nvPicPr>
          <p:cNvPr id="284" name="Shape 2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9160" y="123093"/>
            <a:ext cx="1723748" cy="508501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Shape 285">
            <a:hlinkClick r:id="rId4"/>
          </p:cNvPr>
          <p:cNvSpPr/>
          <p:nvPr/>
        </p:nvSpPr>
        <p:spPr>
          <a:xfrm>
            <a:off x="0" y="1191795"/>
            <a:ext cx="2235268" cy="456029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Kinetic</a:t>
            </a:r>
          </a:p>
        </p:txBody>
      </p:sp>
      <p:sp>
        <p:nvSpPr>
          <p:cNvPr id="286" name="Shape 286">
            <a:hlinkClick r:id="rId5"/>
          </p:cNvPr>
          <p:cNvSpPr/>
          <p:nvPr/>
        </p:nvSpPr>
        <p:spPr>
          <a:xfrm>
            <a:off x="0" y="1794691"/>
            <a:ext cx="2235270" cy="430034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POTENTIAL</a:t>
            </a:r>
          </a:p>
        </p:txBody>
      </p:sp>
      <p:sp>
        <p:nvSpPr>
          <p:cNvPr id="287" name="Shape 287">
            <a:hlinkClick r:id="rId6"/>
          </p:cNvPr>
          <p:cNvSpPr/>
          <p:nvPr/>
        </p:nvSpPr>
        <p:spPr>
          <a:xfrm>
            <a:off x="-1" y="2424447"/>
            <a:ext cx="2235270" cy="536089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Heat</a:t>
            </a:r>
          </a:p>
        </p:txBody>
      </p:sp>
      <p:sp>
        <p:nvSpPr>
          <p:cNvPr id="288" name="Shape 288"/>
          <p:cNvSpPr/>
          <p:nvPr/>
        </p:nvSpPr>
        <p:spPr>
          <a:xfrm>
            <a:off x="0" y="3227315"/>
            <a:ext cx="3893270" cy="52307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SOUND</a:t>
            </a:r>
          </a:p>
        </p:txBody>
      </p:sp>
      <p:sp>
        <p:nvSpPr>
          <p:cNvPr id="289" name="Shape 289">
            <a:hlinkClick r:id="rId7"/>
          </p:cNvPr>
          <p:cNvSpPr/>
          <p:nvPr/>
        </p:nvSpPr>
        <p:spPr>
          <a:xfrm>
            <a:off x="0" y="3993767"/>
            <a:ext cx="2235270" cy="443751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LIGHT</a:t>
            </a:r>
          </a:p>
        </p:txBody>
      </p:sp>
      <p:sp>
        <p:nvSpPr>
          <p:cNvPr id="290" name="Shape 290">
            <a:hlinkClick r:id="rId8"/>
          </p:cNvPr>
          <p:cNvSpPr/>
          <p:nvPr/>
        </p:nvSpPr>
        <p:spPr>
          <a:xfrm>
            <a:off x="0" y="4657850"/>
            <a:ext cx="2235270" cy="508041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N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uclear</a:t>
            </a:r>
          </a:p>
        </p:txBody>
      </p:sp>
      <p:sp>
        <p:nvSpPr>
          <p:cNvPr id="291" name="Shape 291">
            <a:hlinkClick r:id="rId9"/>
          </p:cNvPr>
          <p:cNvSpPr/>
          <p:nvPr/>
        </p:nvSpPr>
        <p:spPr>
          <a:xfrm>
            <a:off x="0" y="5424555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E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lectrical</a:t>
            </a:r>
          </a:p>
        </p:txBody>
      </p:sp>
      <p:sp>
        <p:nvSpPr>
          <p:cNvPr id="292" name="Shape 292"/>
          <p:cNvSpPr txBox="1"/>
          <p:nvPr/>
        </p:nvSpPr>
        <p:spPr>
          <a:xfrm>
            <a:off x="6042589" y="6360975"/>
            <a:ext cx="410065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on ‘RETURN’ to return to the task.</a:t>
            </a:r>
          </a:p>
        </p:txBody>
      </p:sp>
      <p:sp>
        <p:nvSpPr>
          <p:cNvPr id="293" name="Shape 293">
            <a:hlinkClick r:id="rId10"/>
          </p:cNvPr>
          <p:cNvSpPr/>
          <p:nvPr/>
        </p:nvSpPr>
        <p:spPr>
          <a:xfrm>
            <a:off x="0" y="6266814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C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hemical</a:t>
            </a:r>
          </a:p>
        </p:txBody>
      </p:sp>
      <p:sp>
        <p:nvSpPr>
          <p:cNvPr id="294" name="Shape 294"/>
          <p:cNvSpPr txBox="1"/>
          <p:nvPr/>
        </p:nvSpPr>
        <p:spPr>
          <a:xfrm>
            <a:off x="3188702" y="1137670"/>
            <a:ext cx="9179100" cy="95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form of energy produced by vibrating waves.</a:t>
            </a:r>
          </a:p>
        </p:txBody>
      </p:sp>
      <p:sp>
        <p:nvSpPr>
          <p:cNvPr id="295" name="Shape 295">
            <a:hlinkClick r:id="rId11"/>
          </p:cNvPr>
          <p:cNvSpPr/>
          <p:nvPr/>
        </p:nvSpPr>
        <p:spPr>
          <a:xfrm>
            <a:off x="10645002" y="6308962"/>
            <a:ext cx="1547111" cy="54903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R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eturn</a:t>
            </a:r>
          </a:p>
        </p:txBody>
      </p:sp>
      <p:pic>
        <p:nvPicPr>
          <p:cNvPr id="296" name="Shape 29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269725" y="1794700"/>
            <a:ext cx="6507124" cy="421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/>
          <p:nvPr/>
        </p:nvSpPr>
        <p:spPr>
          <a:xfrm>
            <a:off x="0" y="263950"/>
            <a:ext cx="7378382" cy="73529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  <a:r>
              <a:rPr lang="en-IE" sz="3200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Forms of Energy</a:t>
            </a:r>
          </a:p>
        </p:txBody>
      </p:sp>
      <p:pic>
        <p:nvPicPr>
          <p:cNvPr id="303" name="Shape 3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9160" y="123093"/>
            <a:ext cx="1723748" cy="508501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Shape 304">
            <a:hlinkClick r:id="rId4"/>
          </p:cNvPr>
          <p:cNvSpPr/>
          <p:nvPr/>
        </p:nvSpPr>
        <p:spPr>
          <a:xfrm>
            <a:off x="0" y="1191795"/>
            <a:ext cx="2235268" cy="456029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Kinetic</a:t>
            </a:r>
          </a:p>
        </p:txBody>
      </p:sp>
      <p:sp>
        <p:nvSpPr>
          <p:cNvPr id="305" name="Shape 305">
            <a:hlinkClick r:id="rId5"/>
          </p:cNvPr>
          <p:cNvSpPr/>
          <p:nvPr/>
        </p:nvSpPr>
        <p:spPr>
          <a:xfrm>
            <a:off x="0" y="1794691"/>
            <a:ext cx="2235270" cy="430034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POTENTIAL</a:t>
            </a:r>
          </a:p>
        </p:txBody>
      </p:sp>
      <p:sp>
        <p:nvSpPr>
          <p:cNvPr id="306" name="Shape 306">
            <a:hlinkClick r:id="rId6"/>
          </p:cNvPr>
          <p:cNvSpPr/>
          <p:nvPr/>
        </p:nvSpPr>
        <p:spPr>
          <a:xfrm>
            <a:off x="-1" y="2424447"/>
            <a:ext cx="2235270" cy="536089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Heat</a:t>
            </a:r>
          </a:p>
        </p:txBody>
      </p:sp>
      <p:sp>
        <p:nvSpPr>
          <p:cNvPr id="307" name="Shape 307">
            <a:hlinkClick r:id="rId7"/>
          </p:cNvPr>
          <p:cNvSpPr/>
          <p:nvPr/>
        </p:nvSpPr>
        <p:spPr>
          <a:xfrm>
            <a:off x="0" y="3227315"/>
            <a:ext cx="2235268" cy="52307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SOUND</a:t>
            </a:r>
          </a:p>
        </p:txBody>
      </p:sp>
      <p:sp>
        <p:nvSpPr>
          <p:cNvPr id="308" name="Shape 308"/>
          <p:cNvSpPr/>
          <p:nvPr/>
        </p:nvSpPr>
        <p:spPr>
          <a:xfrm>
            <a:off x="0" y="3993767"/>
            <a:ext cx="3893270" cy="443751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LIGHT</a:t>
            </a:r>
          </a:p>
        </p:txBody>
      </p:sp>
      <p:sp>
        <p:nvSpPr>
          <p:cNvPr id="309" name="Shape 309">
            <a:hlinkClick r:id="rId8"/>
          </p:cNvPr>
          <p:cNvSpPr/>
          <p:nvPr/>
        </p:nvSpPr>
        <p:spPr>
          <a:xfrm>
            <a:off x="0" y="4657850"/>
            <a:ext cx="2235270" cy="508041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N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uclear</a:t>
            </a:r>
          </a:p>
        </p:txBody>
      </p:sp>
      <p:sp>
        <p:nvSpPr>
          <p:cNvPr id="310" name="Shape 310">
            <a:hlinkClick r:id="rId9"/>
          </p:cNvPr>
          <p:cNvSpPr/>
          <p:nvPr/>
        </p:nvSpPr>
        <p:spPr>
          <a:xfrm>
            <a:off x="0" y="5424555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E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lectrical</a:t>
            </a:r>
          </a:p>
        </p:txBody>
      </p:sp>
      <p:sp>
        <p:nvSpPr>
          <p:cNvPr id="311" name="Shape 311"/>
          <p:cNvSpPr txBox="1"/>
          <p:nvPr/>
        </p:nvSpPr>
        <p:spPr>
          <a:xfrm>
            <a:off x="6557627" y="6455789"/>
            <a:ext cx="686271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on ‘RETURN’ to return to the task.</a:t>
            </a:r>
          </a:p>
        </p:txBody>
      </p:sp>
      <p:sp>
        <p:nvSpPr>
          <p:cNvPr id="312" name="Shape 312">
            <a:hlinkClick r:id="rId10"/>
          </p:cNvPr>
          <p:cNvSpPr/>
          <p:nvPr/>
        </p:nvSpPr>
        <p:spPr>
          <a:xfrm>
            <a:off x="10645002" y="6308962"/>
            <a:ext cx="1547111" cy="54903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R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eturn</a:t>
            </a:r>
          </a:p>
        </p:txBody>
      </p:sp>
      <p:sp>
        <p:nvSpPr>
          <p:cNvPr id="313" name="Shape 313">
            <a:hlinkClick r:id="rId11"/>
          </p:cNvPr>
          <p:cNvSpPr/>
          <p:nvPr/>
        </p:nvSpPr>
        <p:spPr>
          <a:xfrm>
            <a:off x="0" y="6266814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C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hemical</a:t>
            </a:r>
          </a:p>
        </p:txBody>
      </p:sp>
      <p:sp>
        <p:nvSpPr>
          <p:cNvPr id="314" name="Shape 314"/>
          <p:cNvSpPr txBox="1"/>
          <p:nvPr/>
        </p:nvSpPr>
        <p:spPr>
          <a:xfrm>
            <a:off x="3188702" y="1137670"/>
            <a:ext cx="9179100" cy="95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form of energy </a:t>
            </a:r>
            <a:r>
              <a:rPr lang="en-IE" sz="2800"/>
              <a:t>that travels away from the source producing it at a speed of 300, 000, 000 m/s</a:t>
            </a:r>
            <a:r>
              <a:rPr lang="en-I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pic>
        <p:nvPicPr>
          <p:cNvPr id="315" name="Shape 3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256150" y="2244075"/>
            <a:ext cx="5447075" cy="3865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/>
          <p:nvPr/>
        </p:nvSpPr>
        <p:spPr>
          <a:xfrm>
            <a:off x="0" y="263950"/>
            <a:ext cx="7378382" cy="73529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  <a:r>
              <a:rPr lang="en-IE" sz="3200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Forms of Energy</a:t>
            </a:r>
          </a:p>
        </p:txBody>
      </p:sp>
      <p:pic>
        <p:nvPicPr>
          <p:cNvPr id="322" name="Shape 3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9160" y="123093"/>
            <a:ext cx="1723748" cy="508501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Shape 323">
            <a:hlinkClick r:id="rId4"/>
          </p:cNvPr>
          <p:cNvSpPr/>
          <p:nvPr/>
        </p:nvSpPr>
        <p:spPr>
          <a:xfrm>
            <a:off x="0" y="1191795"/>
            <a:ext cx="2235268" cy="456029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Kinetic</a:t>
            </a:r>
          </a:p>
        </p:txBody>
      </p:sp>
      <p:sp>
        <p:nvSpPr>
          <p:cNvPr id="324" name="Shape 324">
            <a:hlinkClick r:id="rId5"/>
          </p:cNvPr>
          <p:cNvSpPr/>
          <p:nvPr/>
        </p:nvSpPr>
        <p:spPr>
          <a:xfrm>
            <a:off x="0" y="1794691"/>
            <a:ext cx="2235270" cy="430034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POTENTIAL</a:t>
            </a:r>
          </a:p>
        </p:txBody>
      </p:sp>
      <p:sp>
        <p:nvSpPr>
          <p:cNvPr id="325" name="Shape 325">
            <a:hlinkClick r:id="rId6"/>
          </p:cNvPr>
          <p:cNvSpPr/>
          <p:nvPr/>
        </p:nvSpPr>
        <p:spPr>
          <a:xfrm>
            <a:off x="-1" y="2424447"/>
            <a:ext cx="2235270" cy="536089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Heat</a:t>
            </a:r>
          </a:p>
        </p:txBody>
      </p:sp>
      <p:sp>
        <p:nvSpPr>
          <p:cNvPr id="326" name="Shape 326">
            <a:hlinkClick r:id="rId7"/>
          </p:cNvPr>
          <p:cNvSpPr/>
          <p:nvPr/>
        </p:nvSpPr>
        <p:spPr>
          <a:xfrm>
            <a:off x="0" y="3227315"/>
            <a:ext cx="2235268" cy="52307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SOUND</a:t>
            </a:r>
          </a:p>
        </p:txBody>
      </p:sp>
      <p:sp>
        <p:nvSpPr>
          <p:cNvPr id="327" name="Shape 327">
            <a:hlinkClick r:id="rId8"/>
          </p:cNvPr>
          <p:cNvSpPr/>
          <p:nvPr/>
        </p:nvSpPr>
        <p:spPr>
          <a:xfrm>
            <a:off x="0" y="3993767"/>
            <a:ext cx="2235268" cy="443751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LIGHT</a:t>
            </a:r>
          </a:p>
        </p:txBody>
      </p:sp>
      <p:sp>
        <p:nvSpPr>
          <p:cNvPr id="328" name="Shape 328"/>
          <p:cNvSpPr/>
          <p:nvPr/>
        </p:nvSpPr>
        <p:spPr>
          <a:xfrm>
            <a:off x="-1" y="4657850"/>
            <a:ext cx="3893271" cy="508041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N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uclear</a:t>
            </a:r>
          </a:p>
        </p:txBody>
      </p:sp>
      <p:sp>
        <p:nvSpPr>
          <p:cNvPr id="329" name="Shape 329">
            <a:hlinkClick r:id="rId9"/>
          </p:cNvPr>
          <p:cNvSpPr/>
          <p:nvPr/>
        </p:nvSpPr>
        <p:spPr>
          <a:xfrm>
            <a:off x="0" y="5424555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E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lectrical</a:t>
            </a:r>
          </a:p>
        </p:txBody>
      </p:sp>
      <p:sp>
        <p:nvSpPr>
          <p:cNvPr id="330" name="Shape 330"/>
          <p:cNvSpPr txBox="1"/>
          <p:nvPr/>
        </p:nvSpPr>
        <p:spPr>
          <a:xfrm>
            <a:off x="6557627" y="6455789"/>
            <a:ext cx="686271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on ‘RETURN’ to return to the task.</a:t>
            </a:r>
          </a:p>
        </p:txBody>
      </p:sp>
      <p:sp>
        <p:nvSpPr>
          <p:cNvPr id="331" name="Shape 331">
            <a:hlinkClick r:id="rId10"/>
          </p:cNvPr>
          <p:cNvSpPr/>
          <p:nvPr/>
        </p:nvSpPr>
        <p:spPr>
          <a:xfrm>
            <a:off x="10645002" y="6308962"/>
            <a:ext cx="1547111" cy="54903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R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eturn</a:t>
            </a:r>
          </a:p>
        </p:txBody>
      </p:sp>
      <p:sp>
        <p:nvSpPr>
          <p:cNvPr id="332" name="Shape 332">
            <a:hlinkClick r:id="rId11"/>
          </p:cNvPr>
          <p:cNvSpPr/>
          <p:nvPr/>
        </p:nvSpPr>
        <p:spPr>
          <a:xfrm>
            <a:off x="0" y="6266814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C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hemical</a:t>
            </a:r>
          </a:p>
        </p:txBody>
      </p:sp>
      <p:sp>
        <p:nvSpPr>
          <p:cNvPr id="333" name="Shape 333"/>
          <p:cNvSpPr txBox="1"/>
          <p:nvPr/>
        </p:nvSpPr>
        <p:spPr>
          <a:xfrm>
            <a:off x="2698509" y="1546879"/>
            <a:ext cx="9179143" cy="138499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form of energy released by a nuclear reaction </a:t>
            </a:r>
            <a:br>
              <a:rPr lang="en-I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I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(Fusion or fission)</a:t>
            </a:r>
          </a:p>
        </p:txBody>
      </p:sp>
      <p:pic>
        <p:nvPicPr>
          <p:cNvPr id="334" name="Shape 33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12424" y="2589475"/>
            <a:ext cx="4064149" cy="355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/>
          <p:nvPr/>
        </p:nvSpPr>
        <p:spPr>
          <a:xfrm>
            <a:off x="0" y="263950"/>
            <a:ext cx="7378382" cy="73529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  <a:r>
              <a:rPr lang="en-IE" sz="3200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Forms of Energy</a:t>
            </a:r>
          </a:p>
        </p:txBody>
      </p:sp>
      <p:pic>
        <p:nvPicPr>
          <p:cNvPr id="341" name="Shape 3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9160" y="123093"/>
            <a:ext cx="1723748" cy="508501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Shape 342">
            <a:hlinkClick r:id="rId4"/>
          </p:cNvPr>
          <p:cNvSpPr/>
          <p:nvPr/>
        </p:nvSpPr>
        <p:spPr>
          <a:xfrm>
            <a:off x="0" y="1191795"/>
            <a:ext cx="2235268" cy="456029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Kinetic</a:t>
            </a:r>
          </a:p>
        </p:txBody>
      </p:sp>
      <p:sp>
        <p:nvSpPr>
          <p:cNvPr id="343" name="Shape 343">
            <a:hlinkClick r:id="rId5"/>
          </p:cNvPr>
          <p:cNvSpPr/>
          <p:nvPr/>
        </p:nvSpPr>
        <p:spPr>
          <a:xfrm>
            <a:off x="0" y="1794691"/>
            <a:ext cx="2235270" cy="430034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POTENTIAL</a:t>
            </a:r>
          </a:p>
        </p:txBody>
      </p:sp>
      <p:sp>
        <p:nvSpPr>
          <p:cNvPr id="344" name="Shape 344">
            <a:hlinkClick r:id="rId6"/>
          </p:cNvPr>
          <p:cNvSpPr/>
          <p:nvPr/>
        </p:nvSpPr>
        <p:spPr>
          <a:xfrm>
            <a:off x="-1" y="2424447"/>
            <a:ext cx="2235270" cy="536089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Heat</a:t>
            </a:r>
          </a:p>
        </p:txBody>
      </p:sp>
      <p:sp>
        <p:nvSpPr>
          <p:cNvPr id="345" name="Shape 345">
            <a:hlinkClick r:id="rId7"/>
          </p:cNvPr>
          <p:cNvSpPr/>
          <p:nvPr/>
        </p:nvSpPr>
        <p:spPr>
          <a:xfrm>
            <a:off x="0" y="3227315"/>
            <a:ext cx="2235268" cy="52307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SOUND</a:t>
            </a:r>
          </a:p>
        </p:txBody>
      </p:sp>
      <p:sp>
        <p:nvSpPr>
          <p:cNvPr id="346" name="Shape 346">
            <a:hlinkClick r:id="rId8"/>
          </p:cNvPr>
          <p:cNvSpPr/>
          <p:nvPr/>
        </p:nvSpPr>
        <p:spPr>
          <a:xfrm>
            <a:off x="0" y="3993767"/>
            <a:ext cx="2235268" cy="443751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LIGHT</a:t>
            </a:r>
          </a:p>
        </p:txBody>
      </p:sp>
      <p:sp>
        <p:nvSpPr>
          <p:cNvPr id="347" name="Shape 347">
            <a:hlinkClick r:id="rId9"/>
          </p:cNvPr>
          <p:cNvSpPr/>
          <p:nvPr/>
        </p:nvSpPr>
        <p:spPr>
          <a:xfrm>
            <a:off x="0" y="4657850"/>
            <a:ext cx="2235270" cy="508041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N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uclear</a:t>
            </a:r>
          </a:p>
        </p:txBody>
      </p:sp>
      <p:sp>
        <p:nvSpPr>
          <p:cNvPr id="348" name="Shape 348"/>
          <p:cNvSpPr/>
          <p:nvPr/>
        </p:nvSpPr>
        <p:spPr>
          <a:xfrm>
            <a:off x="-1" y="5424555"/>
            <a:ext cx="3893271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E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lectrical</a:t>
            </a:r>
          </a:p>
        </p:txBody>
      </p:sp>
      <p:sp>
        <p:nvSpPr>
          <p:cNvPr id="349" name="Shape 349"/>
          <p:cNvSpPr txBox="1"/>
          <p:nvPr/>
        </p:nvSpPr>
        <p:spPr>
          <a:xfrm>
            <a:off x="6557627" y="6455789"/>
            <a:ext cx="686271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on ‘RETURN’ to return to the task.</a:t>
            </a:r>
          </a:p>
        </p:txBody>
      </p:sp>
      <p:sp>
        <p:nvSpPr>
          <p:cNvPr id="350" name="Shape 350">
            <a:hlinkClick r:id="rId10"/>
          </p:cNvPr>
          <p:cNvSpPr/>
          <p:nvPr/>
        </p:nvSpPr>
        <p:spPr>
          <a:xfrm>
            <a:off x="10645002" y="6308962"/>
            <a:ext cx="1547111" cy="54903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R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eturn</a:t>
            </a:r>
          </a:p>
        </p:txBody>
      </p:sp>
      <p:sp>
        <p:nvSpPr>
          <p:cNvPr id="351" name="Shape 351">
            <a:hlinkClick r:id="rId11"/>
          </p:cNvPr>
          <p:cNvSpPr/>
          <p:nvPr/>
        </p:nvSpPr>
        <p:spPr>
          <a:xfrm>
            <a:off x="0" y="6266814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C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hemical</a:t>
            </a:r>
          </a:p>
        </p:txBody>
      </p:sp>
      <p:sp>
        <p:nvSpPr>
          <p:cNvPr id="352" name="Shape 352"/>
          <p:cNvSpPr txBox="1"/>
          <p:nvPr/>
        </p:nvSpPr>
        <p:spPr>
          <a:xfrm>
            <a:off x="2698509" y="1546879"/>
            <a:ext cx="9179143" cy="95410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 example of electric energy is the movement of electrons.</a:t>
            </a:r>
          </a:p>
        </p:txBody>
      </p:sp>
      <p:pic>
        <p:nvPicPr>
          <p:cNvPr id="353" name="Shape 35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flipH="1">
            <a:off x="5089925" y="2804275"/>
            <a:ext cx="4266924" cy="2822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Shape 35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269725" y="2612700"/>
            <a:ext cx="6420276" cy="356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/>
          <p:nvPr/>
        </p:nvSpPr>
        <p:spPr>
          <a:xfrm>
            <a:off x="0" y="263950"/>
            <a:ext cx="7378382" cy="73529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  <a:r>
              <a:rPr lang="en-IE" sz="3200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Forms of Energy</a:t>
            </a:r>
          </a:p>
        </p:txBody>
      </p:sp>
      <p:pic>
        <p:nvPicPr>
          <p:cNvPr id="361" name="Shape 3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9160" y="123093"/>
            <a:ext cx="1723748" cy="508501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Shape 362">
            <a:hlinkClick r:id="rId4"/>
          </p:cNvPr>
          <p:cNvSpPr/>
          <p:nvPr/>
        </p:nvSpPr>
        <p:spPr>
          <a:xfrm>
            <a:off x="0" y="1191795"/>
            <a:ext cx="2235268" cy="456029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Kinetic</a:t>
            </a:r>
          </a:p>
        </p:txBody>
      </p:sp>
      <p:sp>
        <p:nvSpPr>
          <p:cNvPr id="363" name="Shape 363">
            <a:hlinkClick r:id="rId5"/>
          </p:cNvPr>
          <p:cNvSpPr/>
          <p:nvPr/>
        </p:nvSpPr>
        <p:spPr>
          <a:xfrm>
            <a:off x="0" y="1794691"/>
            <a:ext cx="2235270" cy="430034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POTENTIAL</a:t>
            </a:r>
          </a:p>
        </p:txBody>
      </p:sp>
      <p:sp>
        <p:nvSpPr>
          <p:cNvPr id="364" name="Shape 364">
            <a:hlinkClick r:id="rId6"/>
          </p:cNvPr>
          <p:cNvSpPr/>
          <p:nvPr/>
        </p:nvSpPr>
        <p:spPr>
          <a:xfrm>
            <a:off x="-1" y="2424447"/>
            <a:ext cx="2235270" cy="536089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Heat</a:t>
            </a:r>
          </a:p>
        </p:txBody>
      </p:sp>
      <p:sp>
        <p:nvSpPr>
          <p:cNvPr id="365" name="Shape 365">
            <a:hlinkClick r:id="rId7"/>
          </p:cNvPr>
          <p:cNvSpPr/>
          <p:nvPr/>
        </p:nvSpPr>
        <p:spPr>
          <a:xfrm>
            <a:off x="0" y="3227315"/>
            <a:ext cx="2235268" cy="52307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SOUND</a:t>
            </a:r>
          </a:p>
        </p:txBody>
      </p:sp>
      <p:sp>
        <p:nvSpPr>
          <p:cNvPr id="366" name="Shape 366">
            <a:hlinkClick r:id="rId8"/>
          </p:cNvPr>
          <p:cNvSpPr/>
          <p:nvPr/>
        </p:nvSpPr>
        <p:spPr>
          <a:xfrm>
            <a:off x="0" y="3993767"/>
            <a:ext cx="2235268" cy="443751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LIGHT</a:t>
            </a:r>
          </a:p>
        </p:txBody>
      </p:sp>
      <p:sp>
        <p:nvSpPr>
          <p:cNvPr id="367" name="Shape 367">
            <a:hlinkClick r:id="rId9"/>
          </p:cNvPr>
          <p:cNvSpPr/>
          <p:nvPr/>
        </p:nvSpPr>
        <p:spPr>
          <a:xfrm>
            <a:off x="0" y="4657850"/>
            <a:ext cx="2235270" cy="508041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N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uclear</a:t>
            </a:r>
          </a:p>
        </p:txBody>
      </p:sp>
      <p:sp>
        <p:nvSpPr>
          <p:cNvPr id="368" name="Shape 368">
            <a:hlinkClick r:id="rId10"/>
          </p:cNvPr>
          <p:cNvSpPr/>
          <p:nvPr/>
        </p:nvSpPr>
        <p:spPr>
          <a:xfrm>
            <a:off x="-1" y="5424555"/>
            <a:ext cx="2235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E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lectrical</a:t>
            </a:r>
          </a:p>
        </p:txBody>
      </p:sp>
      <p:sp>
        <p:nvSpPr>
          <p:cNvPr id="369" name="Shape 369"/>
          <p:cNvSpPr txBox="1"/>
          <p:nvPr/>
        </p:nvSpPr>
        <p:spPr>
          <a:xfrm>
            <a:off x="6557627" y="6455789"/>
            <a:ext cx="686271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IE" sz="1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on ‘RETURN’ to return to the task.</a:t>
            </a:r>
          </a:p>
        </p:txBody>
      </p:sp>
      <p:sp>
        <p:nvSpPr>
          <p:cNvPr id="370" name="Shape 370">
            <a:hlinkClick r:id="rId11"/>
          </p:cNvPr>
          <p:cNvSpPr/>
          <p:nvPr/>
        </p:nvSpPr>
        <p:spPr>
          <a:xfrm>
            <a:off x="10645002" y="6308962"/>
            <a:ext cx="1547111" cy="54903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R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eturn</a:t>
            </a:r>
          </a:p>
        </p:txBody>
      </p:sp>
      <p:sp>
        <p:nvSpPr>
          <p:cNvPr id="371" name="Shape 371"/>
          <p:cNvSpPr/>
          <p:nvPr/>
        </p:nvSpPr>
        <p:spPr>
          <a:xfrm>
            <a:off x="0" y="6266814"/>
            <a:ext cx="3893270" cy="570597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400" b="1">
                <a:solidFill>
                  <a:srgbClr val="FBE4D4"/>
                </a:solidFill>
              </a:rPr>
              <a:t>C</a:t>
            </a:r>
            <a:r>
              <a:rPr lang="en-IE" sz="2400" b="1">
                <a:solidFill>
                  <a:srgbClr val="FBE4D4"/>
                </a:solidFill>
                <a:latin typeface="Arial"/>
                <a:ea typeface="Arial"/>
                <a:cs typeface="Arial"/>
                <a:sym typeface="Arial"/>
              </a:rPr>
              <a:t>hemical</a:t>
            </a:r>
          </a:p>
        </p:txBody>
      </p:sp>
      <p:sp>
        <p:nvSpPr>
          <p:cNvPr id="372" name="Shape 372"/>
          <p:cNvSpPr txBox="1"/>
          <p:nvPr/>
        </p:nvSpPr>
        <p:spPr>
          <a:xfrm>
            <a:off x="2788809" y="1533082"/>
            <a:ext cx="9179143" cy="181588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Stored energy in the bonds of Chemical compounds. </a:t>
            </a:r>
            <a:br>
              <a:rPr lang="en-I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I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Chemical Energy is released during a chemical reaction.  </a:t>
            </a:r>
          </a:p>
        </p:txBody>
      </p:sp>
      <p:pic>
        <p:nvPicPr>
          <p:cNvPr id="373" name="Shape 37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463349" y="2596949"/>
            <a:ext cx="3043249" cy="3536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Shape 37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-5400000">
            <a:off x="3604200" y="1948224"/>
            <a:ext cx="3490225" cy="483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Shape 3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25766" y="6175101"/>
            <a:ext cx="1723800" cy="50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Shape 380"/>
          <p:cNvPicPr preferRelativeResize="0"/>
          <p:nvPr/>
        </p:nvPicPr>
        <p:blipFill rotWithShape="1">
          <a:blip r:embed="rId4">
            <a:alphaModFix/>
          </a:blip>
          <a:srcRect t="5719" b="7752"/>
          <a:stretch/>
        </p:blipFill>
        <p:spPr>
          <a:xfrm>
            <a:off x="0" y="0"/>
            <a:ext cx="12191999" cy="6857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hape 386"/>
          <p:cNvSpPr txBox="1">
            <a:spLocks noGrp="1"/>
          </p:cNvSpPr>
          <p:nvPr>
            <p:ph type="body" idx="1"/>
          </p:nvPr>
        </p:nvSpPr>
        <p:spPr>
          <a:xfrm>
            <a:off x="6159125" y="2664375"/>
            <a:ext cx="5235900" cy="2292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IE">
                <a:latin typeface="Arial"/>
                <a:ea typeface="Arial"/>
                <a:cs typeface="Arial"/>
                <a:sym typeface="Arial"/>
              </a:rPr>
              <a:t>Look at the location of Ireland’s hydroelectric power stations using the </a:t>
            </a:r>
            <a:r>
              <a:rPr lang="en-IE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ESB Interactive Map</a:t>
            </a:r>
            <a:r>
              <a:rPr lang="en-IE">
                <a:latin typeface="Arial"/>
                <a:ea typeface="Arial"/>
                <a:cs typeface="Arial"/>
                <a:sym typeface="Arial"/>
              </a:rPr>
              <a:t> show. </a:t>
            </a:r>
            <a:br>
              <a:rPr lang="en-IE">
                <a:latin typeface="Arial"/>
                <a:ea typeface="Arial"/>
                <a:cs typeface="Arial"/>
                <a:sym typeface="Arial"/>
              </a:rPr>
            </a:br>
            <a:endParaRPr lang="en-I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Shape 387"/>
          <p:cNvSpPr/>
          <p:nvPr/>
        </p:nvSpPr>
        <p:spPr>
          <a:xfrm>
            <a:off x="-1" y="263950"/>
            <a:ext cx="7378500" cy="735300"/>
          </a:xfrm>
          <a:prstGeom prst="rect">
            <a:avLst/>
          </a:prstGeom>
          <a:solidFill>
            <a:srgbClr val="833C0B"/>
          </a:solidFill>
          <a:ln w="12700" cap="flat" cmpd="sng">
            <a:solidFill>
              <a:srgbClr val="833C0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IE" sz="3200" b="1">
                <a:solidFill>
                  <a:srgbClr val="F7CAAC"/>
                </a:solidFill>
              </a:rPr>
              <a:t>Useful Links</a:t>
            </a:r>
          </a:p>
        </p:txBody>
      </p:sp>
      <p:pic>
        <p:nvPicPr>
          <p:cNvPr id="388" name="Shape 38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5850" y="1361400"/>
            <a:ext cx="4008050" cy="5116674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Shape 389"/>
          <p:cNvSpPr txBox="1"/>
          <p:nvPr/>
        </p:nvSpPr>
        <p:spPr>
          <a:xfrm>
            <a:off x="6421275" y="5377275"/>
            <a:ext cx="5294700" cy="85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IE" b="1"/>
              <a:t>Extension </a:t>
            </a:r>
            <a:r>
              <a:rPr lang="en-IE"/>
              <a:t>- Choose one of the hydroelectric power stations, research and present your findings on your chosen hydroelectric power station.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579</Words>
  <Application>Microsoft Macintosh PowerPoint</Application>
  <PresentationFormat>Widescreen</PresentationFormat>
  <Paragraphs>212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Calibri</vt:lpstr>
      <vt:lpstr>Noto Sans Symbols</vt:lpstr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2</cp:revision>
  <dcterms:modified xsi:type="dcterms:W3CDTF">2017-12-10T19:56:48Z</dcterms:modified>
</cp:coreProperties>
</file>