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1" r:id="rId1"/>
    <p:sldMasterId id="2147483682" r:id="rId2"/>
    <p:sldMasterId id="2147483683" r:id="rId3"/>
  </p:sldMasterIdLst>
  <p:notesMasterIdLst>
    <p:notesMasterId r:id="rId1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29"/>
  </p:normalViewPr>
  <p:slideViewPr>
    <p:cSldViewPr snapToGrid="0" snapToObjects="1">
      <p:cViewPr varScale="1">
        <p:scale>
          <a:sx n="145" d="100"/>
          <a:sy n="145" d="100"/>
        </p:scale>
        <p:origin x="6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har char="●"/>
              <a:defRPr sz="1100"/>
            </a:lvl1pPr>
            <a:lvl2pPr lvl="1">
              <a:spcBef>
                <a:spcPts val="0"/>
              </a:spcBef>
              <a:buChar char="○"/>
              <a:defRPr sz="1100"/>
            </a:lvl2pPr>
            <a:lvl3pPr lvl="2">
              <a:spcBef>
                <a:spcPts val="0"/>
              </a:spcBef>
              <a:buChar char="■"/>
              <a:defRPr sz="1100"/>
            </a:lvl3pPr>
            <a:lvl4pPr lvl="3">
              <a:spcBef>
                <a:spcPts val="0"/>
              </a:spcBef>
              <a:buChar char="●"/>
              <a:defRPr sz="1100"/>
            </a:lvl4pPr>
            <a:lvl5pPr lvl="4">
              <a:spcBef>
                <a:spcPts val="0"/>
              </a:spcBef>
              <a:buChar char="○"/>
              <a:defRPr sz="1100"/>
            </a:lvl5pPr>
            <a:lvl6pPr lvl="5">
              <a:spcBef>
                <a:spcPts val="0"/>
              </a:spcBef>
              <a:buChar char="■"/>
              <a:defRPr sz="1100"/>
            </a:lvl6pPr>
            <a:lvl7pPr lvl="6">
              <a:spcBef>
                <a:spcPts val="0"/>
              </a:spcBef>
              <a:buChar char="●"/>
              <a:defRPr sz="1100"/>
            </a:lvl7pPr>
            <a:lvl8pPr lvl="7">
              <a:spcBef>
                <a:spcPts val="0"/>
              </a:spcBef>
              <a:buChar char="○"/>
              <a:defRPr sz="1100"/>
            </a:lvl8pPr>
            <a:lvl9pPr lvl="8">
              <a:spcBef>
                <a:spcPts val="0"/>
              </a:spcBef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02" name="Shape 20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17" name="Shape 21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26" name="Shape 22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33" name="Shape 23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42" name="Shape 24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52" name="Shape 25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61" name="Shape 26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71" name="Shape 27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ctr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623887" y="1282303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23887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body" idx="2"/>
          </p:nvPr>
        </p:nvSpPr>
        <p:spPr>
          <a:xfrm>
            <a:off x="4629150" y="1369218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xfrm>
            <a:off x="62984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29840" y="1260872"/>
            <a:ext cx="3868500" cy="617999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body" idx="2"/>
          </p:nvPr>
        </p:nvSpPr>
        <p:spPr>
          <a:xfrm>
            <a:off x="629840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7999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629840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3887390" y="740568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254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381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2"/>
          </p:nvPr>
        </p:nvSpPr>
        <p:spPr>
          <a:xfrm>
            <a:off x="629840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title"/>
          </p:nvPr>
        </p:nvSpPr>
        <p:spPr>
          <a:xfrm>
            <a:off x="629840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08" name="Shape 108"/>
          <p:cNvSpPr>
            <a:spLocks noGrp="1"/>
          </p:cNvSpPr>
          <p:nvPr>
            <p:ph type="pic" idx="2"/>
          </p:nvPr>
        </p:nvSpPr>
        <p:spPr>
          <a:xfrm>
            <a:off x="3887390" y="740568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45833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5238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61111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29840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title"/>
          </p:nvPr>
        </p:nvSpPr>
        <p:spPr>
          <a:xfrm rot="5400000">
            <a:off x="5350050" y="1467543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Shape 124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ctr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4" name="Shape 134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>
            <a:spLocks noGrp="1"/>
          </p:cNvSpPr>
          <p:nvPr>
            <p:ph type="title"/>
          </p:nvPr>
        </p:nvSpPr>
        <p:spPr>
          <a:xfrm>
            <a:off x="623887" y="1282303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623887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6" name="Shape 146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" name="Shape 147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Shape 148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body" idx="2"/>
          </p:nvPr>
        </p:nvSpPr>
        <p:spPr>
          <a:xfrm>
            <a:off x="4629150" y="1369218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4" name="Shape 154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5" name="Shape 155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title"/>
          </p:nvPr>
        </p:nvSpPr>
        <p:spPr>
          <a:xfrm>
            <a:off x="62984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629840" y="1260872"/>
            <a:ext cx="3868500" cy="617999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Shape 159"/>
          <p:cNvSpPr txBox="1">
            <a:spLocks noGrp="1"/>
          </p:cNvSpPr>
          <p:nvPr>
            <p:ph type="body" idx="2"/>
          </p:nvPr>
        </p:nvSpPr>
        <p:spPr>
          <a:xfrm>
            <a:off x="629840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7999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2" name="Shape 162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3" name="Shape 163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4" name="Shape 164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67" name="Shape 167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Shape 168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2" name="Shape 172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" name="Shape 173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629840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body" idx="1"/>
          </p:nvPr>
        </p:nvSpPr>
        <p:spPr>
          <a:xfrm>
            <a:off x="3887390" y="740568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254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381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7" name="Shape 177"/>
          <p:cNvSpPr txBox="1">
            <a:spLocks noGrp="1"/>
          </p:cNvSpPr>
          <p:nvPr>
            <p:ph type="body" idx="2"/>
          </p:nvPr>
        </p:nvSpPr>
        <p:spPr>
          <a:xfrm>
            <a:off x="629840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8" name="Shape 178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9" name="Shape 179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" name="Shape 180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>
            <a:spLocks noGrp="1"/>
          </p:cNvSpPr>
          <p:nvPr>
            <p:ph type="title"/>
          </p:nvPr>
        </p:nvSpPr>
        <p:spPr>
          <a:xfrm>
            <a:off x="629840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83" name="Shape 183"/>
          <p:cNvSpPr>
            <a:spLocks noGrp="1"/>
          </p:cNvSpPr>
          <p:nvPr>
            <p:ph type="pic" idx="2"/>
          </p:nvPr>
        </p:nvSpPr>
        <p:spPr>
          <a:xfrm>
            <a:off x="3887390" y="740568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45833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5238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61111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73333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body" idx="1"/>
          </p:nvPr>
        </p:nvSpPr>
        <p:spPr>
          <a:xfrm>
            <a:off x="629840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" name="Shape 185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6" name="Shape 186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7" name="Shape 187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2" name="Shape 192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3" name="Shape 193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>
            <a:spLocks noGrp="1"/>
          </p:cNvSpPr>
          <p:nvPr>
            <p:ph type="title"/>
          </p:nvPr>
        </p:nvSpPr>
        <p:spPr>
          <a:xfrm rot="5400000">
            <a:off x="5350050" y="1467543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None/>
              <a:defRPr sz="1400"/>
            </a:lvl2pPr>
            <a:lvl3pPr lvl="2" indent="0" rtl="0">
              <a:spcBef>
                <a:spcPts val="0"/>
              </a:spcBef>
              <a:buNone/>
              <a:defRPr sz="1400"/>
            </a:lvl3pPr>
            <a:lvl4pPr lvl="3" indent="0" rtl="0">
              <a:spcBef>
                <a:spcPts val="0"/>
              </a:spcBef>
              <a:buNone/>
              <a:defRPr sz="1400"/>
            </a:lvl4pPr>
            <a:lvl5pPr lvl="4" indent="0" rtl="0">
              <a:spcBef>
                <a:spcPts val="0"/>
              </a:spcBef>
              <a:buNone/>
              <a:defRPr sz="1400"/>
            </a:lvl5pPr>
            <a:lvl6pPr lvl="5" indent="0" rtl="0">
              <a:spcBef>
                <a:spcPts val="0"/>
              </a:spcBef>
              <a:buNone/>
              <a:defRPr sz="1400"/>
            </a:lvl6pPr>
            <a:lvl7pPr lvl="6" indent="0" rtl="0">
              <a:spcBef>
                <a:spcPts val="0"/>
              </a:spcBef>
              <a:buNone/>
              <a:defRPr sz="1400"/>
            </a:lvl7pPr>
            <a:lvl8pPr lvl="7" indent="0" rtl="0">
              <a:spcBef>
                <a:spcPts val="0"/>
              </a:spcBef>
              <a:buNone/>
              <a:defRPr sz="1400"/>
            </a:lvl8pPr>
            <a:lvl9pPr lvl="8" indent="0" rtl="0">
              <a:spcBef>
                <a:spcPts val="0"/>
              </a:spcBef>
              <a:buNone/>
              <a:defRPr sz="1400"/>
            </a:lvl9pPr>
          </a:lstStyle>
          <a:p>
            <a:endParaRPr/>
          </a:p>
        </p:txBody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7" name="Shape 197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8" name="Shape 198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9" name="Shape 199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Char char="●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○"/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■"/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●"/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○"/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■"/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●"/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○"/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-GB" sz="1000">
                <a:solidFill>
                  <a:schemeClr val="dk2"/>
                </a:solidFill>
              </a:rPr>
              <a:t>‹#›</a:t>
            </a:fld>
            <a:endParaRPr lang="en-GB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AC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33333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SzPct val="78571"/>
              <a:buNone/>
              <a:defRPr sz="1400"/>
            </a:lvl2pPr>
            <a:lvl3pPr lvl="2" indent="0" rtl="0">
              <a:spcBef>
                <a:spcPts val="0"/>
              </a:spcBef>
              <a:buSzPct val="78571"/>
              <a:buNone/>
              <a:defRPr sz="1400"/>
            </a:lvl3pPr>
            <a:lvl4pPr lvl="3" indent="0" rtl="0">
              <a:spcBef>
                <a:spcPts val="0"/>
              </a:spcBef>
              <a:buSzPct val="78571"/>
              <a:buNone/>
              <a:defRPr sz="1400"/>
            </a:lvl4pPr>
            <a:lvl5pPr lvl="4" indent="0" rtl="0">
              <a:spcBef>
                <a:spcPts val="0"/>
              </a:spcBef>
              <a:buSzPct val="78571"/>
              <a:buNone/>
              <a:defRPr sz="1400"/>
            </a:lvl5pPr>
            <a:lvl6pPr lvl="5" indent="0" rtl="0">
              <a:spcBef>
                <a:spcPts val="0"/>
              </a:spcBef>
              <a:buSzPct val="78571"/>
              <a:buNone/>
              <a:defRPr sz="1400"/>
            </a:lvl6pPr>
            <a:lvl7pPr lvl="6" indent="0" rtl="0">
              <a:spcBef>
                <a:spcPts val="0"/>
              </a:spcBef>
              <a:buSzPct val="78571"/>
              <a:buNone/>
              <a:defRPr sz="1400"/>
            </a:lvl7pPr>
            <a:lvl8pPr lvl="7" indent="0" rtl="0">
              <a:spcBef>
                <a:spcPts val="0"/>
              </a:spcBef>
              <a:buSzPct val="78571"/>
              <a:buNone/>
              <a:defRPr sz="1400"/>
            </a:lvl8pPr>
            <a:lvl9pPr lvl="8" indent="0" rtl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SzPct val="122222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SzPct val="122222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AC1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33333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buSzPct val="78571"/>
              <a:buNone/>
              <a:defRPr sz="1400"/>
            </a:lvl2pPr>
            <a:lvl3pPr lvl="2" indent="0" rtl="0">
              <a:spcBef>
                <a:spcPts val="0"/>
              </a:spcBef>
              <a:buSzPct val="78571"/>
              <a:buNone/>
              <a:defRPr sz="1400"/>
            </a:lvl3pPr>
            <a:lvl4pPr lvl="3" indent="0" rtl="0">
              <a:spcBef>
                <a:spcPts val="0"/>
              </a:spcBef>
              <a:buSzPct val="78571"/>
              <a:buNone/>
              <a:defRPr sz="1400"/>
            </a:lvl4pPr>
            <a:lvl5pPr lvl="4" indent="0" rtl="0">
              <a:spcBef>
                <a:spcPts val="0"/>
              </a:spcBef>
              <a:buSzPct val="78571"/>
              <a:buNone/>
              <a:defRPr sz="1400"/>
            </a:lvl5pPr>
            <a:lvl6pPr lvl="5" indent="0" rtl="0">
              <a:spcBef>
                <a:spcPts val="0"/>
              </a:spcBef>
              <a:buSzPct val="78571"/>
              <a:buNone/>
              <a:defRPr sz="1400"/>
            </a:lvl6pPr>
            <a:lvl7pPr lvl="6" indent="0" rtl="0">
              <a:spcBef>
                <a:spcPts val="0"/>
              </a:spcBef>
              <a:buSzPct val="78571"/>
              <a:buNone/>
              <a:defRPr sz="1400"/>
            </a:lvl7pPr>
            <a:lvl8pPr lvl="7" indent="0" rtl="0">
              <a:spcBef>
                <a:spcPts val="0"/>
              </a:spcBef>
              <a:buSzPct val="78571"/>
              <a:buNone/>
              <a:defRPr sz="1400"/>
            </a:lvl8pPr>
            <a:lvl9pPr lvl="8" indent="0" rtl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28650" y="1369218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177800" marR="0" lvl="0" indent="-3810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20700" marR="0" lvl="1" indent="-635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63600" marR="0" lvl="2" indent="-762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6500" marR="0" lvl="3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9400" marR="0" lvl="4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dt" idx="10"/>
          </p:nvPr>
        </p:nvSpPr>
        <p:spPr>
          <a:xfrm>
            <a:off x="6286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l" rtl="0">
              <a:spcBef>
                <a:spcPts val="0"/>
              </a:spcBef>
              <a:buSzPct val="122222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ftr" idx="11"/>
          </p:nvPr>
        </p:nvSpPr>
        <p:spPr>
          <a:xfrm>
            <a:off x="3028950" y="4767262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ctr" anchorCtr="0"/>
          <a:lstStyle>
            <a:lvl1pPr marL="0" marR="0" lvl="0" indent="0" algn="ctr" rtl="0">
              <a:spcBef>
                <a:spcPts val="0"/>
              </a:spcBef>
              <a:buSzPct val="122222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SzPct val="78571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GB" sz="9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hyperlink" Target="https://vimeo.com/232961626" TargetMode="External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hyperlink" Target="https://vimeo.com/232961626" TargetMode="External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Shape 204" descr="bi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100"/>
            <a:ext cx="9144000" cy="5125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/>
          <p:nvPr/>
        </p:nvSpPr>
        <p:spPr>
          <a:xfrm>
            <a:off x="0" y="473696"/>
            <a:ext cx="5533800" cy="5514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	</a:t>
            </a:r>
            <a:r>
              <a:rPr lang="en-GB" sz="2400" b="1">
                <a:solidFill>
                  <a:srgbClr val="FBE4D4"/>
                </a:solidFill>
              </a:rPr>
              <a:t>LC History syllabus links</a:t>
            </a:r>
            <a:r>
              <a:rPr lang="en-GB" sz="2400" b="1" i="0" u="none" strike="noStrike" cap="none">
                <a:solidFill>
                  <a:srgbClr val="FBE4D4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</a:p>
        </p:txBody>
      </p:sp>
      <p:pic>
        <p:nvPicPr>
          <p:cNvPr id="210" name="Shape 2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505932"/>
            <a:ext cx="5533800" cy="27717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Shape 211"/>
          <p:cNvSpPr txBox="1"/>
          <p:nvPr/>
        </p:nvSpPr>
        <p:spPr>
          <a:xfrm>
            <a:off x="5812154" y="231457"/>
            <a:ext cx="3086100" cy="4431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t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R="0" lvl="0" algn="l" rtl="0">
              <a:spcBef>
                <a:spcPts val="0"/>
              </a:spcBef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R="0" lvl="0" algn="ctr" rtl="0">
              <a:spcBef>
                <a:spcPts val="0"/>
              </a:spcBef>
              <a:buNone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pursuit of sovereignty and the impact of partition, 1912-1949</a:t>
            </a:r>
          </a:p>
          <a:p>
            <a:pPr marR="0" lvl="0" algn="ctr" rtl="0">
              <a:spcBef>
                <a:spcPts val="0"/>
              </a:spcBef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R="0" lvl="0" algn="ctr" rtl="0">
              <a:spcBef>
                <a:spcPts val="0"/>
              </a:spcBef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5900" marR="0" lvl="0" indent="-215900" algn="l" rtl="0">
              <a:spcBef>
                <a:spcPts val="0"/>
              </a:spcBef>
              <a:buClr>
                <a:schemeClr val="dk1"/>
              </a:buClr>
              <a:buFont typeface="Noto Sans Symbols"/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5900" marR="0" lvl="0" indent="-215900" algn="l" rtl="0">
              <a:spcBef>
                <a:spcPts val="0"/>
              </a:spcBef>
              <a:buClr>
                <a:schemeClr val="dk1"/>
              </a:buClr>
              <a:buFont typeface="Noto Sans Symbols"/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5900" marR="0" lvl="0" indent="-215900" algn="ctr" rtl="0">
              <a:spcBef>
                <a:spcPts val="0"/>
              </a:spcBef>
              <a:buClr>
                <a:schemeClr val="dk1"/>
              </a:buClr>
              <a:buFont typeface="Noto Sans Symbols"/>
              <a:buNone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Economic and social policies of Cumann na nGaedheal</a:t>
            </a:r>
          </a:p>
          <a:p>
            <a:pPr marL="215900" marR="0" lvl="0" indent="-215900" algn="ctr" rtl="0">
              <a:spcBef>
                <a:spcPts val="0"/>
              </a:spcBef>
              <a:buClr>
                <a:schemeClr val="dk1"/>
              </a:buClr>
              <a:buFont typeface="Noto Sans Symbols"/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5900" marR="0" lvl="0" indent="-215900" algn="ctr" rtl="0">
              <a:spcBef>
                <a:spcPts val="0"/>
              </a:spcBef>
              <a:buClr>
                <a:schemeClr val="dk1"/>
              </a:buClr>
              <a:buFont typeface="Noto Sans Symbols"/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5900" marR="0" lvl="0" indent="-215900" algn="ctr" rtl="0">
              <a:spcBef>
                <a:spcPts val="0"/>
              </a:spcBef>
              <a:buClr>
                <a:schemeClr val="dk1"/>
              </a:buClr>
              <a:buFont typeface="Noto Sans Symbols"/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5900" marR="0" lvl="0" indent="-215900" algn="ctr" rtl="0">
              <a:spcBef>
                <a:spcPts val="0"/>
              </a:spcBef>
              <a:buClr>
                <a:schemeClr val="dk1"/>
              </a:buClr>
              <a:buFont typeface="Noto Sans Symbols"/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5900" marR="0" lvl="0" indent="-215900" algn="ctr" rtl="0">
              <a:spcBef>
                <a:spcPts val="0"/>
              </a:spcBef>
              <a:buClr>
                <a:schemeClr val="dk1"/>
              </a:buClr>
              <a:buFont typeface="Noto Sans Symbols"/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88900" algn="ctr" rtl="0">
              <a:spcBef>
                <a:spcPts val="0"/>
              </a:spcBef>
              <a:buClr>
                <a:schemeClr val="dk1"/>
              </a:buClr>
              <a:buFont typeface="Noto Sans Symbols"/>
              <a:buNone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Industrial policy: the Shannon Scheme, 1924-1937</a:t>
            </a:r>
          </a:p>
        </p:txBody>
      </p:sp>
      <p:pic>
        <p:nvPicPr>
          <p:cNvPr id="212" name="Shape 2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6094" y="4663439"/>
            <a:ext cx="1101900" cy="3252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3" name="Shape 213"/>
          <p:cNvCxnSpPr/>
          <p:nvPr/>
        </p:nvCxnSpPr>
        <p:spPr>
          <a:xfrm>
            <a:off x="7354750" y="1256250"/>
            <a:ext cx="900" cy="652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214" name="Shape 214"/>
          <p:cNvCxnSpPr/>
          <p:nvPr/>
        </p:nvCxnSpPr>
        <p:spPr>
          <a:xfrm>
            <a:off x="7354750" y="2565675"/>
            <a:ext cx="900" cy="652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/>
        </p:nvSpPr>
        <p:spPr>
          <a:xfrm>
            <a:off x="0" y="473696"/>
            <a:ext cx="5533800" cy="5514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	</a:t>
            </a:r>
            <a:r>
              <a:rPr lang="en-GB" sz="2400" b="1" i="0" u="none" strike="noStrike" cap="none">
                <a:solidFill>
                  <a:srgbClr val="FBE4D4"/>
                </a:solidFill>
                <a:latin typeface="Arial"/>
                <a:ea typeface="Arial"/>
                <a:cs typeface="Arial"/>
                <a:sym typeface="Arial"/>
              </a:rPr>
              <a:t>Learning Intentions:</a:t>
            </a:r>
          </a:p>
        </p:txBody>
      </p:sp>
      <p:sp>
        <p:nvSpPr>
          <p:cNvPr id="220" name="Shape 220"/>
          <p:cNvSpPr txBox="1"/>
          <p:nvPr/>
        </p:nvSpPr>
        <p:spPr>
          <a:xfrm>
            <a:off x="5763854" y="473707"/>
            <a:ext cx="3086100" cy="4431900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t" anchorCtr="0">
            <a:noAutofit/>
          </a:bodyPr>
          <a:lstStyle/>
          <a:p>
            <a:pPr marL="215900" marR="0" lvl="0" indent="-247650" algn="l" rtl="0">
              <a:spcBef>
                <a:spcPts val="0"/>
              </a:spcBef>
              <a:buClr>
                <a:schemeClr val="dk1"/>
              </a:buClr>
              <a:buSzPct val="100000"/>
              <a:buFont typeface="Noto Sans Symbols"/>
              <a:buAutoNum type="arabicPeriod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be able to explain why the Shannon Scheme was a necessary project undertaken by the Cumann na nGaedheal government.</a:t>
            </a:r>
          </a:p>
          <a:p>
            <a:pPr marL="215900" marR="0" lvl="0" indent="-24765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be able to describe how the Shannon Scheme was constructed and the cost of construction.</a:t>
            </a:r>
          </a:p>
          <a:p>
            <a:pPr marL="215900" marR="0" lvl="0" indent="-247650" algn="l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assess the impact of the Shannon Scheme on the Irish Free State in the 1920s and 1930s.</a:t>
            </a:r>
          </a:p>
          <a:p>
            <a:pPr marL="215900" marR="0" lvl="0" indent="-215900" algn="l" rtl="0">
              <a:spcBef>
                <a:spcPts val="0"/>
              </a:spcBef>
              <a:buClr>
                <a:schemeClr val="dk1"/>
              </a:buClr>
              <a:buFont typeface="Noto Sans Symbols"/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1" name="Shape 2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76094" y="4663439"/>
            <a:ext cx="1101900" cy="32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Shape 2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2375" y="1206300"/>
            <a:ext cx="4650524" cy="32514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Shape 223"/>
          <p:cNvSpPr txBox="1"/>
          <p:nvPr/>
        </p:nvSpPr>
        <p:spPr>
          <a:xfrm>
            <a:off x="362375" y="4565950"/>
            <a:ext cx="4578000" cy="422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/>
              <a:t>Image: ESB archives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/>
          <p:nvPr/>
        </p:nvSpPr>
        <p:spPr>
          <a:xfrm>
            <a:off x="0" y="229500"/>
            <a:ext cx="8841900" cy="8685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457200" marR="0" lvl="0" indent="-381000" algn="l" rtl="0">
              <a:spcBef>
                <a:spcPts val="0"/>
              </a:spcBef>
              <a:buClr>
                <a:srgbClr val="FBE4D4"/>
              </a:buClr>
              <a:buSzPct val="100000"/>
              <a:buFont typeface="Arial"/>
              <a:buAutoNum type="arabicPeriod"/>
            </a:pPr>
            <a:r>
              <a:rPr lang="en-GB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Why did the government undertake to build a hydro-electric power station at Ardnacrusha, Co. Clare? </a:t>
            </a:r>
          </a:p>
        </p:txBody>
      </p:sp>
      <p:pic>
        <p:nvPicPr>
          <p:cNvPr id="229" name="Shape 2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76094" y="4663439"/>
            <a:ext cx="1101900" cy="32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Shape 230"/>
          <p:cNvSpPr txBox="1"/>
          <p:nvPr/>
        </p:nvSpPr>
        <p:spPr>
          <a:xfrm>
            <a:off x="362375" y="1432800"/>
            <a:ext cx="8564100" cy="1546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3000" b="1"/>
              <a:t>Think-pair-share: </a:t>
            </a:r>
            <a:r>
              <a:rPr lang="en-GB" sz="3000"/>
              <a:t>In the 1920s, Ireland produced very little electricity compared with other European countries. 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 rtl="0">
              <a:spcBef>
                <a:spcPts val="0"/>
              </a:spcBef>
              <a:buNone/>
            </a:pPr>
            <a:r>
              <a:rPr lang="en-GB" sz="3000"/>
              <a:t>Why do you think this was the case? 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/>
          <p:nvPr/>
        </p:nvSpPr>
        <p:spPr>
          <a:xfrm>
            <a:off x="0" y="229500"/>
            <a:ext cx="8841900" cy="8685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457200" marR="0" lvl="0" indent="-381000" algn="l" rtl="0">
              <a:spcBef>
                <a:spcPts val="0"/>
              </a:spcBef>
              <a:buClr>
                <a:srgbClr val="FBE4D4"/>
              </a:buClr>
              <a:buSzPct val="100000"/>
              <a:buFont typeface="Arial"/>
              <a:buAutoNum type="arabicPeriod"/>
            </a:pPr>
            <a:r>
              <a:rPr lang="en-GB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Why did the government undertake to build a hydro-electric power station at Ardnacrusha, Co. Clare? </a:t>
            </a:r>
          </a:p>
        </p:txBody>
      </p:sp>
      <p:pic>
        <p:nvPicPr>
          <p:cNvPr id="236" name="Shape 2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76094" y="4663439"/>
            <a:ext cx="1101900" cy="32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Shape 237"/>
          <p:cNvSpPr txBox="1"/>
          <p:nvPr/>
        </p:nvSpPr>
        <p:spPr>
          <a:xfrm>
            <a:off x="4336425" y="1190300"/>
            <a:ext cx="4578000" cy="3230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Unlike other European countries, Ireland lacked the fossil fuels (e.g. coal) needed to produce electricity.</a:t>
            </a: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September 1924, the German company </a:t>
            </a:r>
            <a:r>
              <a:rPr lang="en-GB" sz="19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Siemens</a:t>
            </a: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proposed to the </a:t>
            </a:r>
            <a:r>
              <a:rPr lang="en-GB" sz="19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Cumann na nGaedheal </a:t>
            </a: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government a project that would harness the power of the River Shannon to create electricity.</a:t>
            </a: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August 1925, construction began of the </a:t>
            </a:r>
            <a:r>
              <a:rPr lang="en-GB" sz="19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Shannon Hydro-Electric Scheme </a:t>
            </a: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 Ardnacrusha, Co. Clare. </a:t>
            </a:r>
          </a:p>
          <a:p>
            <a:pPr marL="215900" lvl="0" indent="-127000" rtl="0">
              <a:spcBef>
                <a:spcPts val="0"/>
              </a:spcBef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endParaRPr sz="3000"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38" name="Shape 238"/>
          <p:cNvSpPr txBox="1"/>
          <p:nvPr/>
        </p:nvSpPr>
        <p:spPr>
          <a:xfrm>
            <a:off x="253675" y="4421000"/>
            <a:ext cx="3672000" cy="422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/>
              <a:t>Image: ESB archives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239" name="Shape 2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6525" y="1790875"/>
            <a:ext cx="3749224" cy="249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/>
          <p:nvPr/>
        </p:nvSpPr>
        <p:spPr>
          <a:xfrm>
            <a:off x="0" y="229500"/>
            <a:ext cx="8841900" cy="8685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r>
              <a:rPr lang="en-GB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2. How was the Shannon Scheme built and what did it cost?</a:t>
            </a:r>
          </a:p>
        </p:txBody>
      </p:sp>
      <p:pic>
        <p:nvPicPr>
          <p:cNvPr id="245" name="Shape 2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76094" y="4663439"/>
            <a:ext cx="1101900" cy="32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Shape 246"/>
          <p:cNvSpPr/>
          <p:nvPr/>
        </p:nvSpPr>
        <p:spPr>
          <a:xfrm>
            <a:off x="181000" y="1377050"/>
            <a:ext cx="4288200" cy="4227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457200" marR="0" lvl="0" indent="-381000" algn="ctr" rtl="0">
              <a:spcBef>
                <a:spcPts val="0"/>
              </a:spcBef>
              <a:buClr>
                <a:srgbClr val="FBE4D4"/>
              </a:buClr>
              <a:buSzPct val="100000"/>
              <a:buFont typeface="Arial"/>
              <a:buAutoNum type="alphaLcParenBoth"/>
            </a:pPr>
            <a:r>
              <a:rPr lang="en-GB" sz="2400" b="1">
                <a:solidFill>
                  <a:srgbClr val="FBE4D4"/>
                </a:solidFill>
                <a:latin typeface="Arial"/>
                <a:ea typeface="Arial"/>
                <a:cs typeface="Arial"/>
                <a:sym typeface="Arial"/>
              </a:rPr>
              <a:t>Watch the video:</a:t>
            </a:r>
          </a:p>
        </p:txBody>
      </p:sp>
      <p:sp>
        <p:nvSpPr>
          <p:cNvPr id="247" name="Shape 247"/>
          <p:cNvSpPr/>
          <p:nvPr/>
        </p:nvSpPr>
        <p:spPr>
          <a:xfrm>
            <a:off x="4689800" y="1377050"/>
            <a:ext cx="4288200" cy="4227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GB" sz="3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GB" sz="2400">
                <a:solidFill>
                  <a:srgbClr val="FBE4D4"/>
                </a:solidFill>
              </a:rPr>
              <a:t>(b) </a:t>
            </a:r>
            <a:r>
              <a:rPr lang="en-GB" sz="2400" b="1">
                <a:solidFill>
                  <a:srgbClr val="FBE4D4"/>
                </a:solidFill>
              </a:rPr>
              <a:t>In groups discuss...</a:t>
            </a:r>
          </a:p>
        </p:txBody>
      </p:sp>
      <p:sp>
        <p:nvSpPr>
          <p:cNvPr id="248" name="Shape 248"/>
          <p:cNvSpPr txBox="1"/>
          <p:nvPr/>
        </p:nvSpPr>
        <p:spPr>
          <a:xfrm>
            <a:off x="4686825" y="2029712"/>
            <a:ext cx="4227600" cy="2391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Based on the evidence in the video clip, do you think that the Shannon Scheme was a costly project for the Irish Free State? Explain your answer. </a:t>
            </a:r>
          </a:p>
          <a:p>
            <a:pPr lvl="0" rtl="0">
              <a:spcBef>
                <a:spcPts val="0"/>
              </a:spcBef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 you think the project could have been undertaken by the Irish Free State alone? Why was German assistance/collaboration needed? </a:t>
            </a:r>
          </a:p>
          <a:p>
            <a:pPr marL="215900" lvl="0" indent="-127000" rtl="0">
              <a:spcBef>
                <a:spcPts val="0"/>
              </a:spcBef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endParaRPr sz="3000"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249" name="Shape 249" descr="Snip20170914_32.png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0999" y="1886600"/>
            <a:ext cx="4288200" cy="2989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/>
          <p:nvPr/>
        </p:nvSpPr>
        <p:spPr>
          <a:xfrm>
            <a:off x="0" y="229500"/>
            <a:ext cx="8841900" cy="8685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r>
              <a:rPr lang="en-GB" sz="2400">
                <a:solidFill>
                  <a:srgbClr val="FBE4D4"/>
                </a:solidFill>
                <a:latin typeface="Calibri"/>
                <a:ea typeface="Calibri"/>
                <a:cs typeface="Calibri"/>
                <a:sym typeface="Calibri"/>
              </a:rPr>
              <a:t>2. How was the Shannon Scheme built and what did it cost?</a:t>
            </a:r>
          </a:p>
        </p:txBody>
      </p:sp>
      <p:pic>
        <p:nvPicPr>
          <p:cNvPr id="255" name="Shape 25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76094" y="4663439"/>
            <a:ext cx="1101900" cy="32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Shape 256"/>
          <p:cNvSpPr txBox="1"/>
          <p:nvPr/>
        </p:nvSpPr>
        <p:spPr>
          <a:xfrm>
            <a:off x="4336425" y="1190300"/>
            <a:ext cx="4578000" cy="3230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total cost of the project was £5.2m. This was the equivalent of 20% of the Irish government’s entire revenue budget for 1925. </a:t>
            </a: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workforce of up to 5000 people was employed during its construction. This included German and Irish workers. </a:t>
            </a:r>
          </a:p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Shannon Scheme opened in 1929 and by 1937 Ardnacrusha power station supplied 87% of electricity requirements in Ireland.  </a:t>
            </a:r>
          </a:p>
          <a:p>
            <a:pPr marL="215900" lvl="0" indent="-127000" rtl="0">
              <a:spcBef>
                <a:spcPts val="0"/>
              </a:spcBef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endParaRPr sz="3000"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57" name="Shape 257"/>
          <p:cNvSpPr txBox="1"/>
          <p:nvPr/>
        </p:nvSpPr>
        <p:spPr>
          <a:xfrm>
            <a:off x="253675" y="4421000"/>
            <a:ext cx="3672000" cy="422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/>
              <a:t>Blasting rock for the construction of the Shannon Scheme. Image: ESB archives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258" name="Shape 2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0275" y="1621824"/>
            <a:ext cx="3981324" cy="2654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/>
          <p:nvPr/>
        </p:nvSpPr>
        <p:spPr>
          <a:xfrm>
            <a:off x="0" y="229500"/>
            <a:ext cx="8841900" cy="8685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R="0" lvl="0" algn="l" rtl="0">
              <a:spcBef>
                <a:spcPts val="0"/>
              </a:spcBef>
              <a:buNone/>
            </a:pPr>
            <a:r>
              <a:rPr lang="en-GB" sz="2400">
                <a:solidFill>
                  <a:srgbClr val="FBE4D4"/>
                </a:solidFill>
                <a:latin typeface="Calibri"/>
                <a:ea typeface="Calibri"/>
                <a:cs typeface="Calibri"/>
                <a:sym typeface="Calibri"/>
              </a:rPr>
              <a:t>3. What was the impact of the Shannon Scheme on the Irish Free State in the 1920s and 1930s?</a:t>
            </a:r>
          </a:p>
        </p:txBody>
      </p:sp>
      <p:pic>
        <p:nvPicPr>
          <p:cNvPr id="264" name="Shape 26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76094" y="4663439"/>
            <a:ext cx="1101900" cy="32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Shape 265"/>
          <p:cNvSpPr/>
          <p:nvPr/>
        </p:nvSpPr>
        <p:spPr>
          <a:xfrm>
            <a:off x="181000" y="1377050"/>
            <a:ext cx="4288200" cy="4227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457200" marR="0" lvl="0" indent="-381000" algn="l" rtl="0">
              <a:spcBef>
                <a:spcPts val="0"/>
              </a:spcBef>
              <a:buClr>
                <a:srgbClr val="FBE4D4"/>
              </a:buClr>
              <a:buSzPct val="100000"/>
              <a:buFont typeface="Arial"/>
              <a:buAutoNum type="alphaLcParenBoth"/>
            </a:pPr>
            <a:r>
              <a:rPr lang="en-GB" sz="2400" b="1">
                <a:solidFill>
                  <a:srgbClr val="FBE4D4"/>
                </a:solidFill>
                <a:latin typeface="Arial"/>
                <a:ea typeface="Arial"/>
                <a:cs typeface="Arial"/>
                <a:sym typeface="Arial"/>
              </a:rPr>
              <a:t>Watch the video:</a:t>
            </a:r>
          </a:p>
        </p:txBody>
      </p:sp>
      <p:sp>
        <p:nvSpPr>
          <p:cNvPr id="266" name="Shape 266"/>
          <p:cNvSpPr/>
          <p:nvPr/>
        </p:nvSpPr>
        <p:spPr>
          <a:xfrm>
            <a:off x="4689800" y="1377050"/>
            <a:ext cx="4288200" cy="4227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GB" sz="3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GB" sz="2400">
                <a:solidFill>
                  <a:srgbClr val="FBE4D4"/>
                </a:solidFill>
              </a:rPr>
              <a:t>(b) </a:t>
            </a:r>
            <a:r>
              <a:rPr lang="en-GB" sz="2400" b="1">
                <a:solidFill>
                  <a:srgbClr val="FBE4D4"/>
                </a:solidFill>
              </a:rPr>
              <a:t>In groups discuss...</a:t>
            </a:r>
          </a:p>
        </p:txBody>
      </p:sp>
      <p:sp>
        <p:nvSpPr>
          <p:cNvPr id="267" name="Shape 267"/>
          <p:cNvSpPr txBox="1"/>
          <p:nvPr/>
        </p:nvSpPr>
        <p:spPr>
          <a:xfrm>
            <a:off x="4686825" y="2029712"/>
            <a:ext cx="4227600" cy="2391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215900" lvl="0" indent="-24765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❖"/>
            </a:pPr>
            <a:r>
              <a:rPr lang="en-GB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Based on a second viewing of the video clip, what evidence can you find to suggest that the construction of the Shannon Scheme was a significant achievement for the Irish Free State? </a:t>
            </a:r>
          </a:p>
          <a:p>
            <a:pPr marL="215900" lvl="0" indent="-127000" rtl="0">
              <a:spcBef>
                <a:spcPts val="0"/>
              </a:spcBef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endParaRPr sz="3000"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268" name="Shape 268" descr="Snip20170914_32.png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0999" y="1886600"/>
            <a:ext cx="4288200" cy="2989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/>
          <p:nvPr/>
        </p:nvSpPr>
        <p:spPr>
          <a:xfrm>
            <a:off x="0" y="229500"/>
            <a:ext cx="8841900" cy="868500"/>
          </a:xfrm>
          <a:prstGeom prst="rect">
            <a:avLst/>
          </a:prstGeom>
          <a:solidFill>
            <a:srgbClr val="833C0B"/>
          </a:solidFill>
          <a:ln w="12700" cap="flat" cmpd="sng">
            <a:solidFill>
              <a:srgbClr val="833C0B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2400">
                <a:solidFill>
                  <a:srgbClr val="FBE4D4"/>
                </a:solidFill>
                <a:latin typeface="Calibri"/>
                <a:ea typeface="Calibri"/>
                <a:cs typeface="Calibri"/>
                <a:sym typeface="Calibri"/>
              </a:rPr>
              <a:t>3. What was the impact of the Shannon Scheme on the Irish Free State in the 1920s and 1930s?</a:t>
            </a:r>
          </a:p>
        </p:txBody>
      </p:sp>
      <p:pic>
        <p:nvPicPr>
          <p:cNvPr id="274" name="Shape 27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76094" y="4663439"/>
            <a:ext cx="1101900" cy="32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Shape 275"/>
          <p:cNvSpPr txBox="1"/>
          <p:nvPr/>
        </p:nvSpPr>
        <p:spPr>
          <a:xfrm>
            <a:off x="289950" y="1313737"/>
            <a:ext cx="8564100" cy="1224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algn="just" rtl="0">
              <a:spcBef>
                <a:spcPts val="0"/>
              </a:spcBef>
              <a:buNone/>
            </a:pPr>
            <a:r>
              <a:rPr lang="en-GB" sz="1800"/>
              <a:t>The historian Diarmaid Ferriter has described the decision of the Cumann na nGaedheal government to undertake the construction of the Shannon Scheme as follows: </a:t>
            </a:r>
          </a:p>
          <a:p>
            <a:pPr lvl="0" rtl="0">
              <a:spcBef>
                <a:spcPts val="0"/>
              </a:spcBef>
              <a:buNone/>
            </a:pPr>
            <a:endParaRPr sz="3000"/>
          </a:p>
          <a:p>
            <a:pPr lvl="0" rtl="0">
              <a:spcBef>
                <a:spcPts val="0"/>
              </a:spcBef>
              <a:buNone/>
            </a:pPr>
            <a:endParaRPr sz="3000"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76" name="Shape 276"/>
          <p:cNvSpPr txBox="1"/>
          <p:nvPr/>
        </p:nvSpPr>
        <p:spPr>
          <a:xfrm>
            <a:off x="845550" y="2246750"/>
            <a:ext cx="7815300" cy="971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2400">
                <a:latin typeface="Calibri"/>
                <a:ea typeface="Calibri"/>
                <a:cs typeface="Calibri"/>
                <a:sym typeface="Calibri"/>
              </a:rPr>
              <a:t>“The decision...was not only a far-sighted and innovative move, but also the government’s most significant gesture in the direction of industrialisation.”</a:t>
            </a:r>
          </a:p>
        </p:txBody>
      </p:sp>
      <p:sp>
        <p:nvSpPr>
          <p:cNvPr id="277" name="Shape 277"/>
          <p:cNvSpPr txBox="1"/>
          <p:nvPr/>
        </p:nvSpPr>
        <p:spPr>
          <a:xfrm>
            <a:off x="471100" y="3764045"/>
            <a:ext cx="8506800" cy="801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algn="just" rtl="0">
              <a:spcBef>
                <a:spcPts val="0"/>
              </a:spcBef>
              <a:buNone/>
            </a:pPr>
            <a:r>
              <a:rPr lang="en-GB" sz="1800"/>
              <a:t>Do you agree with Ferriter’s assessment? Explain your answer. </a:t>
            </a:r>
          </a:p>
          <a:p>
            <a:pPr lvl="0" rtl="0">
              <a:spcBef>
                <a:spcPts val="0"/>
              </a:spcBef>
              <a:buNone/>
            </a:pPr>
            <a:endParaRPr sz="3000"/>
          </a:p>
          <a:p>
            <a:pPr lvl="0" rtl="0">
              <a:spcBef>
                <a:spcPts val="0"/>
              </a:spcBef>
              <a:buNone/>
            </a:pPr>
            <a:endParaRPr sz="3000"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532</Words>
  <Application>Microsoft Macintosh PowerPoint</Application>
  <PresentationFormat>On-screen Show (16:9)</PresentationFormat>
  <Paragraphs>56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Calibri</vt:lpstr>
      <vt:lpstr>Noto Sans Symbols</vt:lpstr>
      <vt:lpstr>Arial</vt:lpstr>
      <vt:lpstr>Simple Light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Aoife McDonnell</cp:lastModifiedBy>
  <cp:revision>1</cp:revision>
  <dcterms:modified xsi:type="dcterms:W3CDTF">2017-09-14T22:30:42Z</dcterms:modified>
</cp:coreProperties>
</file>