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1" r:id="rId1"/>
    <p:sldMasterId id="2147483682" r:id="rId2"/>
    <p:sldMasterId id="2147483683" r:id="rId3"/>
  </p:sldMasterIdLst>
  <p:notesMasterIdLst>
    <p:notesMasterId r:id="rId14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29"/>
  </p:normalViewPr>
  <p:slideViewPr>
    <p:cSldViewPr snapToGrid="0" snapToObjects="1">
      <p:cViewPr varScale="1">
        <p:scale>
          <a:sx n="145" d="100"/>
          <a:sy n="145" d="100"/>
        </p:scale>
        <p:origin x="6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har char="●"/>
              <a:defRPr sz="1100"/>
            </a:lvl1pPr>
            <a:lvl2pPr lvl="1">
              <a:spcBef>
                <a:spcPts val="0"/>
              </a:spcBef>
              <a:buChar char="○"/>
              <a:defRPr sz="1100"/>
            </a:lvl2pPr>
            <a:lvl3pPr lvl="2">
              <a:spcBef>
                <a:spcPts val="0"/>
              </a:spcBef>
              <a:buChar char="■"/>
              <a:defRPr sz="1100"/>
            </a:lvl3pPr>
            <a:lvl4pPr lvl="3">
              <a:spcBef>
                <a:spcPts val="0"/>
              </a:spcBef>
              <a:buChar char="●"/>
              <a:defRPr sz="1100"/>
            </a:lvl4pPr>
            <a:lvl5pPr lvl="4">
              <a:spcBef>
                <a:spcPts val="0"/>
              </a:spcBef>
              <a:buChar char="○"/>
              <a:defRPr sz="1100"/>
            </a:lvl5pPr>
            <a:lvl6pPr lvl="5">
              <a:spcBef>
                <a:spcPts val="0"/>
              </a:spcBef>
              <a:buChar char="■"/>
              <a:defRPr sz="1100"/>
            </a:lvl6pPr>
            <a:lvl7pPr lvl="6">
              <a:spcBef>
                <a:spcPts val="0"/>
              </a:spcBef>
              <a:buChar char="●"/>
              <a:defRPr sz="1100"/>
            </a:lvl7pPr>
            <a:lvl8pPr lvl="7">
              <a:spcBef>
                <a:spcPts val="0"/>
              </a:spcBef>
              <a:buChar char="○"/>
              <a:defRPr sz="1100"/>
            </a:lvl8pPr>
            <a:lvl9pPr lvl="8">
              <a:spcBef>
                <a:spcPts val="0"/>
              </a:spcBef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02" name="Shape 20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75" name="Shape 27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16" name="Shape 21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24" name="Shape 22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33" name="Shape 23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41" name="Shape 24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/>
              <a:t>Teachers could print this slide to distribute to students so that they can see the questions while watching the video clip. </a:t>
            </a:r>
          </a:p>
        </p:txBody>
      </p:sp>
      <p:sp>
        <p:nvSpPr>
          <p:cNvPr id="249" name="Shape 24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57" name="Shape 25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65" name="Shape 26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ctr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623887" y="1282303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23887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body" idx="2"/>
          </p:nvPr>
        </p:nvSpPr>
        <p:spPr>
          <a:xfrm>
            <a:off x="4629150" y="1369218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title"/>
          </p:nvPr>
        </p:nvSpPr>
        <p:spPr>
          <a:xfrm>
            <a:off x="62984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29840" y="1260872"/>
            <a:ext cx="3868500" cy="617999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body" idx="2"/>
          </p:nvPr>
        </p:nvSpPr>
        <p:spPr>
          <a:xfrm>
            <a:off x="629840" y="1878806"/>
            <a:ext cx="3868500" cy="27633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7999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xfrm>
            <a:off x="629840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3887390" y="740568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254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381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2"/>
          </p:nvPr>
        </p:nvSpPr>
        <p:spPr>
          <a:xfrm>
            <a:off x="629840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title"/>
          </p:nvPr>
        </p:nvSpPr>
        <p:spPr>
          <a:xfrm>
            <a:off x="629840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08" name="Shape 108"/>
          <p:cNvSpPr>
            <a:spLocks noGrp="1"/>
          </p:cNvSpPr>
          <p:nvPr>
            <p:ph type="pic" idx="2"/>
          </p:nvPr>
        </p:nvSpPr>
        <p:spPr>
          <a:xfrm>
            <a:off x="3887390" y="740568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45833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5238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61111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29840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6" name="Shape 116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Shape 118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title"/>
          </p:nvPr>
        </p:nvSpPr>
        <p:spPr>
          <a:xfrm rot="5400000">
            <a:off x="5350050" y="1467543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Shape 124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33" name="Shape 133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ctr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4" name="Shape 134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>
            <a:spLocks noGrp="1"/>
          </p:cNvSpPr>
          <p:nvPr>
            <p:ph type="title"/>
          </p:nvPr>
        </p:nvSpPr>
        <p:spPr>
          <a:xfrm>
            <a:off x="623887" y="1282303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623887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6" name="Shape 146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7" name="Shape 147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Shape 148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body" idx="2"/>
          </p:nvPr>
        </p:nvSpPr>
        <p:spPr>
          <a:xfrm>
            <a:off x="4629150" y="1369218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4" name="Shape 154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5" name="Shape 155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>
            <a:spLocks noGrp="1"/>
          </p:cNvSpPr>
          <p:nvPr>
            <p:ph type="title"/>
          </p:nvPr>
        </p:nvSpPr>
        <p:spPr>
          <a:xfrm>
            <a:off x="62984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629840" y="1260872"/>
            <a:ext cx="3868500" cy="617999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Shape 159"/>
          <p:cNvSpPr txBox="1">
            <a:spLocks noGrp="1"/>
          </p:cNvSpPr>
          <p:nvPr>
            <p:ph type="body" idx="2"/>
          </p:nvPr>
        </p:nvSpPr>
        <p:spPr>
          <a:xfrm>
            <a:off x="629840" y="1878806"/>
            <a:ext cx="3868500" cy="27633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7999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2" name="Shape 162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3" name="Shape 163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4" name="Shape 164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67" name="Shape 167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8" name="Shape 168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9" name="Shape 169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2" name="Shape 172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3" name="Shape 173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629840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body" idx="1"/>
          </p:nvPr>
        </p:nvSpPr>
        <p:spPr>
          <a:xfrm>
            <a:off x="3887390" y="740568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254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381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7" name="Shape 177"/>
          <p:cNvSpPr txBox="1">
            <a:spLocks noGrp="1"/>
          </p:cNvSpPr>
          <p:nvPr>
            <p:ph type="body" idx="2"/>
          </p:nvPr>
        </p:nvSpPr>
        <p:spPr>
          <a:xfrm>
            <a:off x="629840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8" name="Shape 178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9" name="Shape 179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" name="Shape 180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>
            <a:spLocks noGrp="1"/>
          </p:cNvSpPr>
          <p:nvPr>
            <p:ph type="title"/>
          </p:nvPr>
        </p:nvSpPr>
        <p:spPr>
          <a:xfrm>
            <a:off x="629840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83" name="Shape 183"/>
          <p:cNvSpPr>
            <a:spLocks noGrp="1"/>
          </p:cNvSpPr>
          <p:nvPr>
            <p:ph type="pic" idx="2"/>
          </p:nvPr>
        </p:nvSpPr>
        <p:spPr>
          <a:xfrm>
            <a:off x="3887390" y="740568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45833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5238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61111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" name="Shape 184"/>
          <p:cNvSpPr txBox="1">
            <a:spLocks noGrp="1"/>
          </p:cNvSpPr>
          <p:nvPr>
            <p:ph type="body" idx="1"/>
          </p:nvPr>
        </p:nvSpPr>
        <p:spPr>
          <a:xfrm>
            <a:off x="629840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5" name="Shape 185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6" name="Shape 186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7" name="Shape 187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90" name="Shape 190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" name="Shape 191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2" name="Shape 192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3" name="Shape 193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>
            <a:spLocks noGrp="1"/>
          </p:cNvSpPr>
          <p:nvPr>
            <p:ph type="title"/>
          </p:nvPr>
        </p:nvSpPr>
        <p:spPr>
          <a:xfrm rot="5400000">
            <a:off x="5350050" y="1467543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7" name="Shape 197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8" name="Shape 198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9" name="Shape 199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Char char="●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○"/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■"/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●"/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○"/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■"/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●"/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○"/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-GB" sz="1000">
                <a:solidFill>
                  <a:schemeClr val="dk2"/>
                </a:solidFill>
              </a:rPr>
              <a:t>‹#›</a:t>
            </a:fld>
            <a:endParaRPr lang="en-GB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AC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33333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SzPct val="78571"/>
              <a:buNone/>
              <a:defRPr sz="1400"/>
            </a:lvl2pPr>
            <a:lvl3pPr lvl="2" indent="0" rtl="0">
              <a:spcBef>
                <a:spcPts val="0"/>
              </a:spcBef>
              <a:buSzPct val="78571"/>
              <a:buNone/>
              <a:defRPr sz="1400"/>
            </a:lvl3pPr>
            <a:lvl4pPr lvl="3" indent="0" rtl="0">
              <a:spcBef>
                <a:spcPts val="0"/>
              </a:spcBef>
              <a:buSzPct val="78571"/>
              <a:buNone/>
              <a:defRPr sz="1400"/>
            </a:lvl4pPr>
            <a:lvl5pPr lvl="4" indent="0" rtl="0">
              <a:spcBef>
                <a:spcPts val="0"/>
              </a:spcBef>
              <a:buSzPct val="78571"/>
              <a:buNone/>
              <a:defRPr sz="1400"/>
            </a:lvl5pPr>
            <a:lvl6pPr lvl="5" indent="0" rtl="0">
              <a:spcBef>
                <a:spcPts val="0"/>
              </a:spcBef>
              <a:buSzPct val="78571"/>
              <a:buNone/>
              <a:defRPr sz="1400"/>
            </a:lvl6pPr>
            <a:lvl7pPr lvl="6" indent="0" rtl="0">
              <a:spcBef>
                <a:spcPts val="0"/>
              </a:spcBef>
              <a:buSzPct val="78571"/>
              <a:buNone/>
              <a:defRPr sz="1400"/>
            </a:lvl7pPr>
            <a:lvl8pPr lvl="7" indent="0" rtl="0">
              <a:spcBef>
                <a:spcPts val="0"/>
              </a:spcBef>
              <a:buSzPct val="78571"/>
              <a:buNone/>
              <a:defRPr sz="1400"/>
            </a:lvl8pPr>
            <a:lvl9pPr lvl="8" indent="0" rtl="0">
              <a:spcBef>
                <a:spcPts val="0"/>
              </a:spcBef>
              <a:buSzPct val="78571"/>
              <a:buNone/>
              <a:defRPr sz="14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SzPct val="122222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SzPct val="122222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AC1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33333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SzPct val="78571"/>
              <a:buNone/>
              <a:defRPr sz="1400"/>
            </a:lvl2pPr>
            <a:lvl3pPr lvl="2" indent="0" rtl="0">
              <a:spcBef>
                <a:spcPts val="0"/>
              </a:spcBef>
              <a:buSzPct val="78571"/>
              <a:buNone/>
              <a:defRPr sz="1400"/>
            </a:lvl3pPr>
            <a:lvl4pPr lvl="3" indent="0" rtl="0">
              <a:spcBef>
                <a:spcPts val="0"/>
              </a:spcBef>
              <a:buSzPct val="78571"/>
              <a:buNone/>
              <a:defRPr sz="1400"/>
            </a:lvl4pPr>
            <a:lvl5pPr lvl="4" indent="0" rtl="0">
              <a:spcBef>
                <a:spcPts val="0"/>
              </a:spcBef>
              <a:buSzPct val="78571"/>
              <a:buNone/>
              <a:defRPr sz="1400"/>
            </a:lvl5pPr>
            <a:lvl6pPr lvl="5" indent="0" rtl="0">
              <a:spcBef>
                <a:spcPts val="0"/>
              </a:spcBef>
              <a:buSzPct val="78571"/>
              <a:buNone/>
              <a:defRPr sz="1400"/>
            </a:lvl6pPr>
            <a:lvl7pPr lvl="6" indent="0" rtl="0">
              <a:spcBef>
                <a:spcPts val="0"/>
              </a:spcBef>
              <a:buSzPct val="78571"/>
              <a:buNone/>
              <a:defRPr sz="1400"/>
            </a:lvl7pPr>
            <a:lvl8pPr lvl="7" indent="0" rtl="0">
              <a:spcBef>
                <a:spcPts val="0"/>
              </a:spcBef>
              <a:buSzPct val="78571"/>
              <a:buNone/>
              <a:defRPr sz="1400"/>
            </a:lvl8pPr>
            <a:lvl9pPr lvl="8" indent="0" rtl="0">
              <a:spcBef>
                <a:spcPts val="0"/>
              </a:spcBef>
              <a:buSzPct val="78571"/>
              <a:buNone/>
              <a:defRPr sz="1400"/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SzPct val="122222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SzPct val="122222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hyperlink" Target="https://vimeo.com/232957176" TargetMode="External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Shape 204" descr="bi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100"/>
            <a:ext cx="9144000" cy="5125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/>
          <p:nvPr/>
        </p:nvSpPr>
        <p:spPr>
          <a:xfrm>
            <a:off x="0" y="229500"/>
            <a:ext cx="8841900" cy="8685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2400">
                <a:solidFill>
                  <a:srgbClr val="FBE4D4"/>
                </a:solidFill>
                <a:latin typeface="Calibri"/>
                <a:ea typeface="Calibri"/>
                <a:cs typeface="Calibri"/>
                <a:sym typeface="Calibri"/>
              </a:rPr>
              <a:t>3. Living conditions for the working class/cottier class in 19th century Ireland.</a:t>
            </a:r>
          </a:p>
        </p:txBody>
      </p:sp>
      <p:pic>
        <p:nvPicPr>
          <p:cNvPr id="278" name="Shape 27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76094" y="4663439"/>
            <a:ext cx="1101900" cy="32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Shape 279"/>
          <p:cNvSpPr txBox="1"/>
          <p:nvPr/>
        </p:nvSpPr>
        <p:spPr>
          <a:xfrm>
            <a:off x="293337" y="4341600"/>
            <a:ext cx="4290300" cy="801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algn="just" rtl="0">
              <a:spcBef>
                <a:spcPts val="0"/>
              </a:spcBef>
              <a:buNone/>
            </a:pPr>
            <a:r>
              <a:rPr lang="en-GB"/>
              <a:t>Reconstruction of a cottier’s dwelling house at the Ulster Folk and Transport Museum, Cultra</a:t>
            </a:r>
          </a:p>
          <a:p>
            <a:pPr lvl="0" rtl="0">
              <a:spcBef>
                <a:spcPts val="0"/>
              </a:spcBef>
              <a:buNone/>
            </a:pPr>
            <a:endParaRPr sz="3000"/>
          </a:p>
          <a:p>
            <a:pPr lvl="0" rtl="0">
              <a:spcBef>
                <a:spcPts val="0"/>
              </a:spcBef>
              <a:buNone/>
            </a:pPr>
            <a:endParaRPr sz="3000"/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280" name="Shape 2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3324" y="1328837"/>
            <a:ext cx="4290326" cy="2922775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Shape 281"/>
          <p:cNvSpPr txBox="1"/>
          <p:nvPr/>
        </p:nvSpPr>
        <p:spPr>
          <a:xfrm>
            <a:off x="4734625" y="1328850"/>
            <a:ext cx="4290300" cy="3381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this lesson we have examined evidence of the living conditions for the middle and upper classes in Ireland in the 1800s. </a:t>
            </a:r>
          </a:p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There is a lack of material evidence of the living conditions for the working/cottier class in Ireland in the 1800s. </a:t>
            </a:r>
          </a:p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do you think this is the case?</a:t>
            </a:r>
          </a:p>
          <a:p>
            <a:pPr marL="215900" lvl="0" indent="-127000" rtl="0">
              <a:spcBef>
                <a:spcPts val="0"/>
              </a:spcBef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endParaRPr sz="3000"/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/>
          <p:nvPr/>
        </p:nvSpPr>
        <p:spPr>
          <a:xfrm>
            <a:off x="205350" y="220050"/>
            <a:ext cx="8068800" cy="7464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400" b="1">
                <a:solidFill>
                  <a:srgbClr val="FBE4D4"/>
                </a:solidFill>
              </a:rPr>
              <a:t>Curriculum Links: Transition Year History</a:t>
            </a:r>
          </a:p>
        </p:txBody>
      </p:sp>
      <p:sp>
        <p:nvSpPr>
          <p:cNvPr id="210" name="Shape 210"/>
          <p:cNvSpPr txBox="1"/>
          <p:nvPr/>
        </p:nvSpPr>
        <p:spPr>
          <a:xfrm>
            <a:off x="5811975" y="1806599"/>
            <a:ext cx="2664000" cy="1530300"/>
          </a:xfrm>
          <a:prstGeom prst="rect">
            <a:avLst/>
          </a:prstGeom>
          <a:noFill/>
          <a:ln w="9525" cap="flat" cmpd="sng">
            <a:solidFill>
              <a:srgbClr val="833C0B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75" tIns="34275" rIns="68575" bIns="34275" anchor="t" anchorCtr="0">
            <a:noAutofit/>
          </a:bodyPr>
          <a:lstStyle/>
          <a:p>
            <a:pPr marR="0" lvl="0" algn="l" rtl="0">
              <a:spcBef>
                <a:spcPts val="0"/>
              </a:spcBef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-88900" rtl="0">
              <a:spcBef>
                <a:spcPts val="0"/>
              </a:spcBef>
              <a:buClr>
                <a:schemeClr val="dk1"/>
              </a:buClr>
              <a:buSzPct val="77777"/>
              <a:buFont typeface="Noto Sans Symbols"/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resource could be used to teach a Transition Year unit on life in 19th century Ireland</a:t>
            </a:r>
          </a:p>
        </p:txBody>
      </p:sp>
      <p:pic>
        <p:nvPicPr>
          <p:cNvPr id="211" name="Shape 2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76094" y="4663439"/>
            <a:ext cx="1101900" cy="32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Shape 2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3075" y="1112074"/>
            <a:ext cx="4240016" cy="3876575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Shape 213"/>
          <p:cNvSpPr txBox="1"/>
          <p:nvPr/>
        </p:nvSpPr>
        <p:spPr>
          <a:xfrm>
            <a:off x="4803100" y="4057500"/>
            <a:ext cx="3116700" cy="10860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t" anchorCtr="0">
            <a:noAutofit/>
          </a:bodyPr>
          <a:lstStyle/>
          <a:p>
            <a:pPr marR="0" lvl="0" algn="l" rtl="0">
              <a:spcBef>
                <a:spcPts val="0"/>
              </a:spcBef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-88900" rtl="0">
              <a:spcBef>
                <a:spcPts val="0"/>
              </a:spcBef>
              <a:buClr>
                <a:schemeClr val="dk1"/>
              </a:buClr>
              <a:buFont typeface="Noto Sans Symbols"/>
              <a:buNone/>
            </a:pPr>
            <a:r>
              <a:rPr lang="en-GB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Picture Gallery, Kilkenny Castle.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/>
          <p:nvPr/>
        </p:nvSpPr>
        <p:spPr>
          <a:xfrm>
            <a:off x="0" y="207946"/>
            <a:ext cx="5533800" cy="5514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	</a:t>
            </a:r>
            <a:r>
              <a:rPr lang="en-GB" sz="2400" b="1" i="0" u="none" strike="noStrike" cap="none">
                <a:solidFill>
                  <a:srgbClr val="FBE4D4"/>
                </a:solidFill>
                <a:latin typeface="Arial"/>
                <a:ea typeface="Arial"/>
                <a:cs typeface="Arial"/>
                <a:sym typeface="Arial"/>
              </a:rPr>
              <a:t>Learning Intentions:</a:t>
            </a:r>
          </a:p>
        </p:txBody>
      </p:sp>
      <p:sp>
        <p:nvSpPr>
          <p:cNvPr id="219" name="Shape 219"/>
          <p:cNvSpPr txBox="1"/>
          <p:nvPr/>
        </p:nvSpPr>
        <p:spPr>
          <a:xfrm>
            <a:off x="177200" y="872300"/>
            <a:ext cx="8620500" cy="21354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t" anchorCtr="0">
            <a:noAutofit/>
          </a:bodyPr>
          <a:lstStyle/>
          <a:p>
            <a:pPr marL="215900" marR="0" lvl="0" indent="-24765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understand the growth of the middle class in Ireland by examining the dwellings of the new merchant class in </a:t>
            </a:r>
            <a:r>
              <a:rPr lang="en-GB" sz="19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Cobh/Queenstown, Co. Cork</a:t>
            </a: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215900" marR="0" lvl="0" indent="-24765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understand how the upper classes maintained their traditions and respectability by studying the redevelopment of </a:t>
            </a:r>
            <a:r>
              <a:rPr lang="en-GB" sz="19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Kilkenny Castle</a:t>
            </a: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 the 1800s.</a:t>
            </a:r>
          </a:p>
          <a:p>
            <a:pPr marL="215900" marR="0" lvl="0" indent="-24765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explain why it is difficult to account for the living conditions of cottiers/working class in 19th century Ireland.</a:t>
            </a:r>
          </a:p>
          <a:p>
            <a:pPr marL="215900" marR="0" lvl="0" indent="-215900" algn="l" rtl="0">
              <a:spcBef>
                <a:spcPts val="0"/>
              </a:spcBef>
              <a:buClr>
                <a:schemeClr val="dk1"/>
              </a:buClr>
              <a:buFont typeface="Noto Sans Symbols"/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0" name="Shape 2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76094" y="4663439"/>
            <a:ext cx="1101900" cy="32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Shape 2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375" y="2838625"/>
            <a:ext cx="7676348" cy="2191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/>
          <p:nvPr/>
        </p:nvSpPr>
        <p:spPr>
          <a:xfrm>
            <a:off x="0" y="229500"/>
            <a:ext cx="8841900" cy="8685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457200" marR="0" lvl="0" indent="-381000" algn="l" rtl="0">
              <a:spcBef>
                <a:spcPts val="0"/>
              </a:spcBef>
              <a:buClr>
                <a:srgbClr val="FBE4D4"/>
              </a:buClr>
              <a:buSzPct val="100000"/>
              <a:buFont typeface="Arial"/>
              <a:buAutoNum type="arabicPeriod"/>
            </a:pPr>
            <a:r>
              <a:rPr lang="en-GB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growth of the middle class in Cobh/Queenstown, Co. Cork</a:t>
            </a:r>
          </a:p>
        </p:txBody>
      </p:sp>
      <p:pic>
        <p:nvPicPr>
          <p:cNvPr id="227" name="Shape 2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76094" y="4663439"/>
            <a:ext cx="1101900" cy="32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Shape 228"/>
          <p:cNvSpPr txBox="1"/>
          <p:nvPr/>
        </p:nvSpPr>
        <p:spPr>
          <a:xfrm>
            <a:off x="362375" y="1432800"/>
            <a:ext cx="8564100" cy="1546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3000" b="1"/>
              <a:t>Think-pair-share: </a:t>
            </a:r>
            <a:r>
              <a:rPr lang="en-GB" sz="3000"/>
              <a:t>What do you already know about the town of Cobh, Co. Cork? What is it famous for?</a:t>
            </a:r>
          </a:p>
          <a:p>
            <a:pPr lvl="0" rtl="0">
              <a:spcBef>
                <a:spcPts val="0"/>
              </a:spcBef>
              <a:buNone/>
            </a:pPr>
            <a:endParaRPr sz="3000"/>
          </a:p>
          <a:p>
            <a:pPr lvl="0" rtl="0">
              <a:spcBef>
                <a:spcPts val="0"/>
              </a:spcBef>
              <a:buNone/>
            </a:pPr>
            <a:endParaRPr sz="3000"/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29" name="Shape 229"/>
          <p:cNvSpPr txBox="1"/>
          <p:nvPr/>
        </p:nvSpPr>
        <p:spPr>
          <a:xfrm>
            <a:off x="3267050" y="3320075"/>
            <a:ext cx="5058300" cy="1002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1900"/>
              <a:t>Fact: Cobh is well-known as the last port of call of the </a:t>
            </a:r>
            <a:r>
              <a:rPr lang="en-GB" sz="1900" i="1"/>
              <a:t>Titanic. </a:t>
            </a:r>
            <a:r>
              <a:rPr lang="en-GB" sz="1900"/>
              <a:t>It called at the town on 11 April 1912 before its ill-fated voyage across the Atlantic. </a:t>
            </a:r>
          </a:p>
        </p:txBody>
      </p:sp>
      <p:pic>
        <p:nvPicPr>
          <p:cNvPr id="230" name="Shape 2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2362" y="3091062"/>
            <a:ext cx="2667187" cy="1778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/>
          <p:nvPr/>
        </p:nvSpPr>
        <p:spPr>
          <a:xfrm>
            <a:off x="0" y="229500"/>
            <a:ext cx="8841900" cy="8685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457200" marR="0" lvl="0" indent="-381000" algn="l" rtl="0">
              <a:spcBef>
                <a:spcPts val="0"/>
              </a:spcBef>
              <a:buClr>
                <a:srgbClr val="FBE4D4"/>
              </a:buClr>
              <a:buSzPct val="100000"/>
              <a:buFont typeface="Arial"/>
              <a:buAutoNum type="arabicPeriod"/>
            </a:pPr>
            <a:r>
              <a:rPr lang="en-GB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growth of the middle class in Cobh/Queenstown, Co. Cork</a:t>
            </a:r>
          </a:p>
        </p:txBody>
      </p:sp>
      <p:pic>
        <p:nvPicPr>
          <p:cNvPr id="236" name="Shape 2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76094" y="4663439"/>
            <a:ext cx="1101900" cy="32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Shape 237"/>
          <p:cNvSpPr txBox="1"/>
          <p:nvPr/>
        </p:nvSpPr>
        <p:spPr>
          <a:xfrm>
            <a:off x="4398325" y="1190300"/>
            <a:ext cx="4516200" cy="3381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town of Cobh is located in Cork harbour.</a:t>
            </a:r>
          </a:p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 was known as Cove from 1750 onwards and was renamed </a:t>
            </a:r>
            <a:r>
              <a:rPr lang="en-GB" sz="19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Queenstown </a:t>
            </a: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honour of Queen Victoria when she visited the town in 1849. </a:t>
            </a:r>
          </a:p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 was renamed </a:t>
            </a:r>
            <a:r>
              <a:rPr lang="en-GB" sz="19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Cobh </a:t>
            </a: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by the Irish Free State following independence in 1922. </a:t>
            </a:r>
          </a:p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During the 1800s Cobh grew in prosperity because of its use as a naval military base. </a:t>
            </a:r>
          </a:p>
          <a:p>
            <a:pPr marL="215900" lvl="0" indent="-127000" rtl="0">
              <a:spcBef>
                <a:spcPts val="0"/>
              </a:spcBef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endParaRPr sz="3000"/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238" name="Shape 238" descr="Screen Shot 2017-06-11 at 14.28.4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95825" y="1738449"/>
            <a:ext cx="4264149" cy="2682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/>
          <p:nvPr/>
        </p:nvSpPr>
        <p:spPr>
          <a:xfrm>
            <a:off x="0" y="229500"/>
            <a:ext cx="8841900" cy="8685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R="0" lvl="0" algn="l" rtl="0">
              <a:spcBef>
                <a:spcPts val="0"/>
              </a:spcBef>
              <a:buNone/>
            </a:pPr>
            <a:r>
              <a:rPr lang="en-GB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1. The growth of the middle class in Cobh/Queenstown, Co. Cork.</a:t>
            </a:r>
          </a:p>
        </p:txBody>
      </p:sp>
      <p:pic>
        <p:nvPicPr>
          <p:cNvPr id="244" name="Shape 2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76094" y="4663439"/>
            <a:ext cx="1101900" cy="32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Shape 245"/>
          <p:cNvSpPr/>
          <p:nvPr/>
        </p:nvSpPr>
        <p:spPr>
          <a:xfrm>
            <a:off x="351700" y="1274175"/>
            <a:ext cx="6931200" cy="4227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457200" marR="0" lvl="0" indent="-381000" algn="ctr" rtl="0">
              <a:spcBef>
                <a:spcPts val="0"/>
              </a:spcBef>
              <a:buClr>
                <a:srgbClr val="FBE4D4"/>
              </a:buClr>
              <a:buSzPct val="100000"/>
              <a:buFont typeface="Arial"/>
              <a:buAutoNum type="alphaLcParenBoth"/>
            </a:pPr>
            <a:r>
              <a:rPr lang="en-GB" sz="2400" b="1">
                <a:solidFill>
                  <a:srgbClr val="FBE4D4"/>
                </a:solidFill>
                <a:latin typeface="Arial"/>
                <a:ea typeface="Arial"/>
                <a:cs typeface="Arial"/>
                <a:sym typeface="Arial"/>
              </a:rPr>
              <a:t>Watch the video clip at least twice:</a:t>
            </a:r>
          </a:p>
        </p:txBody>
      </p:sp>
      <p:pic>
        <p:nvPicPr>
          <p:cNvPr id="246" name="Shape 246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1700" y="1696875"/>
            <a:ext cx="6931325" cy="3291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/>
          <p:nvPr/>
        </p:nvSpPr>
        <p:spPr>
          <a:xfrm>
            <a:off x="0" y="229500"/>
            <a:ext cx="8841900" cy="8685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R="0" lvl="0" algn="l" rtl="0">
              <a:spcBef>
                <a:spcPts val="0"/>
              </a:spcBef>
              <a:buNone/>
            </a:pPr>
            <a:r>
              <a:rPr lang="en-GB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1. The growth of the middle class in Cobh, Co Cork.</a:t>
            </a:r>
          </a:p>
        </p:txBody>
      </p:sp>
      <p:pic>
        <p:nvPicPr>
          <p:cNvPr id="252" name="Shape 2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76094" y="4663439"/>
            <a:ext cx="1101900" cy="32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Shape 253"/>
          <p:cNvSpPr/>
          <p:nvPr/>
        </p:nvSpPr>
        <p:spPr>
          <a:xfrm>
            <a:off x="75" y="1274175"/>
            <a:ext cx="8841900" cy="4227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R="0" lvl="0" algn="ctr" rtl="0">
              <a:spcBef>
                <a:spcPts val="0"/>
              </a:spcBef>
              <a:buNone/>
            </a:pPr>
            <a:r>
              <a:rPr lang="en-GB" sz="2400" b="1">
                <a:solidFill>
                  <a:srgbClr val="FBE4D4"/>
                </a:solidFill>
              </a:rPr>
              <a:t>(b) Write the answers to the following questions: </a:t>
            </a:r>
          </a:p>
        </p:txBody>
      </p:sp>
      <p:sp>
        <p:nvSpPr>
          <p:cNvPr id="254" name="Shape 254"/>
          <p:cNvSpPr txBox="1"/>
          <p:nvPr/>
        </p:nvSpPr>
        <p:spPr>
          <a:xfrm>
            <a:off x="156450" y="1525326"/>
            <a:ext cx="8529000" cy="2929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made Cobh an attractive place to live for the ‘new prosperous middle class’?</a:t>
            </a:r>
          </a:p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Look at the ‘Deck of Cards’ terrace of houses. Based on the exterior view shown in the video clip, what type of people do you think lived in these houses?</a:t>
            </a:r>
          </a:p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According to the architect, what type of people owned the houses on the Crescent?</a:t>
            </a:r>
          </a:p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did the design of the Crescent help to show the status of its owners?</a:t>
            </a:r>
          </a:p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was unique about the Crescent in Ireland in the 1850s?</a:t>
            </a:r>
          </a:p>
          <a:p>
            <a:pPr marL="215900" lvl="0" indent="-127000" rtl="0">
              <a:spcBef>
                <a:spcPts val="0"/>
              </a:spcBef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endParaRPr sz="3000"/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hape 259"/>
          <p:cNvSpPr/>
          <p:nvPr/>
        </p:nvSpPr>
        <p:spPr>
          <a:xfrm>
            <a:off x="0" y="229500"/>
            <a:ext cx="8841900" cy="8685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R="0" lvl="0" algn="l" rtl="0">
              <a:spcBef>
                <a:spcPts val="0"/>
              </a:spcBef>
              <a:buNone/>
            </a:pPr>
            <a:r>
              <a:rPr lang="en-GB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2. Upper class living: the renovation of Kilkenny Castle in the 1800s</a:t>
            </a:r>
          </a:p>
        </p:txBody>
      </p:sp>
      <p:pic>
        <p:nvPicPr>
          <p:cNvPr id="260" name="Shape 26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76094" y="4663439"/>
            <a:ext cx="1101900" cy="32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Shape 261"/>
          <p:cNvSpPr txBox="1"/>
          <p:nvPr/>
        </p:nvSpPr>
        <p:spPr>
          <a:xfrm>
            <a:off x="4398325" y="1190300"/>
            <a:ext cx="4516200" cy="3381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Kilkenny Castle dates from the 1200s, when an Anglo-Norman castle was built at the site by William Marshal. </a:t>
            </a:r>
          </a:p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castle was the seat of the Butler family for almost 600 years.</a:t>
            </a:r>
          </a:p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Butlers of Ormonde carried out extensive renovations to the castle in the 1800s. </a:t>
            </a:r>
          </a:p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castle was renovated and additions were made in the Gothic style, which was fashionable at the time. </a:t>
            </a:r>
          </a:p>
          <a:p>
            <a:pPr marL="215900" lvl="0" indent="-127000" rtl="0">
              <a:spcBef>
                <a:spcPts val="0"/>
              </a:spcBef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endParaRPr sz="3000"/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262" name="Shape 2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2130" y="1190299"/>
            <a:ext cx="2791568" cy="3798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Shape 267"/>
          <p:cNvSpPr/>
          <p:nvPr/>
        </p:nvSpPr>
        <p:spPr>
          <a:xfrm>
            <a:off x="0" y="229500"/>
            <a:ext cx="8841900" cy="8685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R="0" lvl="0" algn="l" rtl="0">
              <a:spcBef>
                <a:spcPts val="0"/>
              </a:spcBef>
              <a:buNone/>
            </a:pPr>
            <a:r>
              <a:rPr lang="en-GB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2. Upper class living: the renovation of Kilkenny Castle in the 1800s</a:t>
            </a:r>
          </a:p>
        </p:txBody>
      </p:sp>
      <p:pic>
        <p:nvPicPr>
          <p:cNvPr id="268" name="Shape 26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76094" y="4663439"/>
            <a:ext cx="1101900" cy="32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Shape 269"/>
          <p:cNvSpPr/>
          <p:nvPr/>
        </p:nvSpPr>
        <p:spPr>
          <a:xfrm>
            <a:off x="0" y="1286800"/>
            <a:ext cx="4438800" cy="4227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457200" marR="0" lvl="0" indent="-381000" algn="ctr" rtl="0">
              <a:spcBef>
                <a:spcPts val="0"/>
              </a:spcBef>
              <a:buClr>
                <a:srgbClr val="FBE4D4"/>
              </a:buClr>
              <a:buSzPct val="100000"/>
              <a:buFont typeface="Arial"/>
              <a:buAutoNum type="alphaLcParenBoth"/>
            </a:pPr>
            <a:r>
              <a:rPr lang="en-GB" sz="2400" b="1">
                <a:solidFill>
                  <a:srgbClr val="FBE4D4"/>
                </a:solidFill>
                <a:latin typeface="Arial"/>
                <a:ea typeface="Arial"/>
                <a:cs typeface="Arial"/>
                <a:sym typeface="Arial"/>
              </a:rPr>
              <a:t>Watch the video:</a:t>
            </a:r>
          </a:p>
        </p:txBody>
      </p:sp>
      <p:sp>
        <p:nvSpPr>
          <p:cNvPr id="270" name="Shape 270"/>
          <p:cNvSpPr/>
          <p:nvPr/>
        </p:nvSpPr>
        <p:spPr>
          <a:xfrm>
            <a:off x="4689800" y="1286787"/>
            <a:ext cx="4288200" cy="4227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GB" sz="3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en-GB" sz="2400">
                <a:solidFill>
                  <a:srgbClr val="FBE4D4"/>
                </a:solidFill>
              </a:rPr>
              <a:t>(b) </a:t>
            </a:r>
            <a:r>
              <a:rPr lang="en-GB" sz="2400" b="1">
                <a:solidFill>
                  <a:srgbClr val="FBE4D4"/>
                </a:solidFill>
              </a:rPr>
              <a:t>In groups discuss...</a:t>
            </a:r>
          </a:p>
        </p:txBody>
      </p:sp>
      <p:sp>
        <p:nvSpPr>
          <p:cNvPr id="271" name="Shape 271"/>
          <p:cNvSpPr txBox="1"/>
          <p:nvPr/>
        </p:nvSpPr>
        <p:spPr>
          <a:xfrm>
            <a:off x="4720100" y="1685062"/>
            <a:ext cx="4227600" cy="2391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215900" lvl="0" indent="-2349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do you think of Robertson’s decision to decorate the exterior of the castle with medieval/gothic features? Would a 21st century architect do something like this?</a:t>
            </a:r>
          </a:p>
          <a:p>
            <a:pPr marL="215900" lvl="0" indent="-2349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does the Moorish staircase and Picture Gallery tell us about the status of the Butlers of Ormonde in the 1800s?</a:t>
            </a:r>
          </a:p>
          <a:p>
            <a:pPr marL="215900" lvl="0" indent="-2349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was the significance of having Scandinavian, Anglo-Saxon and Celtic decorations in the Picture Gallery?</a:t>
            </a:r>
          </a:p>
          <a:p>
            <a:pPr marL="215900" lvl="0" indent="-127000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endParaRPr sz="3000"/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272" name="Shape 27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709500"/>
            <a:ext cx="4438899" cy="3099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660</Words>
  <Application>Microsoft Macintosh PowerPoint</Application>
  <PresentationFormat>On-screen Show (16:9)</PresentationFormat>
  <Paragraphs>55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Calibri</vt:lpstr>
      <vt:lpstr>Noto Sans Symbols</vt:lpstr>
      <vt:lpstr>Arial</vt:lpstr>
      <vt:lpstr>Simple Light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Aoife McDonnell</cp:lastModifiedBy>
  <cp:revision>1</cp:revision>
  <dcterms:modified xsi:type="dcterms:W3CDTF">2017-09-14T23:10:52Z</dcterms:modified>
</cp:coreProperties>
</file>