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  <p:sldMasterId id="2147483671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6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57" name="Shape 25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4" name="Shape 27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84" name="Shape 28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2" name="Shape 22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C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C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IE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s://vimeo.com/232963505" TargetMode="External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Shape 163" descr="bi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1" cy="6833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/>
        </p:nvSpPr>
        <p:spPr>
          <a:xfrm>
            <a:off x="0" y="568100"/>
            <a:ext cx="5309100" cy="735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Spike Island: Shapes</a:t>
            </a:r>
          </a:p>
        </p:txBody>
      </p:sp>
      <p:pic>
        <p:nvPicPr>
          <p:cNvPr id="244" name="Shape 2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100" cy="4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Shape 245"/>
          <p:cNvSpPr txBox="1"/>
          <p:nvPr/>
        </p:nvSpPr>
        <p:spPr>
          <a:xfrm>
            <a:off x="496650" y="2695325"/>
            <a:ext cx="5826600" cy="4320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Shape 246"/>
          <p:cNvSpPr txBox="1"/>
          <p:nvPr/>
        </p:nvSpPr>
        <p:spPr>
          <a:xfrm>
            <a:off x="487175" y="1748850"/>
            <a:ext cx="5109000" cy="4971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A regular polygon is a polygon that has all angles equal(equiangular) and all sides equal(equilateral)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Can you name each of the regular polygons shown here?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3-sided = Triangle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4-sided = Square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5-sided = Pentagon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6-sided = Hexagon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7-sided = Heptagon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8-sided = Octagon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How many axes of symmetry do they each have?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buNone/>
            </a:pP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Shape 2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3575" y="568100"/>
            <a:ext cx="5986975" cy="5639801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Shape 248"/>
          <p:cNvSpPr txBox="1"/>
          <p:nvPr/>
        </p:nvSpPr>
        <p:spPr>
          <a:xfrm>
            <a:off x="6323250" y="1578200"/>
            <a:ext cx="16089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IE" sz="3000" b="1"/>
              <a:t>3-sides</a:t>
            </a:r>
          </a:p>
        </p:txBody>
      </p:sp>
      <p:sp>
        <p:nvSpPr>
          <p:cNvPr id="249" name="Shape 249"/>
          <p:cNvSpPr txBox="1"/>
          <p:nvPr/>
        </p:nvSpPr>
        <p:spPr>
          <a:xfrm>
            <a:off x="8771775" y="2367675"/>
            <a:ext cx="5622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4</a:t>
            </a:r>
          </a:p>
        </p:txBody>
      </p:sp>
      <p:sp>
        <p:nvSpPr>
          <p:cNvPr id="250" name="Shape 250"/>
          <p:cNvSpPr txBox="1"/>
          <p:nvPr/>
        </p:nvSpPr>
        <p:spPr>
          <a:xfrm>
            <a:off x="10585550" y="1383350"/>
            <a:ext cx="5622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5</a:t>
            </a:r>
          </a:p>
        </p:txBody>
      </p:sp>
      <p:sp>
        <p:nvSpPr>
          <p:cNvPr id="251" name="Shape 251"/>
          <p:cNvSpPr txBox="1"/>
          <p:nvPr/>
        </p:nvSpPr>
        <p:spPr>
          <a:xfrm>
            <a:off x="6740575" y="3434500"/>
            <a:ext cx="5622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6</a:t>
            </a:r>
          </a:p>
        </p:txBody>
      </p:sp>
      <p:sp>
        <p:nvSpPr>
          <p:cNvPr id="252" name="Shape 252"/>
          <p:cNvSpPr txBox="1"/>
          <p:nvPr/>
        </p:nvSpPr>
        <p:spPr>
          <a:xfrm>
            <a:off x="8695950" y="4886000"/>
            <a:ext cx="5622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7</a:t>
            </a:r>
          </a:p>
        </p:txBody>
      </p:sp>
      <p:sp>
        <p:nvSpPr>
          <p:cNvPr id="253" name="Shape 253"/>
          <p:cNvSpPr txBox="1"/>
          <p:nvPr/>
        </p:nvSpPr>
        <p:spPr>
          <a:xfrm>
            <a:off x="10501450" y="3576925"/>
            <a:ext cx="5622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3000" b="1"/>
          </a:p>
        </p:txBody>
      </p:sp>
      <p:sp>
        <p:nvSpPr>
          <p:cNvPr id="254" name="Shape 254"/>
          <p:cNvSpPr txBox="1"/>
          <p:nvPr/>
        </p:nvSpPr>
        <p:spPr>
          <a:xfrm>
            <a:off x="10652150" y="3514475"/>
            <a:ext cx="4290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8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/>
          <p:nvPr/>
        </p:nvSpPr>
        <p:spPr>
          <a:xfrm>
            <a:off x="0" y="568100"/>
            <a:ext cx="5309100" cy="735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Spike Island: Shapes</a:t>
            </a:r>
          </a:p>
        </p:txBody>
      </p:sp>
      <p:pic>
        <p:nvPicPr>
          <p:cNvPr id="260" name="Shape 2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100" cy="4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Shape 261"/>
          <p:cNvSpPr txBox="1"/>
          <p:nvPr/>
        </p:nvSpPr>
        <p:spPr>
          <a:xfrm>
            <a:off x="496650" y="2695325"/>
            <a:ext cx="5826600" cy="4320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Shape 262"/>
          <p:cNvSpPr txBox="1"/>
          <p:nvPr/>
        </p:nvSpPr>
        <p:spPr>
          <a:xfrm>
            <a:off x="487175" y="1578200"/>
            <a:ext cx="5109000" cy="5142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Can you work out: 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The sum of the interior angles?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Size of the angles in each of them?</a:t>
            </a:r>
          </a:p>
          <a:p>
            <a:pPr lvl="0" rtl="0">
              <a:spcBef>
                <a:spcPts val="0"/>
              </a:spcBef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Triangle = 60°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Square = </a:t>
            </a: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90°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Pentagon = 108</a:t>
            </a: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°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Hexagon = 120</a:t>
            </a: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°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Heptagon = 128.57...</a:t>
            </a: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°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Octagon = 135</a:t>
            </a: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°</a:t>
            </a:r>
          </a:p>
          <a:p>
            <a:pPr lvl="0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you come up with formula for working out the size of the angles for ANY regular polygon?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buNone/>
            </a:pP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3" name="Shape 2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3575" y="568100"/>
            <a:ext cx="5986975" cy="5639801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Shape 264"/>
          <p:cNvSpPr txBox="1"/>
          <p:nvPr/>
        </p:nvSpPr>
        <p:spPr>
          <a:xfrm>
            <a:off x="6323250" y="1578200"/>
            <a:ext cx="16089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3-sides</a:t>
            </a:r>
          </a:p>
        </p:txBody>
      </p:sp>
      <p:sp>
        <p:nvSpPr>
          <p:cNvPr id="265" name="Shape 265"/>
          <p:cNvSpPr txBox="1"/>
          <p:nvPr/>
        </p:nvSpPr>
        <p:spPr>
          <a:xfrm>
            <a:off x="8771775" y="2367675"/>
            <a:ext cx="5622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4</a:t>
            </a:r>
          </a:p>
        </p:txBody>
      </p:sp>
      <p:sp>
        <p:nvSpPr>
          <p:cNvPr id="266" name="Shape 266"/>
          <p:cNvSpPr txBox="1"/>
          <p:nvPr/>
        </p:nvSpPr>
        <p:spPr>
          <a:xfrm>
            <a:off x="10585550" y="1383350"/>
            <a:ext cx="5622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5</a:t>
            </a:r>
          </a:p>
        </p:txBody>
      </p:sp>
      <p:sp>
        <p:nvSpPr>
          <p:cNvPr id="267" name="Shape 267"/>
          <p:cNvSpPr txBox="1"/>
          <p:nvPr/>
        </p:nvSpPr>
        <p:spPr>
          <a:xfrm>
            <a:off x="6740575" y="3434500"/>
            <a:ext cx="5622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6</a:t>
            </a:r>
          </a:p>
        </p:txBody>
      </p:sp>
      <p:sp>
        <p:nvSpPr>
          <p:cNvPr id="268" name="Shape 268"/>
          <p:cNvSpPr txBox="1"/>
          <p:nvPr/>
        </p:nvSpPr>
        <p:spPr>
          <a:xfrm>
            <a:off x="8695950" y="4886000"/>
            <a:ext cx="5622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7</a:t>
            </a:r>
          </a:p>
        </p:txBody>
      </p:sp>
      <p:sp>
        <p:nvSpPr>
          <p:cNvPr id="269" name="Shape 269"/>
          <p:cNvSpPr txBox="1"/>
          <p:nvPr/>
        </p:nvSpPr>
        <p:spPr>
          <a:xfrm>
            <a:off x="10501450" y="3576925"/>
            <a:ext cx="5622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3000" b="1"/>
          </a:p>
        </p:txBody>
      </p:sp>
      <p:sp>
        <p:nvSpPr>
          <p:cNvPr id="270" name="Shape 270"/>
          <p:cNvSpPr txBox="1"/>
          <p:nvPr/>
        </p:nvSpPr>
        <p:spPr>
          <a:xfrm>
            <a:off x="10652150" y="3514475"/>
            <a:ext cx="429000" cy="61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3000" b="1"/>
              <a:t>8</a:t>
            </a:r>
          </a:p>
        </p:txBody>
      </p:sp>
      <p:sp>
        <p:nvSpPr>
          <p:cNvPr id="271" name="Shape 271"/>
          <p:cNvSpPr txBox="1"/>
          <p:nvPr/>
        </p:nvSpPr>
        <p:spPr>
          <a:xfrm>
            <a:off x="5521675" y="6122725"/>
            <a:ext cx="5309100" cy="735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(Printable version available)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/>
          <p:nvPr/>
        </p:nvSpPr>
        <p:spPr>
          <a:xfrm>
            <a:off x="0" y="568100"/>
            <a:ext cx="5309100" cy="735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Spike Island: Shapes</a:t>
            </a:r>
          </a:p>
        </p:txBody>
      </p:sp>
      <p:pic>
        <p:nvPicPr>
          <p:cNvPr id="277" name="Shape 2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100" cy="4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Shape 278"/>
          <p:cNvSpPr txBox="1"/>
          <p:nvPr/>
        </p:nvSpPr>
        <p:spPr>
          <a:xfrm>
            <a:off x="496650" y="2695325"/>
            <a:ext cx="5826600" cy="4320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Shape 279"/>
          <p:cNvSpPr txBox="1"/>
          <p:nvPr/>
        </p:nvSpPr>
        <p:spPr>
          <a:xfrm>
            <a:off x="487175" y="1748850"/>
            <a:ext cx="5184000" cy="453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Measure the angles on the two central bastions.</a:t>
            </a: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Can you find any connection between your answers and any of the regular polygons we just looked at?</a:t>
            </a:r>
          </a:p>
          <a:p>
            <a: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Angles of 120</a:t>
            </a: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°</a:t>
            </a:r>
          </a:p>
          <a:p>
            <a:pPr marL="914400" lvl="1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➢"/>
            </a:pP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Hexagon = 120°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buNone/>
            </a:pP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0" name="Shape 280"/>
          <p:cNvPicPr preferRelativeResize="0"/>
          <p:nvPr/>
        </p:nvPicPr>
        <p:blipFill rotWithShape="1">
          <a:blip r:embed="rId4">
            <a:alphaModFix/>
          </a:blip>
          <a:srcRect l="5074" r="21065"/>
          <a:stretch/>
        </p:blipFill>
        <p:spPr>
          <a:xfrm>
            <a:off x="5671274" y="568099"/>
            <a:ext cx="6233425" cy="5649825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Shape 281"/>
          <p:cNvSpPr txBox="1"/>
          <p:nvPr/>
        </p:nvSpPr>
        <p:spPr>
          <a:xfrm>
            <a:off x="5521675" y="6122725"/>
            <a:ext cx="5309100" cy="735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(Printable version available)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Shape 286" descr="bi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1" cy="6833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/>
        </p:nvSpPr>
        <p:spPr>
          <a:xfrm>
            <a:off x="0" y="568100"/>
            <a:ext cx="5250900" cy="735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Maths syllabus links:</a:t>
            </a:r>
            <a:r>
              <a:rPr lang="en-IE"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</p:txBody>
      </p:sp>
      <p:pic>
        <p:nvPicPr>
          <p:cNvPr id="169" name="Shape 1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224" cy="433418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Shape 170"/>
          <p:cNvSpPr txBox="1"/>
          <p:nvPr/>
        </p:nvSpPr>
        <p:spPr>
          <a:xfrm>
            <a:off x="699550" y="2011175"/>
            <a:ext cx="10855500" cy="408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IE" sz="3000" b="1"/>
              <a:t>J</a:t>
            </a:r>
            <a:r>
              <a:rPr lang="en-IE" sz="3000" b="1">
                <a:latin typeface="Calibri"/>
                <a:ea typeface="Calibri"/>
                <a:cs typeface="Calibri"/>
                <a:sym typeface="Calibri"/>
              </a:rPr>
              <a:t>unior Cycle:</a:t>
            </a:r>
          </a:p>
          <a:p>
            <a:pPr lvl="0">
              <a:spcBef>
                <a:spcPts val="0"/>
              </a:spcBef>
              <a:buNone/>
            </a:pPr>
            <a:endParaRPr sz="3000"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0"/>
              </a:spcBef>
              <a:buNone/>
            </a:pPr>
            <a:r>
              <a:rPr lang="en-IE" sz="2400" b="1">
                <a:latin typeface="Calibri"/>
                <a:ea typeface="Calibri"/>
                <a:cs typeface="Calibri"/>
                <a:sym typeface="Calibri"/>
              </a:rPr>
              <a:t>Strand 2.1 Synthetic geometry: Concepts</a:t>
            </a:r>
          </a:p>
          <a:p>
            <a:pPr lvl="0">
              <a:spcBef>
                <a:spcPts val="0"/>
              </a:spcBef>
              <a:buNone/>
            </a:pPr>
            <a:r>
              <a:rPr lang="en-IE" sz="2400" b="1">
                <a:latin typeface="Calibri"/>
                <a:ea typeface="Calibri"/>
                <a:cs typeface="Calibri"/>
                <a:sym typeface="Calibri"/>
              </a:rPr>
              <a:t>Strand 2.4 Transformation Geometry: Symmetry</a:t>
            </a:r>
          </a:p>
          <a:p>
            <a:pPr lvl="0">
              <a:spcBef>
                <a:spcPts val="0"/>
              </a:spcBef>
              <a:buNone/>
            </a:pPr>
            <a:r>
              <a:rPr lang="en-IE" sz="2400" b="1">
                <a:latin typeface="Calibri"/>
                <a:ea typeface="Calibri"/>
                <a:cs typeface="Calibri"/>
                <a:sym typeface="Calibri"/>
              </a:rPr>
              <a:t>Strand 2.5: Synthesis and Problem-Solving Skills</a:t>
            </a:r>
          </a:p>
          <a:p>
            <a:pPr lvl="0">
              <a:spcBef>
                <a:spcPts val="0"/>
              </a:spcBef>
              <a:buNone/>
            </a:pPr>
            <a:r>
              <a:rPr lang="en-IE" sz="2400" b="1">
                <a:latin typeface="Calibri"/>
                <a:ea typeface="Calibri"/>
                <a:cs typeface="Calibri"/>
                <a:sym typeface="Calibri"/>
              </a:rPr>
              <a:t>Strand 3.1 Number Systems: Ratio</a:t>
            </a:r>
          </a:p>
          <a:p>
            <a:pPr lvl="0">
              <a:spcBef>
                <a:spcPts val="0"/>
              </a:spcBef>
              <a:buNone/>
            </a:pPr>
            <a:r>
              <a:rPr lang="en-IE" sz="2400" b="1">
                <a:latin typeface="Calibri"/>
                <a:ea typeface="Calibri"/>
                <a:cs typeface="Calibri"/>
                <a:sym typeface="Calibri"/>
              </a:rPr>
              <a:t>Strand 4.2 Representing situations with tables, diagrams and graphs</a:t>
            </a:r>
          </a:p>
          <a:p>
            <a:pPr lvl="0">
              <a:spcBef>
                <a:spcPts val="0"/>
              </a:spcBef>
              <a:buNone/>
            </a:pPr>
            <a:r>
              <a:rPr lang="en-IE" sz="2400" b="1">
                <a:latin typeface="Calibri"/>
                <a:ea typeface="Calibri"/>
                <a:cs typeface="Calibri"/>
                <a:sym typeface="Calibri"/>
              </a:rPr>
              <a:t>Strand 4.3 Finding formulae: Patterns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/>
        </p:nvSpPr>
        <p:spPr>
          <a:xfrm>
            <a:off x="0" y="568100"/>
            <a:ext cx="7116600" cy="735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Learning Intentions:</a:t>
            </a:r>
            <a:r>
              <a:rPr lang="en-IE"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	</a:t>
            </a:r>
          </a:p>
        </p:txBody>
      </p:sp>
      <p:pic>
        <p:nvPicPr>
          <p:cNvPr id="176" name="Shape 1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100" cy="4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Shape 177"/>
          <p:cNvSpPr txBox="1"/>
          <p:nvPr/>
        </p:nvSpPr>
        <p:spPr>
          <a:xfrm>
            <a:off x="7421250" y="1479974"/>
            <a:ext cx="4638000" cy="4628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 this unit, we will learn how to</a:t>
            </a: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Locate axes of symmetry</a:t>
            </a:r>
          </a:p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Recognise images of objects under transformations</a:t>
            </a:r>
          </a:p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Recognise regular polygons and their angles</a:t>
            </a:r>
          </a:p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Find patterns and formulae</a:t>
            </a:r>
          </a:p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Draw conclusions and justify your answers</a:t>
            </a: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8" name="Shape 178"/>
          <p:cNvPicPr preferRelativeResize="0"/>
          <p:nvPr/>
        </p:nvPicPr>
        <p:blipFill rotWithShape="1">
          <a:blip r:embed="rId4">
            <a:alphaModFix/>
          </a:blip>
          <a:srcRect t="5626" b="8069"/>
          <a:stretch/>
        </p:blipFill>
        <p:spPr>
          <a:xfrm>
            <a:off x="0" y="1303400"/>
            <a:ext cx="7116451" cy="450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/>
        </p:nvSpPr>
        <p:spPr>
          <a:xfrm>
            <a:off x="0" y="568100"/>
            <a:ext cx="7277400" cy="735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Spike Island: Symmetry</a:t>
            </a:r>
            <a:r>
              <a:rPr lang="en-IE"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</p:txBody>
      </p:sp>
      <p:pic>
        <p:nvPicPr>
          <p:cNvPr id="184" name="Shape 1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100" cy="4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Shape 185"/>
          <p:cNvSpPr txBox="1"/>
          <p:nvPr/>
        </p:nvSpPr>
        <p:spPr>
          <a:xfrm>
            <a:off x="7421250" y="1948724"/>
            <a:ext cx="4638000" cy="4159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Watch the video called ‘Engineering Fortress Spike Island’</a:t>
            </a:r>
          </a:p>
          <a:p>
            <a:pPr marR="0" lvl="0" algn="l" rtl="0">
              <a:spcBef>
                <a:spcPts val="0"/>
              </a:spcBef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As you watch it, keep an eye out on it’s layout from above as you will be investigating symmetry and angles afterwards</a:t>
            </a: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Shape 186"/>
          <p:cNvSpPr txBox="1"/>
          <p:nvPr/>
        </p:nvSpPr>
        <p:spPr>
          <a:xfrm>
            <a:off x="1086775" y="2123600"/>
            <a:ext cx="4659600" cy="3310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87" name="Shape 187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303400"/>
            <a:ext cx="7277425" cy="472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/>
        </p:nvSpPr>
        <p:spPr>
          <a:xfrm>
            <a:off x="0" y="568100"/>
            <a:ext cx="5250900" cy="735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Spike Island: Angles</a:t>
            </a:r>
            <a:r>
              <a:rPr lang="en-IE"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</p:txBody>
      </p:sp>
      <p:pic>
        <p:nvPicPr>
          <p:cNvPr id="193" name="Shape 19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100" cy="4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Shape 194"/>
          <p:cNvSpPr txBox="1"/>
          <p:nvPr/>
        </p:nvSpPr>
        <p:spPr>
          <a:xfrm>
            <a:off x="496650" y="2695325"/>
            <a:ext cx="5826600" cy="4320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5" name="Shape 195"/>
          <p:cNvPicPr preferRelativeResize="0"/>
          <p:nvPr/>
        </p:nvPicPr>
        <p:blipFill rotWithShape="1">
          <a:blip r:embed="rId4">
            <a:alphaModFix/>
          </a:blip>
          <a:srcRect t="10467" r="5624" b="5794"/>
          <a:stretch/>
        </p:blipFill>
        <p:spPr>
          <a:xfrm>
            <a:off x="6057575" y="2004887"/>
            <a:ext cx="5250898" cy="2998026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487175" y="1748850"/>
            <a:ext cx="5384100" cy="453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Spike Island is full of angles and shapes on a huge scale</a:t>
            </a:r>
          </a:p>
          <a:p>
            <a:pPr lvl="0" rtl="0">
              <a:spcBef>
                <a:spcPts val="0"/>
              </a:spcBef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rtl="0">
              <a:spcBef>
                <a:spcPts val="0"/>
              </a:spcBef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What type of shape is shown here?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Triangle</a:t>
            </a:r>
          </a:p>
          <a:p>
            <a:pPr marL="457200" lvl="0" indent="0" rtl="0">
              <a:spcBef>
                <a:spcPts val="0"/>
              </a:spcBef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rtl="0">
              <a:spcBef>
                <a:spcPts val="0"/>
              </a:spcBef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What specific type of triangle?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Isosceles</a:t>
            </a:r>
          </a:p>
          <a:p>
            <a:pPr marL="0" lvl="0" indent="0">
              <a:spcBef>
                <a:spcPts val="0"/>
              </a:spcBef>
              <a:buNone/>
            </a:pP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7" name="Shape 197"/>
          <p:cNvCxnSpPr/>
          <p:nvPr/>
        </p:nvCxnSpPr>
        <p:spPr>
          <a:xfrm rot="10800000" flipH="1">
            <a:off x="6895500" y="3122925"/>
            <a:ext cx="1923600" cy="1111800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98" name="Shape 198"/>
          <p:cNvCxnSpPr/>
          <p:nvPr/>
        </p:nvCxnSpPr>
        <p:spPr>
          <a:xfrm rot="10800000">
            <a:off x="8819100" y="3135375"/>
            <a:ext cx="1973700" cy="108690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99" name="Shape 199"/>
          <p:cNvCxnSpPr/>
          <p:nvPr/>
        </p:nvCxnSpPr>
        <p:spPr>
          <a:xfrm rot="10800000" flipH="1">
            <a:off x="6907975" y="4209600"/>
            <a:ext cx="3834900" cy="50100"/>
          </a:xfrm>
          <a:prstGeom prst="straightConnector1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/>
        </p:nvSpPr>
        <p:spPr>
          <a:xfrm>
            <a:off x="0" y="396750"/>
            <a:ext cx="5309100" cy="1122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Spike Island: Axes of Symmetry</a:t>
            </a:r>
          </a:p>
        </p:txBody>
      </p:sp>
      <p:pic>
        <p:nvPicPr>
          <p:cNvPr id="205" name="Shape 20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100" cy="4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Shape 206"/>
          <p:cNvSpPr txBox="1"/>
          <p:nvPr/>
        </p:nvSpPr>
        <p:spPr>
          <a:xfrm>
            <a:off x="496650" y="2695325"/>
            <a:ext cx="5826600" cy="4320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7" name="Shape 207"/>
          <p:cNvPicPr preferRelativeResize="0"/>
          <p:nvPr/>
        </p:nvPicPr>
        <p:blipFill rotWithShape="1">
          <a:blip r:embed="rId4">
            <a:alphaModFix/>
          </a:blip>
          <a:srcRect l="4775" t="10467" r="5626" b="5794"/>
          <a:stretch/>
        </p:blipFill>
        <p:spPr>
          <a:xfrm>
            <a:off x="6323249" y="2004900"/>
            <a:ext cx="4985226" cy="2998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Shape 208"/>
          <p:cNvSpPr txBox="1"/>
          <p:nvPr/>
        </p:nvSpPr>
        <p:spPr>
          <a:xfrm>
            <a:off x="487175" y="1748850"/>
            <a:ext cx="5384100" cy="453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How many axes of symmetry does this image have?</a:t>
            </a:r>
          </a:p>
          <a:p>
            <a:pPr marL="914400" lvl="1" indent="-381000" rtl="0">
              <a:spcBef>
                <a:spcPts val="0"/>
              </a:spcBef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One</a:t>
            </a:r>
          </a:p>
          <a:p>
            <a:pPr marL="457200" lvl="0" indent="0" rtl="0">
              <a:spcBef>
                <a:spcPts val="0"/>
              </a:spcBef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What type of transformation maps the left side to the right side?</a:t>
            </a:r>
          </a:p>
          <a:p>
            <a: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Axial Symmetry through the pink line</a:t>
            </a:r>
          </a:p>
          <a:p>
            <a:pPr marL="0" lvl="0" indent="0" rtl="0">
              <a:spcBef>
                <a:spcPts val="0"/>
              </a:spcBef>
              <a:buNone/>
            </a:pP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9" name="Shape 209"/>
          <p:cNvCxnSpPr/>
          <p:nvPr/>
        </p:nvCxnSpPr>
        <p:spPr>
          <a:xfrm>
            <a:off x="8795449" y="2004950"/>
            <a:ext cx="0" cy="2997899"/>
          </a:xfrm>
          <a:prstGeom prst="straightConnector1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/>
          <p:nvPr/>
        </p:nvSpPr>
        <p:spPr>
          <a:xfrm>
            <a:off x="0" y="568100"/>
            <a:ext cx="5309100" cy="735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Spike Island: Transformations</a:t>
            </a:r>
          </a:p>
        </p:txBody>
      </p:sp>
      <p:pic>
        <p:nvPicPr>
          <p:cNvPr id="215" name="Shape 2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100" cy="4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Shape 216"/>
          <p:cNvSpPr txBox="1"/>
          <p:nvPr/>
        </p:nvSpPr>
        <p:spPr>
          <a:xfrm>
            <a:off x="496650" y="2695325"/>
            <a:ext cx="5826600" cy="4320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Shape 217"/>
          <p:cNvSpPr txBox="1"/>
          <p:nvPr/>
        </p:nvSpPr>
        <p:spPr>
          <a:xfrm>
            <a:off x="487175" y="1748850"/>
            <a:ext cx="5384100" cy="453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This is a Google Maps view of Spike Island’s Star Fort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You can clearly see the 6 bastions mentioned in the video clip and the ‘star’ shape</a:t>
            </a:r>
          </a:p>
          <a:p>
            <a:pPr marL="0" lvl="0" indent="0" rtl="0">
              <a:spcBef>
                <a:spcPts val="0"/>
              </a:spcBef>
              <a:buNone/>
            </a:pP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Shape 218"/>
          <p:cNvPicPr preferRelativeResize="0"/>
          <p:nvPr/>
        </p:nvPicPr>
        <p:blipFill rotWithShape="1">
          <a:blip r:embed="rId4">
            <a:alphaModFix/>
          </a:blip>
          <a:srcRect l="5074" r="21065"/>
          <a:stretch/>
        </p:blipFill>
        <p:spPr>
          <a:xfrm>
            <a:off x="5671274" y="568099"/>
            <a:ext cx="6233425" cy="564982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Shape 219"/>
          <p:cNvSpPr txBox="1"/>
          <p:nvPr/>
        </p:nvSpPr>
        <p:spPr>
          <a:xfrm>
            <a:off x="5521675" y="6122725"/>
            <a:ext cx="5309100" cy="735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(Printable version available)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/>
        </p:nvSpPr>
        <p:spPr>
          <a:xfrm>
            <a:off x="0" y="568100"/>
            <a:ext cx="5309100" cy="735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Spike Island: Transformations</a:t>
            </a:r>
          </a:p>
        </p:txBody>
      </p:sp>
      <p:pic>
        <p:nvPicPr>
          <p:cNvPr id="225" name="Shape 2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100" cy="4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Shape 226"/>
          <p:cNvSpPr txBox="1"/>
          <p:nvPr/>
        </p:nvSpPr>
        <p:spPr>
          <a:xfrm>
            <a:off x="496650" y="2695325"/>
            <a:ext cx="5826600" cy="4320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Shape 227"/>
          <p:cNvSpPr txBox="1"/>
          <p:nvPr/>
        </p:nvSpPr>
        <p:spPr>
          <a:xfrm>
            <a:off x="487175" y="1748850"/>
            <a:ext cx="5109000" cy="453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Highlighted are the 6 bastions in blue, green, pink, red, black and yellow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We have placed a co-ordinate plane over the image with an x and y-axis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The symmetry is more obvious now once these sections are highlighted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buNone/>
            </a:pP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8" name="Shape 228"/>
          <p:cNvPicPr preferRelativeResize="0"/>
          <p:nvPr/>
        </p:nvPicPr>
        <p:blipFill rotWithShape="1">
          <a:blip r:embed="rId4">
            <a:alphaModFix/>
          </a:blip>
          <a:srcRect l="4083" r="20165"/>
          <a:stretch/>
        </p:blipFill>
        <p:spPr>
          <a:xfrm>
            <a:off x="5596324" y="568100"/>
            <a:ext cx="6374223" cy="564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/>
          <p:nvPr/>
        </p:nvSpPr>
        <p:spPr>
          <a:xfrm>
            <a:off x="0" y="568100"/>
            <a:ext cx="5309100" cy="7353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Spike Island: Transformations</a:t>
            </a:r>
          </a:p>
        </p:txBody>
      </p:sp>
      <p:pic>
        <p:nvPicPr>
          <p:cNvPr id="234" name="Shape 2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1459" y="6217919"/>
            <a:ext cx="1469100" cy="4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Shape 235"/>
          <p:cNvSpPr txBox="1"/>
          <p:nvPr/>
        </p:nvSpPr>
        <p:spPr>
          <a:xfrm>
            <a:off x="496650" y="2695325"/>
            <a:ext cx="5826600" cy="4320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Shape 236"/>
          <p:cNvSpPr txBox="1"/>
          <p:nvPr/>
        </p:nvSpPr>
        <p:spPr>
          <a:xfrm>
            <a:off x="487175" y="1748850"/>
            <a:ext cx="5109000" cy="4971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If the BLUE shape is our object: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❖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 What transformation would map it onto PINK?</a:t>
            </a:r>
          </a:p>
          <a:p>
            <a: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➢"/>
            </a:pPr>
            <a:r>
              <a:rPr lang="en-IE" sz="2400">
                <a:latin typeface="Calibri"/>
                <a:ea typeface="Calibri"/>
                <a:cs typeface="Calibri"/>
                <a:sym typeface="Calibri"/>
              </a:rPr>
              <a:t>Axial Symmetry in y-axis</a:t>
            </a: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transformation would map it onto RED?</a:t>
            </a:r>
          </a:p>
          <a:p>
            <a:pPr marL="914400" lvl="1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➢"/>
            </a:pP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Axial Symmetry in y-axis</a:t>
            </a:r>
          </a:p>
          <a:p>
            <a:pPr marL="457200" lvl="0" indent="0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transformation would map it onto YELLOW?</a:t>
            </a:r>
          </a:p>
          <a:p>
            <a:pPr marL="914400" lvl="1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➢"/>
            </a:pP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Axial Symmetry in y-axis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buNone/>
            </a:pP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7" name="Shape 237"/>
          <p:cNvPicPr preferRelativeResize="0"/>
          <p:nvPr/>
        </p:nvPicPr>
        <p:blipFill rotWithShape="1">
          <a:blip r:embed="rId4">
            <a:alphaModFix/>
          </a:blip>
          <a:srcRect l="4675" r="20147"/>
          <a:stretch/>
        </p:blipFill>
        <p:spPr>
          <a:xfrm>
            <a:off x="5596174" y="568100"/>
            <a:ext cx="6374373" cy="564982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Shape 238"/>
          <p:cNvSpPr txBox="1"/>
          <p:nvPr/>
        </p:nvSpPr>
        <p:spPr>
          <a:xfrm>
            <a:off x="5521675" y="6122725"/>
            <a:ext cx="5309100" cy="735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I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(Printable version available)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</Words>
  <Application>Microsoft Macintosh PowerPoint</Application>
  <PresentationFormat>Widescreen</PresentationFormat>
  <Paragraphs>113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Calibri</vt:lpstr>
      <vt:lpstr>Arial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Aoife McDonnell</cp:lastModifiedBy>
  <cp:revision>1</cp:revision>
  <dcterms:modified xsi:type="dcterms:W3CDTF">2017-09-15T00:26:19Z</dcterms:modified>
</cp:coreProperties>
</file>