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0682C7F-D9D3-4826-8328-F11EF27CAA4E}">
  <a:tblStyle styleId="{70682C7F-D9D3-4826-8328-F11EF27CAA4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9"/>
  </p:normalViewPr>
  <p:slideViewPr>
    <p:cSldViewPr snapToGrid="0" snapToObjects="1">
      <p:cViewPr varScale="1">
        <p:scale>
          <a:sx n="109" d="100"/>
          <a:sy n="109" d="100"/>
        </p:scale>
        <p:origin x="6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b="0" i="0" u="none" strike="noStrike" cap="none">
                <a:solidFill>
                  <a:schemeClr val="dk1"/>
                </a:solidFill>
                <a:latin typeface="Calibri"/>
                <a:ea typeface="Calibri"/>
                <a:cs typeface="Calibri"/>
                <a:sym typeface="Calibri"/>
              </a:rPr>
              <a:t>‹#›</a:t>
            </a:fld>
            <a:endParaRPr lang="en-IE"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36" name="Shape 23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9" name="Shape 3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17" name="Shape 3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25" name="Shape 3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3" name="Shape 33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334" name="Shape 334"/>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IE"/>
              <a:t>13</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41" name="Shape 24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1" name="Shape 2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9" name="Shape 2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8" name="Shape 268"/>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69" name="Shape 269"/>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a:solidFill>
                  <a:srgbClr val="000000"/>
                </a:solidFill>
                <a:latin typeface="Calibri"/>
                <a:ea typeface="Calibri"/>
                <a:cs typeface="Calibri"/>
                <a:sym typeface="Calibri"/>
              </a:rPr>
              <a:t>5</a:t>
            </a:fld>
            <a:endParaRPr lang="en-IE" sz="1200">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77" name="Shape 27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92" name="Shape 2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0" name="Shape 30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2" name="Shape 92"/>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6"/>
        <p:cNvGrpSpPr/>
        <p:nvPr/>
      </p:nvGrpSpPr>
      <p:grpSpPr>
        <a:xfrm>
          <a:off x="0" y="0"/>
          <a:ext cx="0" cy="0"/>
          <a:chOff x="0" y="0"/>
          <a:chExt cx="0" cy="0"/>
        </a:xfrm>
      </p:grpSpPr>
      <p:sp>
        <p:nvSpPr>
          <p:cNvPr id="97" name="Shape 97"/>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8" name="Shape 98"/>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4" name="Shape 104"/>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0" name="Shape 110"/>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7" name="Shape 117"/>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6" name="Shape 12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29"/>
        <p:cNvGrpSpPr/>
        <p:nvPr/>
      </p:nvGrpSpPr>
      <p:grpSpPr>
        <a:xfrm>
          <a:off x="0" y="0"/>
          <a:ext cx="0" cy="0"/>
          <a:chOff x="0" y="0"/>
          <a:chExt cx="0" cy="0"/>
        </a:xfrm>
      </p:grpSpPr>
      <p:sp>
        <p:nvSpPr>
          <p:cNvPr id="130" name="Shape 1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5" name="Shape 135"/>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7" name="Shape 1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2" name="Shape 142"/>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3" name="Shape 143"/>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44" name="Shape 14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5" name="Shape 14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9" name="Shape 149"/>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0" name="Shape 15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1" name="Shape 15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5" name="Shape 155"/>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7" name="Shape 15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7" name="Shape 167"/>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1"/>
        <p:cNvGrpSpPr/>
        <p:nvPr/>
      </p:nvGrpSpPr>
      <p:grpSpPr>
        <a:xfrm>
          <a:off x="0" y="0"/>
          <a:ext cx="0" cy="0"/>
          <a:chOff x="0" y="0"/>
          <a:chExt cx="0" cy="0"/>
        </a:xfrm>
      </p:grpSpPr>
      <p:sp>
        <p:nvSpPr>
          <p:cNvPr id="172" name="Shape 172"/>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3" name="Shape 173"/>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74" name="Shape 17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5" name="Shape 17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6" name="Shape 17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9" name="Shape 17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5" name="Shape 18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2" name="Shape 19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4" name="Shape 19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04"/>
        <p:cNvGrpSpPr/>
        <p:nvPr/>
      </p:nvGrpSpPr>
      <p:grpSpPr>
        <a:xfrm>
          <a:off x="0" y="0"/>
          <a:ext cx="0" cy="0"/>
          <a:chOff x="0" y="0"/>
          <a:chExt cx="0" cy="0"/>
        </a:xfrm>
      </p:grpSpPr>
      <p:sp>
        <p:nvSpPr>
          <p:cNvPr id="205" name="Shape 2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6" name="Shape 2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7" name="Shape 2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0" name="Shape 21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11" name="Shape 21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2" name="Shape 2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3" name="Shape 2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4" name="Shape 2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7" name="Shape 21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18" name="Shape 21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9" name="Shape 21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0" name="Shape 22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1" name="Shape 22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4" name="Shape 22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5" name="Shape 22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6" name="Shape 22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7" name="Shape 22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0" name="Shape 23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1" name="Shape 23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2" name="Shape 23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3" name="Shape 23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6" name="Shape 86"/>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1" name="Shape 16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vimeo.com/232965483" TargetMode="External"/><Relationship Id="rId5" Type="http://schemas.openxmlformats.org/officeDocument/2006/relationships/image" Target="../media/image6.png"/><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Shape 238" descr="bi.PNG"/>
          <p:cNvPicPr preferRelativeResize="0"/>
          <p:nvPr/>
        </p:nvPicPr>
        <p:blipFill>
          <a:blip r:embed="rId3">
            <a:alphaModFix/>
          </a:blip>
          <a:stretch>
            <a:fillRect/>
          </a:stretch>
        </p:blipFill>
        <p:spPr>
          <a:xfrm>
            <a:off x="0" y="0"/>
            <a:ext cx="12192001" cy="683373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a:t>
            </a:r>
            <a:r>
              <a:rPr lang="en-IE" sz="3200" b="0" i="0" u="none" strike="noStrike" cap="none">
                <a:solidFill>
                  <a:srgbClr val="FFFFFF"/>
                </a:solidFill>
                <a:latin typeface="Calibri"/>
                <a:ea typeface="Calibri"/>
                <a:cs typeface="Calibri"/>
                <a:sym typeface="Calibri"/>
              </a:rPr>
              <a:t>	</a:t>
            </a:r>
          </a:p>
        </p:txBody>
      </p:sp>
      <p:pic>
        <p:nvPicPr>
          <p:cNvPr id="312" name="Shape 312"/>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13" name="Shape 313"/>
          <p:cNvSpPr txBox="1"/>
          <p:nvPr/>
        </p:nvSpPr>
        <p:spPr>
          <a:xfrm>
            <a:off x="378125" y="1480000"/>
            <a:ext cx="11681100" cy="735300"/>
          </a:xfrm>
          <a:prstGeom prst="rect">
            <a:avLst/>
          </a:prstGeom>
          <a:noFill/>
          <a:ln>
            <a:noFill/>
          </a:ln>
        </p:spPr>
        <p:txBody>
          <a:bodyPr wrap="square" lIns="91425" tIns="45700" rIns="91425" bIns="45700" anchor="t" anchorCtr="0">
            <a:noAutofit/>
          </a:bodyPr>
          <a:lstStyle/>
          <a:p>
            <a:pPr lvl="0" rtl="0">
              <a:lnSpc>
                <a:spcPct val="115000"/>
              </a:lnSpc>
              <a:spcBef>
                <a:spcPts val="0"/>
              </a:spcBef>
              <a:buNone/>
            </a:pPr>
            <a:r>
              <a:rPr lang="en-IE" sz="2400">
                <a:solidFill>
                  <a:schemeClr val="dk1"/>
                </a:solidFill>
                <a:latin typeface="Calibri"/>
                <a:ea typeface="Calibri"/>
                <a:cs typeface="Calibri"/>
                <a:sym typeface="Calibri"/>
              </a:rPr>
              <a:t>Part 1: </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Now fill in the final column of the </a:t>
            </a:r>
            <a:r>
              <a:rPr lang="en-IE" sz="2400" b="1">
                <a:solidFill>
                  <a:schemeClr val="dk1"/>
                </a:solidFill>
                <a:latin typeface="Calibri"/>
                <a:ea typeface="Calibri"/>
                <a:cs typeface="Calibri"/>
                <a:sym typeface="Calibri"/>
              </a:rPr>
              <a:t>KWL</a:t>
            </a:r>
            <a:r>
              <a:rPr lang="en-IE" sz="2400">
                <a:solidFill>
                  <a:schemeClr val="dk1"/>
                </a:solidFill>
                <a:latin typeface="Calibri"/>
                <a:ea typeface="Calibri"/>
                <a:cs typeface="Calibri"/>
                <a:sym typeface="Calibri"/>
              </a:rPr>
              <a:t> chart that you have in your copy from earlier outlining the things that you learned about this topic.</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Place a star beside anything that you learned in the L column that you found especially interesting.</a:t>
            </a:r>
          </a:p>
          <a:p>
            <a:pPr lvl="0"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314" name="Shape 314"/>
          <p:cNvPicPr preferRelativeResize="0"/>
          <p:nvPr/>
        </p:nvPicPr>
        <p:blipFill>
          <a:blip r:embed="rId4">
            <a:alphaModFix/>
          </a:blip>
          <a:stretch>
            <a:fillRect/>
          </a:stretch>
        </p:blipFill>
        <p:spPr>
          <a:xfrm>
            <a:off x="2464775" y="1303400"/>
            <a:ext cx="8705850" cy="30458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Shape 319"/>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 continued:</a:t>
            </a:r>
            <a:r>
              <a:rPr lang="en-IE" sz="3200" b="0" i="0" u="none" strike="noStrike" cap="none">
                <a:solidFill>
                  <a:srgbClr val="FFFFFF"/>
                </a:solidFill>
                <a:latin typeface="Calibri"/>
                <a:ea typeface="Calibri"/>
                <a:cs typeface="Calibri"/>
                <a:sym typeface="Calibri"/>
              </a:rPr>
              <a:t>	</a:t>
            </a:r>
          </a:p>
        </p:txBody>
      </p:sp>
      <p:pic>
        <p:nvPicPr>
          <p:cNvPr id="320" name="Shape 320"/>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21" name="Shape 321"/>
          <p:cNvSpPr txBox="1"/>
          <p:nvPr/>
        </p:nvSpPr>
        <p:spPr>
          <a:xfrm>
            <a:off x="378125" y="1480000"/>
            <a:ext cx="11681100" cy="735300"/>
          </a:xfrm>
          <a:prstGeom prst="rect">
            <a:avLst/>
          </a:prstGeom>
          <a:noFill/>
          <a:ln>
            <a:noFill/>
          </a:ln>
        </p:spPr>
        <p:txBody>
          <a:bodyPr wrap="square" lIns="91425" tIns="45700" rIns="91425" bIns="45700" anchor="t" anchorCtr="0">
            <a:noAutofit/>
          </a:bodyPr>
          <a:lstStyle/>
          <a:p>
            <a:pPr lvl="0" rtl="0">
              <a:lnSpc>
                <a:spcPct val="115000"/>
              </a:lnSpc>
              <a:spcBef>
                <a:spcPts val="0"/>
              </a:spcBef>
              <a:buNone/>
            </a:pPr>
            <a:r>
              <a:rPr lang="en-IE" sz="2400">
                <a:solidFill>
                  <a:schemeClr val="dk1"/>
                </a:solidFill>
                <a:latin typeface="Calibri"/>
                <a:ea typeface="Calibri"/>
                <a:cs typeface="Calibri"/>
                <a:sym typeface="Calibri"/>
              </a:rPr>
              <a:t>Part 2: </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r>
              <a:rPr lang="en-IE" sz="2400">
                <a:solidFill>
                  <a:schemeClr val="dk1"/>
                </a:solidFill>
                <a:latin typeface="Calibri"/>
                <a:ea typeface="Calibri"/>
                <a:cs typeface="Calibri"/>
                <a:sym typeface="Calibri"/>
              </a:rPr>
              <a:t>The construction of Ardnacrusha HEP station was a massive undertaking for the Irish government. See can you use your internet skills to research and find the answers to the following questions: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In what year was the HEP station completed?</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How much did it cost the Irish Government?</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How many cubic metres of water per second are released through its turbines?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In 2016 Ardnacrusha was accused of adding excess water into an already flooded landscape of the River Shannon see what you can find out about this? Do you agree or disagree with the statement. Give one reason for your answer.</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322" name="Shape 322"/>
          <p:cNvPicPr preferRelativeResize="0"/>
          <p:nvPr/>
        </p:nvPicPr>
        <p:blipFill>
          <a:blip r:embed="rId4">
            <a:alphaModFix/>
          </a:blip>
          <a:stretch>
            <a:fillRect/>
          </a:stretch>
        </p:blipFill>
        <p:spPr>
          <a:xfrm>
            <a:off x="5714599" y="79275"/>
            <a:ext cx="6344625" cy="25711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Shape 327"/>
          <p:cNvSpPr/>
          <p:nvPr/>
        </p:nvSpPr>
        <p:spPr>
          <a:xfrm>
            <a:off x="0" y="568100"/>
            <a:ext cx="84555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b="1">
                <a:solidFill>
                  <a:srgbClr val="FBE4D4"/>
                </a:solidFill>
              </a:rPr>
              <a:t>Links to new geography specification:</a:t>
            </a:r>
          </a:p>
        </p:txBody>
      </p:sp>
      <p:pic>
        <p:nvPicPr>
          <p:cNvPr id="328" name="Shape 328"/>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29" name="Shape 329"/>
          <p:cNvSpPr txBox="1"/>
          <p:nvPr/>
        </p:nvSpPr>
        <p:spPr>
          <a:xfrm>
            <a:off x="378125" y="1480000"/>
            <a:ext cx="11681100" cy="735300"/>
          </a:xfrm>
          <a:prstGeom prst="rect">
            <a:avLst/>
          </a:prstGeom>
          <a:noFill/>
          <a:ln>
            <a:noFill/>
          </a:ln>
        </p:spPr>
        <p:txBody>
          <a:bodyPr wrap="square" lIns="91425" tIns="45700" rIns="91425" bIns="45700" anchor="t" anchorCtr="0">
            <a:noAutofit/>
          </a:bodyPr>
          <a:lstStyle/>
          <a:p>
            <a:pPr lvl="0" rtl="0">
              <a:lnSpc>
                <a:spcPct val="90000"/>
              </a:lnSpc>
              <a:spcBef>
                <a:spcPts val="1000"/>
              </a:spcBef>
              <a:buClr>
                <a:schemeClr val="dk1"/>
              </a:buClr>
              <a:buSzPct val="45833"/>
              <a:buFont typeface="Arial"/>
              <a:buNone/>
            </a:pPr>
            <a:r>
              <a:rPr lang="en-IE" sz="2400" b="1">
                <a:solidFill>
                  <a:schemeClr val="dk1"/>
                </a:solidFill>
                <a:latin typeface="Calibri"/>
                <a:ea typeface="Calibri"/>
                <a:cs typeface="Calibri"/>
                <a:sym typeface="Calibri"/>
              </a:rPr>
              <a:t>Strand 2:</a:t>
            </a:r>
            <a:r>
              <a:rPr lang="en-IE" sz="2400">
                <a:solidFill>
                  <a:schemeClr val="dk1"/>
                </a:solidFill>
                <a:latin typeface="Calibri"/>
                <a:ea typeface="Calibri"/>
                <a:cs typeface="Calibri"/>
                <a:sym typeface="Calibri"/>
              </a:rPr>
              <a:t> Exploring how we interact with the physical world</a:t>
            </a:r>
          </a:p>
          <a:p>
            <a:pPr lvl="0" rtl="0">
              <a:lnSpc>
                <a:spcPct val="90000"/>
              </a:lnSpc>
              <a:spcBef>
                <a:spcPts val="1000"/>
              </a:spcBef>
              <a:buNone/>
            </a:pPr>
            <a:r>
              <a:rPr lang="en-IE" sz="2400" b="1">
                <a:solidFill>
                  <a:schemeClr val="dk1"/>
                </a:solidFill>
                <a:latin typeface="Calibri"/>
                <a:ea typeface="Calibri"/>
                <a:cs typeface="Calibri"/>
                <a:sym typeface="Calibri"/>
              </a:rPr>
              <a:t>Learning outcome 2.7:</a:t>
            </a:r>
            <a:r>
              <a:rPr lang="en-IE" sz="2400">
                <a:solidFill>
                  <a:schemeClr val="dk1"/>
                </a:solidFill>
                <a:latin typeface="Calibri"/>
                <a:ea typeface="Calibri"/>
                <a:cs typeface="Calibri"/>
                <a:sym typeface="Calibri"/>
              </a:rPr>
              <a:t> investigate examples of how people interact and manage surface processes</a:t>
            </a:r>
          </a:p>
          <a:p>
            <a:pPr lvl="0" rtl="0">
              <a:lnSpc>
                <a:spcPct val="90000"/>
              </a:lnSpc>
              <a:spcBef>
                <a:spcPts val="1000"/>
              </a:spcBef>
              <a:buClr>
                <a:schemeClr val="dk1"/>
              </a:buClr>
              <a:buFont typeface="Arial"/>
              <a:buNone/>
            </a:pPr>
            <a:endParaRPr sz="2400">
              <a:solidFill>
                <a:schemeClr val="dk1"/>
              </a:solidFill>
              <a:latin typeface="Calibri"/>
              <a:ea typeface="Calibri"/>
              <a:cs typeface="Calibri"/>
              <a:sym typeface="Calibri"/>
            </a:endParaRPr>
          </a:p>
          <a:p>
            <a:pPr lvl="0" rtl="0">
              <a:lnSpc>
                <a:spcPct val="90000"/>
              </a:lnSpc>
              <a:spcBef>
                <a:spcPts val="1000"/>
              </a:spcBef>
              <a:buClr>
                <a:schemeClr val="dk1"/>
              </a:buClr>
              <a:buSzPct val="45833"/>
              <a:buFont typeface="Arial"/>
              <a:buNone/>
            </a:pPr>
            <a:r>
              <a:rPr lang="en-IE" sz="2400" b="1">
                <a:solidFill>
                  <a:schemeClr val="dk1"/>
                </a:solidFill>
                <a:latin typeface="Calibri"/>
                <a:ea typeface="Calibri"/>
                <a:cs typeface="Calibri"/>
                <a:sym typeface="Calibri"/>
              </a:rPr>
              <a:t>Key skills used in class today</a:t>
            </a:r>
            <a:r>
              <a:rPr lang="en-IE" sz="2400">
                <a:solidFill>
                  <a:schemeClr val="dk1"/>
                </a:solidFill>
                <a:latin typeface="Calibri"/>
                <a:ea typeface="Calibri"/>
                <a:cs typeface="Calibri"/>
                <a:sym typeface="Calibri"/>
              </a:rPr>
              <a:t>:</a:t>
            </a:r>
          </a:p>
          <a:p>
            <a:pPr lvl="0" rtl="0">
              <a:lnSpc>
                <a:spcPct val="90000"/>
              </a:lnSpc>
              <a:spcBef>
                <a:spcPts val="100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Being literate</a:t>
            </a:r>
          </a:p>
          <a:p>
            <a:pPr lvl="0" rtl="0">
              <a:lnSpc>
                <a:spcPct val="90000"/>
              </a:lnSpc>
              <a:spcBef>
                <a:spcPts val="100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Managing my information and thinking</a:t>
            </a:r>
          </a:p>
          <a:p>
            <a:pPr lvl="0" rtl="0">
              <a:lnSpc>
                <a:spcPct val="90000"/>
              </a:lnSpc>
              <a:spcBef>
                <a:spcPts val="100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Managing myself</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330" name="Shape 330"/>
          <p:cNvPicPr preferRelativeResize="0"/>
          <p:nvPr/>
        </p:nvPicPr>
        <p:blipFill>
          <a:blip r:embed="rId4">
            <a:alphaModFix/>
          </a:blip>
          <a:stretch>
            <a:fillRect/>
          </a:stretch>
        </p:blipFill>
        <p:spPr>
          <a:xfrm>
            <a:off x="5996275" y="2650424"/>
            <a:ext cx="4895749" cy="3374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title"/>
          </p:nvPr>
        </p:nvSpPr>
        <p:spPr>
          <a:xfrm>
            <a:off x="838200" y="365125"/>
            <a:ext cx="10515600" cy="1325700"/>
          </a:xfrm>
          <a:prstGeom prst="rect">
            <a:avLst/>
          </a:prstGeom>
        </p:spPr>
        <p:txBody>
          <a:bodyPr wrap="square" lIns="91425" tIns="91425" rIns="91425" bIns="91425" anchor="ctr" anchorCtr="0">
            <a:noAutofit/>
          </a:bodyPr>
          <a:lstStyle/>
          <a:p>
            <a:pPr lvl="0">
              <a:spcBef>
                <a:spcPts val="0"/>
              </a:spcBef>
              <a:buNone/>
            </a:pPr>
            <a:endParaRPr/>
          </a:p>
        </p:txBody>
      </p:sp>
      <p:sp>
        <p:nvSpPr>
          <p:cNvPr id="337" name="Shape 337"/>
          <p:cNvSpPr txBox="1">
            <a:spLocks noGrp="1"/>
          </p:cNvSpPr>
          <p:nvPr>
            <p:ph type="body" idx="1"/>
          </p:nvPr>
        </p:nvSpPr>
        <p:spPr>
          <a:xfrm>
            <a:off x="838200" y="1825625"/>
            <a:ext cx="10515600" cy="4351200"/>
          </a:xfrm>
          <a:prstGeom prst="rect">
            <a:avLst/>
          </a:prstGeom>
        </p:spPr>
        <p:txBody>
          <a:bodyPr wrap="square" lIns="91425" tIns="91425" rIns="91425" bIns="91425" anchor="t" anchorCtr="0">
            <a:noAutofit/>
          </a:bodyPr>
          <a:lstStyle/>
          <a:p>
            <a:pPr lvl="0">
              <a:spcBef>
                <a:spcPts val="0"/>
              </a:spcBef>
              <a:buNone/>
            </a:pPr>
            <a:endParaRPr/>
          </a:p>
        </p:txBody>
      </p:sp>
      <p:pic>
        <p:nvPicPr>
          <p:cNvPr id="338" name="Shape 338"/>
          <p:cNvPicPr preferRelativeResize="0"/>
          <p:nvPr/>
        </p:nvPicPr>
        <p:blipFill>
          <a:blip r:embed="rId3">
            <a:alphaModFix/>
          </a:blip>
          <a:stretch>
            <a:fillRect/>
          </a:stretch>
        </p:blipFill>
        <p:spPr>
          <a:xfrm>
            <a:off x="96975" y="27275"/>
            <a:ext cx="12095025" cy="6803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JC Geography syllabus links:</a:t>
            </a:r>
            <a:r>
              <a:rPr lang="en-IE" sz="3200" b="0" i="0" u="none" strike="noStrike" cap="none">
                <a:solidFill>
                  <a:srgbClr val="FFFFFF"/>
                </a:solidFill>
                <a:latin typeface="Calibri"/>
                <a:ea typeface="Calibri"/>
                <a:cs typeface="Calibri"/>
                <a:sym typeface="Calibri"/>
              </a:rPr>
              <a:t>	</a:t>
            </a:r>
          </a:p>
        </p:txBody>
      </p:sp>
      <p:pic>
        <p:nvPicPr>
          <p:cNvPr id="244" name="Shape 244"/>
          <p:cNvPicPr preferRelativeResize="0"/>
          <p:nvPr/>
        </p:nvPicPr>
        <p:blipFill rotWithShape="1">
          <a:blip r:embed="rId3">
            <a:alphaModFix/>
          </a:blip>
          <a:srcRect/>
          <a:stretch/>
        </p:blipFill>
        <p:spPr>
          <a:xfrm>
            <a:off x="10501459" y="6217919"/>
            <a:ext cx="1469224" cy="433418"/>
          </a:xfrm>
          <a:prstGeom prst="rect">
            <a:avLst/>
          </a:prstGeom>
          <a:noFill/>
          <a:ln>
            <a:noFill/>
          </a:ln>
        </p:spPr>
      </p:pic>
      <p:sp>
        <p:nvSpPr>
          <p:cNvPr id="245" name="Shape 245"/>
          <p:cNvSpPr txBox="1"/>
          <p:nvPr/>
        </p:nvSpPr>
        <p:spPr>
          <a:xfrm>
            <a:off x="378125" y="1480000"/>
            <a:ext cx="11681100" cy="735300"/>
          </a:xfrm>
          <a:prstGeom prst="rect">
            <a:avLst/>
          </a:prstGeom>
          <a:noFill/>
          <a:ln>
            <a:noFill/>
          </a:ln>
        </p:spPr>
        <p:txBody>
          <a:bodyPr wrap="square" lIns="91425" tIns="45700" rIns="91425" bIns="45700" anchor="t" anchorCtr="0">
            <a:noAutofit/>
          </a:bodyPr>
          <a:lstStyle/>
          <a:p>
            <a:pPr marL="457200" marR="0" lvl="0" indent="-381000" algn="l" rtl="0">
              <a:spcBef>
                <a:spcPts val="0"/>
              </a:spcBef>
              <a:buSzPct val="100000"/>
              <a:buFont typeface="Calibri"/>
              <a:buChar char="●"/>
            </a:pPr>
            <a:r>
              <a:rPr lang="en-IE" sz="2400" b="1">
                <a:latin typeface="Calibri"/>
                <a:ea typeface="Calibri"/>
                <a:cs typeface="Calibri"/>
                <a:sym typeface="Calibri"/>
              </a:rPr>
              <a:t>Human activities interact in a variety of ways with natural landscape processes</a:t>
            </a: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246" name="Shape 246"/>
          <p:cNvPicPr preferRelativeResize="0"/>
          <p:nvPr/>
        </p:nvPicPr>
        <p:blipFill>
          <a:blip r:embed="rId4">
            <a:alphaModFix/>
          </a:blip>
          <a:stretch>
            <a:fillRect/>
          </a:stretch>
        </p:blipFill>
        <p:spPr>
          <a:xfrm>
            <a:off x="6097439" y="2471150"/>
            <a:ext cx="3533775" cy="2847975"/>
          </a:xfrm>
          <a:prstGeom prst="rect">
            <a:avLst/>
          </a:prstGeom>
          <a:noFill/>
          <a:ln>
            <a:noFill/>
          </a:ln>
        </p:spPr>
      </p:pic>
      <p:pic>
        <p:nvPicPr>
          <p:cNvPr id="247" name="Shape 247"/>
          <p:cNvPicPr preferRelativeResize="0"/>
          <p:nvPr/>
        </p:nvPicPr>
        <p:blipFill>
          <a:blip r:embed="rId5">
            <a:alphaModFix/>
          </a:blip>
          <a:stretch>
            <a:fillRect/>
          </a:stretch>
        </p:blipFill>
        <p:spPr>
          <a:xfrm>
            <a:off x="941075" y="2315975"/>
            <a:ext cx="4562475" cy="3733800"/>
          </a:xfrm>
          <a:prstGeom prst="rect">
            <a:avLst/>
          </a:prstGeom>
          <a:noFill/>
          <a:ln>
            <a:noFill/>
          </a:ln>
        </p:spPr>
      </p:pic>
      <p:sp>
        <p:nvSpPr>
          <p:cNvPr id="248" name="Shape 248"/>
          <p:cNvSpPr txBox="1"/>
          <p:nvPr/>
        </p:nvSpPr>
        <p:spPr>
          <a:xfrm>
            <a:off x="6011950" y="5662875"/>
            <a:ext cx="5068200" cy="659400"/>
          </a:xfrm>
          <a:prstGeom prst="rect">
            <a:avLst/>
          </a:prstGeom>
          <a:noFill/>
          <a:ln>
            <a:noFill/>
          </a:ln>
        </p:spPr>
        <p:txBody>
          <a:bodyPr wrap="square" lIns="91425" tIns="91425" rIns="91425" bIns="91425" anchor="t" anchorCtr="0">
            <a:noAutofit/>
          </a:bodyPr>
          <a:lstStyle/>
          <a:p>
            <a:pPr lvl="0">
              <a:spcBef>
                <a:spcPts val="0"/>
              </a:spcBef>
              <a:buNone/>
            </a:pPr>
            <a:r>
              <a:rPr lang="en-IE"/>
              <a:t>All images screenshots from the video clip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p:nvPr/>
        </p:nvSpPr>
        <p:spPr>
          <a:xfrm>
            <a:off x="0" y="568095"/>
            <a:ext cx="73785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Learning Intentions:</a:t>
            </a:r>
            <a:r>
              <a:rPr lang="en-IE" sz="3200" b="0" i="0" u="none" strike="noStrike" cap="none">
                <a:solidFill>
                  <a:srgbClr val="FFFFFF"/>
                </a:solidFill>
                <a:latin typeface="Calibri"/>
                <a:ea typeface="Calibri"/>
                <a:cs typeface="Calibri"/>
                <a:sym typeface="Calibri"/>
              </a:rPr>
              <a:t> 	</a:t>
            </a:r>
          </a:p>
        </p:txBody>
      </p:sp>
      <p:pic>
        <p:nvPicPr>
          <p:cNvPr id="254" name="Shape 254"/>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55" name="Shape 255"/>
          <p:cNvSpPr txBox="1"/>
          <p:nvPr/>
        </p:nvSpPr>
        <p:spPr>
          <a:xfrm>
            <a:off x="7421250" y="1480008"/>
            <a:ext cx="4638000" cy="1200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IE" sz="2400" b="1">
                <a:solidFill>
                  <a:srgbClr val="000000"/>
                </a:solidFill>
                <a:latin typeface="Calibri"/>
                <a:ea typeface="Calibri"/>
                <a:cs typeface="Calibri"/>
                <a:sym typeface="Calibri"/>
              </a:rPr>
              <a:t>In this unit, we will learn how </a:t>
            </a:r>
          </a:p>
          <a:p>
            <a:pPr marL="0" marR="0" lvl="0" indent="0" algn="l" rtl="0">
              <a:spcBef>
                <a:spcPts val="0"/>
              </a:spcBef>
              <a:buNone/>
            </a:pPr>
            <a:endParaRPr sz="2400" b="1">
              <a:solidFill>
                <a:srgbClr val="000000"/>
              </a:solidFill>
              <a:latin typeface="Calibri"/>
              <a:ea typeface="Calibri"/>
              <a:cs typeface="Calibri"/>
              <a:sym typeface="Calibri"/>
            </a:endParaRPr>
          </a:p>
          <a:p>
            <a:pPr marL="342900" marR="0" lvl="0" indent="-342900" algn="l" rtl="0">
              <a:spcBef>
                <a:spcPts val="0"/>
              </a:spcBef>
              <a:buClr>
                <a:srgbClr val="000000"/>
              </a:buClr>
              <a:buSzPct val="100000"/>
              <a:buFont typeface="Noto Sans Symbols"/>
              <a:buChar char="❖"/>
            </a:pPr>
            <a:r>
              <a:rPr lang="en-IE" sz="2400" b="1">
                <a:latin typeface="Calibri"/>
                <a:ea typeface="Calibri"/>
                <a:cs typeface="Calibri"/>
                <a:sym typeface="Calibri"/>
              </a:rPr>
              <a:t>our understanding of river processes allows the correct site selection for HEP dams</a:t>
            </a:r>
          </a:p>
          <a:p>
            <a:pPr marL="342900" marR="0" lvl="0" indent="-342900" algn="l" rtl="0">
              <a:spcBef>
                <a:spcPts val="0"/>
              </a:spcBef>
              <a:buClr>
                <a:schemeClr val="dk1"/>
              </a:buClr>
              <a:buSzPct val="100000"/>
              <a:buFont typeface="Calibri"/>
              <a:buChar char="❖"/>
            </a:pPr>
            <a:r>
              <a:rPr lang="en-IE" sz="2400" b="1">
                <a:latin typeface="Calibri"/>
                <a:ea typeface="Calibri"/>
                <a:cs typeface="Calibri"/>
                <a:sym typeface="Calibri"/>
              </a:rPr>
              <a:t>people can interact with the natural course of a river</a:t>
            </a:r>
          </a:p>
          <a:p>
            <a:pPr marL="342900" marR="0" lvl="0" indent="-342900" algn="l" rtl="0">
              <a:spcBef>
                <a:spcPts val="0"/>
              </a:spcBef>
              <a:buClr>
                <a:schemeClr val="dk1"/>
              </a:buClr>
              <a:buSzPct val="100000"/>
              <a:buFont typeface="Calibri"/>
              <a:buChar char="❖"/>
            </a:pPr>
            <a:r>
              <a:rPr lang="en-IE" sz="2400" b="1">
                <a:latin typeface="Calibri"/>
                <a:ea typeface="Calibri"/>
                <a:cs typeface="Calibri"/>
                <a:sym typeface="Calibri"/>
              </a:rPr>
              <a:t>consequences such as flooding need to be carefully considered before finalising any decisions when dealing with altering natural processes</a:t>
            </a:r>
          </a:p>
        </p:txBody>
      </p:sp>
      <p:pic>
        <p:nvPicPr>
          <p:cNvPr id="256" name="Shape 256"/>
          <p:cNvPicPr preferRelativeResize="0"/>
          <p:nvPr/>
        </p:nvPicPr>
        <p:blipFill>
          <a:blip r:embed="rId4">
            <a:alphaModFix/>
          </a:blip>
          <a:stretch>
            <a:fillRect/>
          </a:stretch>
        </p:blipFill>
        <p:spPr>
          <a:xfrm>
            <a:off x="152400" y="1861771"/>
            <a:ext cx="7124700" cy="36283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Warm up activity:</a:t>
            </a:r>
            <a:r>
              <a:rPr lang="en-IE" sz="3200" b="0" i="0" u="none" strike="noStrike" cap="none">
                <a:solidFill>
                  <a:srgbClr val="FFFFFF"/>
                </a:solidFill>
                <a:latin typeface="Calibri"/>
                <a:ea typeface="Calibri"/>
                <a:cs typeface="Calibri"/>
                <a:sym typeface="Calibri"/>
              </a:rPr>
              <a:t>	</a:t>
            </a:r>
          </a:p>
        </p:txBody>
      </p:sp>
      <p:pic>
        <p:nvPicPr>
          <p:cNvPr id="262" name="Shape 262"/>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63" name="Shape 263"/>
          <p:cNvSpPr txBox="1"/>
          <p:nvPr/>
        </p:nvSpPr>
        <p:spPr>
          <a:xfrm>
            <a:off x="496650" y="2695325"/>
            <a:ext cx="5826600" cy="4320900"/>
          </a:xfrm>
          <a:prstGeom prst="rect">
            <a:avLst/>
          </a:prstGeom>
          <a:noFill/>
          <a:ln>
            <a:noFill/>
          </a:ln>
        </p:spPr>
        <p:txBody>
          <a:bodyPr wrap="square" lIns="91425" tIns="45700" rIns="91425" bIns="45700" anchor="t" anchorCtr="0">
            <a:noAutofit/>
          </a:bodyPr>
          <a:lstStyle/>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graphicFrame>
        <p:nvGraphicFramePr>
          <p:cNvPr id="264" name="Shape 264"/>
          <p:cNvGraphicFramePr/>
          <p:nvPr/>
        </p:nvGraphicFramePr>
        <p:xfrm>
          <a:off x="1541775" y="3772500"/>
          <a:ext cx="3000000" cy="3000000"/>
        </p:xfrm>
        <a:graphic>
          <a:graphicData uri="http://schemas.openxmlformats.org/drawingml/2006/table">
            <a:tbl>
              <a:tblPr>
                <a:noFill/>
                <a:tableStyleId>{70682C7F-D9D3-4826-8328-F11EF27CAA4E}</a:tableStyleId>
              </a:tblPr>
              <a:tblGrid>
                <a:gridCol w="2456150"/>
                <a:gridCol w="2895700"/>
                <a:gridCol w="2960375"/>
              </a:tblGrid>
              <a:tr h="0">
                <a:tc>
                  <a:txBody>
                    <a:bodyPr/>
                    <a:lstStyle/>
                    <a:p>
                      <a:pPr lvl="0" algn="ctr" rtl="0">
                        <a:lnSpc>
                          <a:spcPct val="115000"/>
                        </a:lnSpc>
                        <a:spcBef>
                          <a:spcPts val="0"/>
                        </a:spcBef>
                        <a:buNone/>
                      </a:pPr>
                      <a:r>
                        <a:rPr lang="en-IE" sz="2400">
                          <a:latin typeface="Calibri"/>
                          <a:ea typeface="Calibri"/>
                          <a:cs typeface="Calibri"/>
                          <a:sym typeface="Calibri"/>
                        </a:rPr>
                        <a:t>What I </a:t>
                      </a:r>
                      <a:r>
                        <a:rPr lang="en-IE" sz="2400" b="1" u="sng">
                          <a:latin typeface="Calibri"/>
                          <a:ea typeface="Calibri"/>
                          <a:cs typeface="Calibri"/>
                          <a:sym typeface="Calibri"/>
                        </a:rPr>
                        <a:t>K</a:t>
                      </a:r>
                      <a:r>
                        <a:rPr lang="en-IE" sz="2400">
                          <a:latin typeface="Calibri"/>
                          <a:ea typeface="Calibri"/>
                          <a:cs typeface="Calibri"/>
                          <a:sym typeface="Calibri"/>
                        </a:rPr>
                        <a:t>now</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algn="ctr" rtl="0">
                        <a:lnSpc>
                          <a:spcPct val="115000"/>
                        </a:lnSpc>
                        <a:spcBef>
                          <a:spcPts val="0"/>
                        </a:spcBef>
                        <a:buNone/>
                      </a:pPr>
                      <a:r>
                        <a:rPr lang="en-IE" sz="2400">
                          <a:latin typeface="Calibri"/>
                          <a:ea typeface="Calibri"/>
                          <a:cs typeface="Calibri"/>
                          <a:sym typeface="Calibri"/>
                        </a:rPr>
                        <a:t>What I </a:t>
                      </a:r>
                      <a:r>
                        <a:rPr lang="en-IE" sz="2400" b="1" u="sng">
                          <a:latin typeface="Calibri"/>
                          <a:ea typeface="Calibri"/>
                          <a:cs typeface="Calibri"/>
                          <a:sym typeface="Calibri"/>
                        </a:rPr>
                        <a:t>W</a:t>
                      </a:r>
                      <a:r>
                        <a:rPr lang="en-IE" sz="2400">
                          <a:latin typeface="Calibri"/>
                          <a:ea typeface="Calibri"/>
                          <a:cs typeface="Calibri"/>
                          <a:sym typeface="Calibri"/>
                        </a:rPr>
                        <a:t>ant to know</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algn="ctr" rtl="0">
                        <a:lnSpc>
                          <a:spcPct val="115000"/>
                        </a:lnSpc>
                        <a:spcBef>
                          <a:spcPts val="0"/>
                        </a:spcBef>
                        <a:buNone/>
                      </a:pPr>
                      <a:r>
                        <a:rPr lang="en-IE" sz="2400">
                          <a:latin typeface="Calibri"/>
                          <a:ea typeface="Calibri"/>
                          <a:cs typeface="Calibri"/>
                          <a:sym typeface="Calibri"/>
                        </a:rPr>
                        <a:t>What I</a:t>
                      </a:r>
                      <a:r>
                        <a:rPr lang="en-IE" sz="2400" b="1">
                          <a:latin typeface="Calibri"/>
                          <a:ea typeface="Calibri"/>
                          <a:cs typeface="Calibri"/>
                          <a:sym typeface="Calibri"/>
                        </a:rPr>
                        <a:t> </a:t>
                      </a:r>
                      <a:r>
                        <a:rPr lang="en-IE" sz="2400" b="1" u="sng">
                          <a:latin typeface="Calibri"/>
                          <a:ea typeface="Calibri"/>
                          <a:cs typeface="Calibri"/>
                          <a:sym typeface="Calibri"/>
                        </a:rPr>
                        <a:t>L</a:t>
                      </a:r>
                      <a:r>
                        <a:rPr lang="en-IE" sz="2400">
                          <a:latin typeface="Calibri"/>
                          <a:ea typeface="Calibri"/>
                          <a:cs typeface="Calibri"/>
                          <a:sym typeface="Calibri"/>
                        </a:rPr>
                        <a:t>earned</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44410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bl>
          </a:graphicData>
        </a:graphic>
      </p:graphicFrame>
      <p:sp>
        <p:nvSpPr>
          <p:cNvPr id="265" name="Shape 265"/>
          <p:cNvSpPr txBox="1"/>
          <p:nvPr/>
        </p:nvSpPr>
        <p:spPr>
          <a:xfrm>
            <a:off x="496650" y="1991050"/>
            <a:ext cx="9743100" cy="1070400"/>
          </a:xfrm>
          <a:prstGeom prst="rect">
            <a:avLst/>
          </a:prstGeom>
          <a:noFill/>
          <a:ln>
            <a:noFill/>
          </a:ln>
        </p:spPr>
        <p:txBody>
          <a:bodyPr wrap="square" lIns="91425" tIns="91425" rIns="91425" bIns="91425" anchor="ctr" anchorCtr="0">
            <a:noAutofit/>
          </a:bodyPr>
          <a:lstStyle/>
          <a:p>
            <a:pPr marL="228600" lvl="0" indent="0" rtl="0">
              <a:lnSpc>
                <a:spcPct val="115000"/>
              </a:lnSpc>
              <a:spcBef>
                <a:spcPts val="0"/>
              </a:spcBef>
              <a:buNone/>
            </a:pPr>
            <a:r>
              <a:rPr lang="en-IE" sz="2400">
                <a:latin typeface="Calibri"/>
                <a:ea typeface="Calibri"/>
                <a:cs typeface="Calibri"/>
                <a:sym typeface="Calibri"/>
              </a:rPr>
              <a:t>Jot down a similar </a:t>
            </a:r>
            <a:r>
              <a:rPr lang="en-IE" sz="2400" b="1">
                <a:latin typeface="Calibri"/>
                <a:ea typeface="Calibri"/>
                <a:cs typeface="Calibri"/>
                <a:sym typeface="Calibri"/>
              </a:rPr>
              <a:t>KWL</a:t>
            </a:r>
            <a:r>
              <a:rPr lang="en-IE" sz="2400">
                <a:latin typeface="Calibri"/>
                <a:ea typeface="Calibri"/>
                <a:cs typeface="Calibri"/>
                <a:sym typeface="Calibri"/>
              </a:rPr>
              <a:t> table into your copy. Fill in the first two columns now and the last column when you have completed this presentation on the River Shannon and HEP stations.</a:t>
            </a:r>
          </a:p>
          <a:p>
            <a:pPr marL="228600" lvl="0" indent="0" rtl="0">
              <a:lnSpc>
                <a:spcPct val="115000"/>
              </a:lnSpc>
              <a:spcBef>
                <a:spcPts val="0"/>
              </a:spcBef>
              <a:buNone/>
            </a:pPr>
            <a:endParaRPr sz="2400" b="1">
              <a:latin typeface="Calibri"/>
              <a:ea typeface="Calibri"/>
              <a:cs typeface="Calibri"/>
              <a:sym typeface="Calibri"/>
            </a:endParaRPr>
          </a:p>
          <a:p>
            <a:pPr marL="228600" lvl="0" indent="0" rtl="0">
              <a:lnSpc>
                <a:spcPct val="115000"/>
              </a:lnSpc>
              <a:spcBef>
                <a:spcPts val="0"/>
              </a:spcBef>
              <a:buNone/>
            </a:pPr>
            <a:endParaRPr sz="2400" b="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p:nvPr/>
        </p:nvSpPr>
        <p:spPr>
          <a:xfrm>
            <a:off x="0" y="631595"/>
            <a:ext cx="7378382" cy="73529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 	</a:t>
            </a:r>
            <a:r>
              <a:rPr lang="en-IE" sz="3200" b="1">
                <a:solidFill>
                  <a:srgbClr val="FBE4D4"/>
                </a:solidFill>
                <a:latin typeface="Arial"/>
                <a:ea typeface="Arial"/>
                <a:cs typeface="Arial"/>
                <a:sym typeface="Arial"/>
              </a:rPr>
              <a:t>Watch the 2.27 min video clip:</a:t>
            </a:r>
          </a:p>
        </p:txBody>
      </p:sp>
      <p:sp>
        <p:nvSpPr>
          <p:cNvPr id="272" name="Shape 272"/>
          <p:cNvSpPr/>
          <p:nvPr/>
        </p:nvSpPr>
        <p:spPr>
          <a:xfrm>
            <a:off x="7984503" y="999241"/>
            <a:ext cx="3996964" cy="5090474"/>
          </a:xfrm>
          <a:prstGeom prst="snipRoundRect">
            <a:avLst>
              <a:gd name="adj1" fmla="val 16667"/>
              <a:gd name="adj2" fmla="val 16667"/>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2800">
              <a:solidFill>
                <a:srgbClr val="FFFFFF"/>
              </a:solidFill>
              <a:latin typeface="Calibri"/>
              <a:ea typeface="Calibri"/>
              <a:cs typeface="Calibri"/>
              <a:sym typeface="Calibri"/>
            </a:endParaRPr>
          </a:p>
          <a:p>
            <a:pPr marL="0" marR="0" lvl="0" indent="0" algn="ctr" rtl="0">
              <a:spcBef>
                <a:spcPts val="0"/>
              </a:spcBef>
              <a:buSzPct val="25000"/>
              <a:buNone/>
            </a:pPr>
            <a:r>
              <a:rPr lang="en-IE" sz="2800">
                <a:solidFill>
                  <a:srgbClr val="FFFFFF"/>
                </a:solidFill>
                <a:latin typeface="Calibri"/>
                <a:ea typeface="Calibri"/>
                <a:cs typeface="Calibri"/>
                <a:sym typeface="Calibri"/>
              </a:rPr>
              <a:t>After watching the video clip define the following </a:t>
            </a:r>
          </a:p>
          <a:p>
            <a:pPr marL="0" marR="0" lvl="0" indent="0" algn="ctr" rtl="0">
              <a:spcBef>
                <a:spcPts val="0"/>
              </a:spcBef>
              <a:buSzPct val="25000"/>
              <a:buNone/>
            </a:pPr>
            <a:r>
              <a:rPr lang="en-IE" sz="2800">
                <a:solidFill>
                  <a:srgbClr val="FFFFFF"/>
                </a:solidFill>
                <a:latin typeface="Calibri"/>
                <a:ea typeface="Calibri"/>
                <a:cs typeface="Calibri"/>
                <a:sym typeface="Calibri"/>
              </a:rPr>
              <a:t>geographical terms:</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HEP</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Terrain</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Meander</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Flooding</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Natural Resource</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Canal</a:t>
            </a:r>
          </a:p>
          <a:p>
            <a:pPr marL="457200" marR="0" lvl="0" indent="-406400" rtl="0">
              <a:spcBef>
                <a:spcPts val="0"/>
              </a:spcBef>
              <a:buClr>
                <a:srgbClr val="FFFFFF"/>
              </a:buClr>
              <a:buSzPct val="100000"/>
              <a:buFont typeface="Calibri"/>
              <a:buChar char="●"/>
            </a:pPr>
            <a:r>
              <a:rPr lang="en-IE" sz="2800">
                <a:solidFill>
                  <a:srgbClr val="FFFFFF"/>
                </a:solidFill>
                <a:latin typeface="Calibri"/>
                <a:ea typeface="Calibri"/>
                <a:cs typeface="Calibri"/>
                <a:sym typeface="Calibri"/>
              </a:rPr>
              <a:t>Embankment</a:t>
            </a:r>
          </a:p>
          <a:p>
            <a:pPr marL="0" marR="0" lvl="0" indent="0" algn="ctr" rtl="0">
              <a:spcBef>
                <a:spcPts val="0"/>
              </a:spcBef>
              <a:buSzPct val="25000"/>
              <a:buNone/>
            </a:pPr>
            <a:r>
              <a:rPr lang="en-IE" sz="2800">
                <a:solidFill>
                  <a:srgbClr val="FFFFFF"/>
                </a:solidFill>
                <a:latin typeface="Calibri"/>
                <a:ea typeface="Calibri"/>
                <a:cs typeface="Calibri"/>
                <a:sym typeface="Calibri"/>
              </a:rPr>
              <a:t/>
            </a:r>
            <a:br>
              <a:rPr lang="en-IE" sz="2800">
                <a:solidFill>
                  <a:srgbClr val="FFFFFF"/>
                </a:solidFill>
                <a:latin typeface="Calibri"/>
                <a:ea typeface="Calibri"/>
                <a:cs typeface="Calibri"/>
                <a:sym typeface="Calibri"/>
              </a:rPr>
            </a:br>
            <a:endParaRPr lang="en-IE" sz="2800">
              <a:solidFill>
                <a:srgbClr val="FFFFFF"/>
              </a:solidFill>
              <a:latin typeface="Calibri"/>
              <a:ea typeface="Calibri"/>
              <a:cs typeface="Calibri"/>
              <a:sym typeface="Calibri"/>
            </a:endParaRPr>
          </a:p>
        </p:txBody>
      </p:sp>
      <p:pic>
        <p:nvPicPr>
          <p:cNvPr id="273" name="Shape 273"/>
          <p:cNvPicPr preferRelativeResize="0"/>
          <p:nvPr/>
        </p:nvPicPr>
        <p:blipFill rotWithShape="1">
          <a:blip r:embed="rId3">
            <a:alphaModFix/>
          </a:blip>
          <a:srcRect/>
          <a:stretch/>
        </p:blipFill>
        <p:spPr>
          <a:xfrm>
            <a:off x="10257720" y="6203110"/>
            <a:ext cx="1723748" cy="508501"/>
          </a:xfrm>
          <a:prstGeom prst="rect">
            <a:avLst/>
          </a:prstGeom>
          <a:noFill/>
          <a:ln>
            <a:noFill/>
          </a:ln>
        </p:spPr>
      </p:pic>
      <p:pic>
        <p:nvPicPr>
          <p:cNvPr id="274" name="Shape 274">
            <a:hlinkClick r:id="rId4"/>
          </p:cNvPr>
          <p:cNvPicPr preferRelativeResize="0"/>
          <p:nvPr/>
        </p:nvPicPr>
        <p:blipFill>
          <a:blip r:embed="rId5">
            <a:alphaModFix/>
          </a:blip>
          <a:stretch>
            <a:fillRect/>
          </a:stretch>
        </p:blipFill>
        <p:spPr>
          <a:xfrm>
            <a:off x="-2" y="1366875"/>
            <a:ext cx="7378375" cy="4972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p:nvPr/>
        </p:nvSpPr>
        <p:spPr>
          <a:xfrm>
            <a:off x="0" y="568100"/>
            <a:ext cx="115932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Definitions of geographical terms:</a:t>
            </a:r>
          </a:p>
        </p:txBody>
      </p:sp>
      <p:pic>
        <p:nvPicPr>
          <p:cNvPr id="280" name="Shape 280"/>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81" name="Shape 281"/>
          <p:cNvSpPr txBox="1"/>
          <p:nvPr/>
        </p:nvSpPr>
        <p:spPr>
          <a:xfrm>
            <a:off x="378125" y="1480000"/>
            <a:ext cx="11681100" cy="4449900"/>
          </a:xfrm>
          <a:prstGeom prst="rect">
            <a:avLst/>
          </a:prstGeom>
          <a:noFill/>
          <a:ln>
            <a:noFill/>
          </a:ln>
        </p:spPr>
        <p:txBody>
          <a:bodyPr wrap="square" lIns="91425" tIns="45700" rIns="91425" bIns="45700" anchor="t" anchorCtr="0">
            <a:noAutofit/>
          </a:bodyPr>
          <a:lstStyle/>
          <a:p>
            <a:pPr marR="0" lvl="0" algn="l" rtl="0">
              <a:spcBef>
                <a:spcPts val="0"/>
              </a:spcBef>
              <a:buNone/>
            </a:pPr>
            <a:r>
              <a:rPr lang="en-IE" sz="2400">
                <a:latin typeface="Calibri"/>
                <a:ea typeface="Calibri"/>
                <a:cs typeface="Calibri"/>
                <a:sym typeface="Calibri"/>
              </a:rPr>
              <a:t>Here are the definitions of the geographical terms used in the video clip. Compare them against your answers and see how many you answered correctly: </a:t>
            </a:r>
          </a:p>
          <a:p>
            <a:pPr marL="457200" marR="0" lvl="0" indent="-381000" algn="l" rtl="0">
              <a:spcBef>
                <a:spcPts val="0"/>
              </a:spcBef>
              <a:buSzPct val="100000"/>
              <a:buFont typeface="Calibri"/>
              <a:buChar char="●"/>
            </a:pPr>
            <a:r>
              <a:rPr lang="en-IE" sz="2400">
                <a:latin typeface="Calibri"/>
                <a:ea typeface="Calibri"/>
                <a:cs typeface="Calibri"/>
                <a:sym typeface="Calibri"/>
              </a:rPr>
              <a:t>HEP: Hydro Electric Power</a:t>
            </a:r>
          </a:p>
          <a:p>
            <a:pPr marL="457200" marR="0" lvl="0" indent="-381000" algn="l" rtl="0">
              <a:spcBef>
                <a:spcPts val="0"/>
              </a:spcBef>
              <a:buSzPct val="100000"/>
              <a:buFont typeface="Calibri"/>
              <a:buChar char="●"/>
            </a:pPr>
            <a:r>
              <a:rPr lang="en-IE" sz="2400">
                <a:latin typeface="Calibri"/>
                <a:ea typeface="Calibri"/>
                <a:cs typeface="Calibri"/>
                <a:sym typeface="Calibri"/>
              </a:rPr>
              <a:t>Terrain: The landscape</a:t>
            </a:r>
          </a:p>
          <a:p>
            <a:pPr marL="457200" marR="0" lvl="0" indent="-381000" algn="l" rtl="0">
              <a:spcBef>
                <a:spcPts val="0"/>
              </a:spcBef>
              <a:buSzPct val="100000"/>
              <a:buFont typeface="Calibri"/>
              <a:buChar char="●"/>
            </a:pPr>
            <a:r>
              <a:rPr lang="en-IE" sz="2400">
                <a:latin typeface="Calibri"/>
                <a:ea typeface="Calibri"/>
                <a:cs typeface="Calibri"/>
                <a:sym typeface="Calibri"/>
              </a:rPr>
              <a:t>Meander: A bend or curve in a river</a:t>
            </a:r>
          </a:p>
          <a:p>
            <a:pPr marL="457200" marR="0" lvl="0" indent="-381000" algn="l" rtl="0">
              <a:spcBef>
                <a:spcPts val="0"/>
              </a:spcBef>
              <a:buSzPct val="100000"/>
              <a:buFont typeface="Calibri"/>
              <a:buChar char="●"/>
            </a:pPr>
            <a:r>
              <a:rPr lang="en-IE" sz="2400">
                <a:latin typeface="Calibri"/>
                <a:ea typeface="Calibri"/>
                <a:cs typeface="Calibri"/>
                <a:sym typeface="Calibri"/>
              </a:rPr>
              <a:t>Flooding: Increase volume of water in a river, usually occurring after heavy rainfall, that causes it to break its banks and spread out over the surrounding landscape</a:t>
            </a:r>
          </a:p>
          <a:p>
            <a:pPr marL="457200" marR="0" lvl="0" indent="-381000" algn="l" rtl="0">
              <a:spcBef>
                <a:spcPts val="0"/>
              </a:spcBef>
              <a:buSzPct val="100000"/>
              <a:buFont typeface="Calibri"/>
              <a:buChar char="●"/>
            </a:pPr>
            <a:r>
              <a:rPr lang="en-IE" sz="2400">
                <a:latin typeface="Calibri"/>
                <a:ea typeface="Calibri"/>
                <a:cs typeface="Calibri"/>
                <a:sym typeface="Calibri"/>
              </a:rPr>
              <a:t>Natural Resource: Is something in nature that can be used it includes water, soil and rocks. It can be renewable or non-renewable</a:t>
            </a:r>
          </a:p>
          <a:p>
            <a:pPr marL="457200" marR="0" lvl="0" indent="-381000" algn="l" rtl="0">
              <a:spcBef>
                <a:spcPts val="0"/>
              </a:spcBef>
              <a:buSzPct val="100000"/>
              <a:buFont typeface="Calibri"/>
              <a:buChar char="●"/>
            </a:pPr>
            <a:r>
              <a:rPr lang="en-IE" sz="2400">
                <a:latin typeface="Calibri"/>
                <a:ea typeface="Calibri"/>
                <a:cs typeface="Calibri"/>
                <a:sym typeface="Calibri"/>
              </a:rPr>
              <a:t>Canal: A man-made waterway</a:t>
            </a:r>
          </a:p>
          <a:p>
            <a:pPr marL="457200" marR="0" lvl="0" indent="-381000" algn="l" rtl="0">
              <a:spcBef>
                <a:spcPts val="0"/>
              </a:spcBef>
              <a:buSzPct val="100000"/>
              <a:buFont typeface="Calibri"/>
              <a:buChar char="●"/>
            </a:pPr>
            <a:r>
              <a:rPr lang="en-IE" sz="2400">
                <a:latin typeface="Calibri"/>
                <a:ea typeface="Calibri"/>
                <a:cs typeface="Calibri"/>
                <a:sym typeface="Calibri"/>
              </a:rPr>
              <a:t>Embankment: A man-made levee or bank used to hold back water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p:nvPr/>
        </p:nvSpPr>
        <p:spPr>
          <a:xfrm>
            <a:off x="0" y="568100"/>
            <a:ext cx="115932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Now watch the video clip again and answer the following questions:</a:t>
            </a:r>
          </a:p>
        </p:txBody>
      </p:sp>
      <p:pic>
        <p:nvPicPr>
          <p:cNvPr id="287" name="Shape 287"/>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88" name="Shape 288"/>
          <p:cNvSpPr txBox="1"/>
          <p:nvPr/>
        </p:nvSpPr>
        <p:spPr>
          <a:xfrm>
            <a:off x="378125" y="1480000"/>
            <a:ext cx="11681100" cy="4449900"/>
          </a:xfrm>
          <a:prstGeom prst="rect">
            <a:avLst/>
          </a:prstGeom>
          <a:noFill/>
          <a:ln>
            <a:noFill/>
          </a:ln>
        </p:spPr>
        <p:txBody>
          <a:bodyPr wrap="square" lIns="91425" tIns="45700" rIns="91425" bIns="45700" anchor="t" anchorCtr="0">
            <a:noAutofit/>
          </a:bodyPr>
          <a:lstStyle/>
          <a:p>
            <a:pPr marL="457200" marR="0" lvl="0" indent="-381000" algn="l" rtl="0">
              <a:spcBef>
                <a:spcPts val="0"/>
              </a:spcBef>
              <a:buSzPct val="100000"/>
              <a:buFont typeface="Calibri"/>
              <a:buAutoNum type="arabicPeriod"/>
            </a:pPr>
            <a:r>
              <a:rPr lang="en-IE" sz="2400">
                <a:latin typeface="Calibri"/>
                <a:ea typeface="Calibri"/>
                <a:cs typeface="Calibri"/>
                <a:sym typeface="Calibri"/>
              </a:rPr>
              <a:t>Why are HEP dams created? </a:t>
            </a:r>
          </a:p>
          <a:p>
            <a:pPr marL="457200" marR="0" lvl="0" indent="-381000" algn="l" rtl="0">
              <a:spcBef>
                <a:spcPts val="0"/>
              </a:spcBef>
              <a:buSzPct val="100000"/>
              <a:buFont typeface="Calibri"/>
              <a:buAutoNum type="arabicPeriod"/>
            </a:pPr>
            <a:r>
              <a:rPr lang="en-IE" sz="2400">
                <a:latin typeface="Calibri"/>
                <a:ea typeface="Calibri"/>
                <a:cs typeface="Calibri"/>
                <a:sym typeface="Calibri"/>
              </a:rPr>
              <a:t>What could engineers never agree on?</a:t>
            </a:r>
          </a:p>
          <a:p>
            <a:pPr marL="457200" marR="0" lvl="0" indent="-381000" algn="l" rtl="0">
              <a:spcBef>
                <a:spcPts val="0"/>
              </a:spcBef>
              <a:buSzPct val="100000"/>
              <a:buFont typeface="Calibri"/>
              <a:buAutoNum type="arabicPeriod"/>
            </a:pPr>
            <a:r>
              <a:rPr lang="en-IE" sz="2400">
                <a:latin typeface="Calibri"/>
                <a:ea typeface="Calibri"/>
                <a:cs typeface="Calibri"/>
                <a:sym typeface="Calibri"/>
              </a:rPr>
              <a:t>What problems did engineers encounter when examining the course of the river?</a:t>
            </a:r>
          </a:p>
          <a:p>
            <a:pPr marL="457200" marR="0" lvl="0" indent="-381000" algn="l" rtl="0">
              <a:spcBef>
                <a:spcPts val="0"/>
              </a:spcBef>
              <a:buSzPct val="100000"/>
              <a:buFont typeface="Calibri"/>
              <a:buAutoNum type="arabicPeriod"/>
            </a:pPr>
            <a:r>
              <a:rPr lang="en-IE" sz="2400">
                <a:latin typeface="Calibri"/>
                <a:ea typeface="Calibri"/>
                <a:cs typeface="Calibri"/>
                <a:sym typeface="Calibri"/>
              </a:rPr>
              <a:t>What are the characteristics of the ideal place for a dam, according to the presenter?</a:t>
            </a:r>
          </a:p>
          <a:p>
            <a:pPr marL="457200" marR="0" lvl="0" indent="-381000" algn="l" rtl="0">
              <a:spcBef>
                <a:spcPts val="0"/>
              </a:spcBef>
              <a:buSzPct val="100000"/>
              <a:buFont typeface="Calibri"/>
              <a:buAutoNum type="arabicPeriod"/>
            </a:pPr>
            <a:r>
              <a:rPr lang="en-IE" sz="2400">
                <a:latin typeface="Calibri"/>
                <a:ea typeface="Calibri"/>
                <a:cs typeface="Calibri"/>
                <a:sym typeface="Calibri"/>
              </a:rPr>
              <a:t>Why was the location of Killaloe not a good option for the proposed dam’s location?</a:t>
            </a: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289" name="Shape 289"/>
          <p:cNvPicPr preferRelativeResize="0"/>
          <p:nvPr/>
        </p:nvPicPr>
        <p:blipFill>
          <a:blip r:embed="rId4">
            <a:alphaModFix/>
          </a:blip>
          <a:stretch>
            <a:fillRect/>
          </a:stretch>
        </p:blipFill>
        <p:spPr>
          <a:xfrm>
            <a:off x="1727550" y="3697675"/>
            <a:ext cx="7025349" cy="2974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p:nvPr/>
        </p:nvSpPr>
        <p:spPr>
          <a:xfrm>
            <a:off x="0" y="568100"/>
            <a:ext cx="115932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Now watch the video clip again and answer the following questions:</a:t>
            </a:r>
          </a:p>
        </p:txBody>
      </p:sp>
      <p:pic>
        <p:nvPicPr>
          <p:cNvPr id="295" name="Shape 295"/>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96" name="Shape 296"/>
          <p:cNvSpPr txBox="1"/>
          <p:nvPr/>
        </p:nvSpPr>
        <p:spPr>
          <a:xfrm>
            <a:off x="378125" y="1480000"/>
            <a:ext cx="11681100" cy="4449900"/>
          </a:xfrm>
          <a:prstGeom prst="rect">
            <a:avLst/>
          </a:prstGeom>
          <a:noFill/>
          <a:ln>
            <a:noFill/>
          </a:ln>
        </p:spPr>
        <p:txBody>
          <a:bodyPr wrap="square" lIns="91425" tIns="45700" rIns="91425" bIns="45700" anchor="t" anchorCtr="0">
            <a:noAutofit/>
          </a:bodyPr>
          <a:lstStyle/>
          <a:p>
            <a:pPr marR="0" lvl="0" algn="l" rtl="0">
              <a:spcBef>
                <a:spcPts val="0"/>
              </a:spcBef>
              <a:buNone/>
            </a:pPr>
            <a:r>
              <a:rPr lang="en-IE" sz="2400">
                <a:latin typeface="Calibri"/>
                <a:ea typeface="Calibri"/>
                <a:cs typeface="Calibri"/>
                <a:sym typeface="Calibri"/>
              </a:rPr>
              <a:t>6. How did the engineers finally solve this problem?</a:t>
            </a:r>
          </a:p>
          <a:p>
            <a:pPr marR="0" lvl="0" algn="l" rtl="0">
              <a:spcBef>
                <a:spcPts val="0"/>
              </a:spcBef>
              <a:buNone/>
            </a:pPr>
            <a:r>
              <a:rPr lang="en-IE" sz="2400">
                <a:latin typeface="Calibri"/>
                <a:ea typeface="Calibri"/>
                <a:cs typeface="Calibri"/>
                <a:sym typeface="Calibri"/>
              </a:rPr>
              <a:t>7. What was the name of the weir mentioned in the clip?</a:t>
            </a:r>
          </a:p>
          <a:p>
            <a:pPr marR="0" lvl="0" algn="l" rtl="0">
              <a:spcBef>
                <a:spcPts val="0"/>
              </a:spcBef>
              <a:buNone/>
            </a:pPr>
            <a:r>
              <a:rPr lang="en-IE" sz="2400">
                <a:latin typeface="Calibri"/>
                <a:ea typeface="Calibri"/>
                <a:cs typeface="Calibri"/>
                <a:sym typeface="Calibri"/>
              </a:rPr>
              <a:t>8. How long is the Headways?</a:t>
            </a:r>
          </a:p>
          <a:p>
            <a:pPr marR="0" lvl="0" algn="l" rtl="0">
              <a:spcBef>
                <a:spcPts val="0"/>
              </a:spcBef>
              <a:buNone/>
            </a:pPr>
            <a:r>
              <a:rPr lang="en-IE" sz="2400">
                <a:latin typeface="Calibri"/>
                <a:ea typeface="Calibri"/>
                <a:cs typeface="Calibri"/>
                <a:sym typeface="Calibri"/>
              </a:rPr>
              <a:t>9. What is the name of the dam that was created?</a:t>
            </a:r>
          </a:p>
          <a:p>
            <a:pPr marR="0" lvl="0" algn="l" rtl="0">
              <a:spcBef>
                <a:spcPts val="0"/>
              </a:spcBef>
              <a:buNone/>
            </a:pPr>
            <a:r>
              <a:rPr lang="en-IE" sz="2400">
                <a:latin typeface="Calibri"/>
                <a:ea typeface="Calibri"/>
                <a:cs typeface="Calibri"/>
                <a:sym typeface="Calibri"/>
              </a:rPr>
              <a:t>10. “This was the single biggest effort ever made to harness the natural resources of this island”, according to the presenter. Do you agree or disagree with this statement give three reasons for your answer.</a:t>
            </a: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pic>
        <p:nvPicPr>
          <p:cNvPr id="297" name="Shape 297"/>
          <p:cNvPicPr preferRelativeResize="0"/>
          <p:nvPr/>
        </p:nvPicPr>
        <p:blipFill>
          <a:blip r:embed="rId4">
            <a:alphaModFix/>
          </a:blip>
          <a:stretch>
            <a:fillRect/>
          </a:stretch>
        </p:blipFill>
        <p:spPr>
          <a:xfrm>
            <a:off x="1243850" y="4266550"/>
            <a:ext cx="8168425" cy="2522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‘What I Learned’ activity:</a:t>
            </a:r>
            <a:r>
              <a:rPr lang="en-IE" sz="3200" b="0" i="0" u="none" strike="noStrike" cap="none">
                <a:solidFill>
                  <a:srgbClr val="FFFFFF"/>
                </a:solidFill>
                <a:latin typeface="Calibri"/>
                <a:ea typeface="Calibri"/>
                <a:cs typeface="Calibri"/>
                <a:sym typeface="Calibri"/>
              </a:rPr>
              <a:t>	</a:t>
            </a:r>
          </a:p>
        </p:txBody>
      </p:sp>
      <p:pic>
        <p:nvPicPr>
          <p:cNvPr id="303" name="Shape 303"/>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04" name="Shape 304"/>
          <p:cNvSpPr txBox="1"/>
          <p:nvPr/>
        </p:nvSpPr>
        <p:spPr>
          <a:xfrm>
            <a:off x="496650" y="2695325"/>
            <a:ext cx="5826600" cy="4320900"/>
          </a:xfrm>
          <a:prstGeom prst="rect">
            <a:avLst/>
          </a:prstGeom>
          <a:noFill/>
          <a:ln>
            <a:noFill/>
          </a:ln>
        </p:spPr>
        <p:txBody>
          <a:bodyPr wrap="square" lIns="91425" tIns="45700" rIns="91425" bIns="45700" anchor="t" anchorCtr="0">
            <a:noAutofit/>
          </a:bodyPr>
          <a:lstStyle/>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graphicFrame>
        <p:nvGraphicFramePr>
          <p:cNvPr id="305" name="Shape 305"/>
          <p:cNvGraphicFramePr/>
          <p:nvPr/>
        </p:nvGraphicFramePr>
        <p:xfrm>
          <a:off x="1541775" y="3772500"/>
          <a:ext cx="3000000" cy="3000000"/>
        </p:xfrm>
        <a:graphic>
          <a:graphicData uri="http://schemas.openxmlformats.org/drawingml/2006/table">
            <a:tbl>
              <a:tblPr>
                <a:noFill/>
                <a:tableStyleId>{70682C7F-D9D3-4826-8328-F11EF27CAA4E}</a:tableStyleId>
              </a:tblPr>
              <a:tblGrid>
                <a:gridCol w="2456150"/>
                <a:gridCol w="2895700"/>
                <a:gridCol w="2960375"/>
              </a:tblGrid>
              <a:tr h="0">
                <a:tc>
                  <a:txBody>
                    <a:bodyPr/>
                    <a:lstStyle/>
                    <a:p>
                      <a:pPr lvl="0" algn="ctr" rtl="0">
                        <a:lnSpc>
                          <a:spcPct val="115000"/>
                        </a:lnSpc>
                        <a:spcBef>
                          <a:spcPts val="0"/>
                        </a:spcBef>
                        <a:buNone/>
                      </a:pPr>
                      <a:r>
                        <a:rPr lang="en-IE" sz="2400">
                          <a:latin typeface="Calibri"/>
                          <a:ea typeface="Calibri"/>
                          <a:cs typeface="Calibri"/>
                          <a:sym typeface="Calibri"/>
                        </a:rPr>
                        <a:t>What I </a:t>
                      </a:r>
                      <a:r>
                        <a:rPr lang="en-IE" sz="2400" b="1" u="sng">
                          <a:latin typeface="Calibri"/>
                          <a:ea typeface="Calibri"/>
                          <a:cs typeface="Calibri"/>
                          <a:sym typeface="Calibri"/>
                        </a:rPr>
                        <a:t>K</a:t>
                      </a:r>
                      <a:r>
                        <a:rPr lang="en-IE" sz="2400">
                          <a:latin typeface="Calibri"/>
                          <a:ea typeface="Calibri"/>
                          <a:cs typeface="Calibri"/>
                          <a:sym typeface="Calibri"/>
                        </a:rPr>
                        <a:t>now</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algn="ctr" rtl="0">
                        <a:lnSpc>
                          <a:spcPct val="115000"/>
                        </a:lnSpc>
                        <a:spcBef>
                          <a:spcPts val="0"/>
                        </a:spcBef>
                        <a:buNone/>
                      </a:pPr>
                      <a:r>
                        <a:rPr lang="en-IE" sz="2400">
                          <a:latin typeface="Calibri"/>
                          <a:ea typeface="Calibri"/>
                          <a:cs typeface="Calibri"/>
                          <a:sym typeface="Calibri"/>
                        </a:rPr>
                        <a:t>What I </a:t>
                      </a:r>
                      <a:r>
                        <a:rPr lang="en-IE" sz="2400" b="1" u="sng">
                          <a:latin typeface="Calibri"/>
                          <a:ea typeface="Calibri"/>
                          <a:cs typeface="Calibri"/>
                          <a:sym typeface="Calibri"/>
                        </a:rPr>
                        <a:t>W</a:t>
                      </a:r>
                      <a:r>
                        <a:rPr lang="en-IE" sz="2400">
                          <a:latin typeface="Calibri"/>
                          <a:ea typeface="Calibri"/>
                          <a:cs typeface="Calibri"/>
                          <a:sym typeface="Calibri"/>
                        </a:rPr>
                        <a:t>ant to know</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algn="ctr" rtl="0">
                        <a:lnSpc>
                          <a:spcPct val="115000"/>
                        </a:lnSpc>
                        <a:spcBef>
                          <a:spcPts val="0"/>
                        </a:spcBef>
                        <a:buNone/>
                      </a:pPr>
                      <a:r>
                        <a:rPr lang="en-IE" sz="2400">
                          <a:latin typeface="Calibri"/>
                          <a:ea typeface="Calibri"/>
                          <a:cs typeface="Calibri"/>
                          <a:sym typeface="Calibri"/>
                        </a:rPr>
                        <a:t>What I</a:t>
                      </a:r>
                      <a:r>
                        <a:rPr lang="en-IE" sz="2400" b="1">
                          <a:latin typeface="Calibri"/>
                          <a:ea typeface="Calibri"/>
                          <a:cs typeface="Calibri"/>
                          <a:sym typeface="Calibri"/>
                        </a:rPr>
                        <a:t> </a:t>
                      </a:r>
                      <a:r>
                        <a:rPr lang="en-IE" sz="2400" b="1" u="sng">
                          <a:latin typeface="Calibri"/>
                          <a:ea typeface="Calibri"/>
                          <a:cs typeface="Calibri"/>
                          <a:sym typeface="Calibri"/>
                        </a:rPr>
                        <a:t>L</a:t>
                      </a:r>
                      <a:r>
                        <a:rPr lang="en-IE" sz="2400">
                          <a:latin typeface="Calibri"/>
                          <a:ea typeface="Calibri"/>
                          <a:cs typeface="Calibri"/>
                          <a:sym typeface="Calibri"/>
                        </a:rPr>
                        <a:t>earned</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444100">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lvl="0" rtl="0">
                        <a:spcBef>
                          <a:spcPts val="0"/>
                        </a:spcBef>
                        <a:buNone/>
                      </a:pPr>
                      <a:r>
                        <a:rPr lang="en-IE" sz="2400" b="1">
                          <a:latin typeface="Calibri"/>
                          <a:ea typeface="Calibri"/>
                          <a:cs typeface="Calibri"/>
                          <a:sym typeface="Calibri"/>
                        </a:rPr>
                        <a:t> </a:t>
                      </a:r>
                    </a:p>
                  </a:txBody>
                  <a:tcPr marL="68575" marR="68575" marT="91425" marB="914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bl>
          </a:graphicData>
        </a:graphic>
      </p:graphicFrame>
      <p:sp>
        <p:nvSpPr>
          <p:cNvPr id="306" name="Shape 306"/>
          <p:cNvSpPr txBox="1"/>
          <p:nvPr/>
        </p:nvSpPr>
        <p:spPr>
          <a:xfrm>
            <a:off x="496650" y="1991050"/>
            <a:ext cx="9743100" cy="1070400"/>
          </a:xfrm>
          <a:prstGeom prst="rect">
            <a:avLst/>
          </a:prstGeom>
          <a:noFill/>
          <a:ln>
            <a:noFill/>
          </a:ln>
        </p:spPr>
        <p:txBody>
          <a:bodyPr wrap="square" lIns="91425" tIns="91425" rIns="91425" bIns="91425" anchor="ctr" anchorCtr="0">
            <a:noAutofit/>
          </a:bodyPr>
          <a:lstStyle/>
          <a:p>
            <a:pPr marL="228600" lvl="0" indent="0" rtl="0">
              <a:lnSpc>
                <a:spcPct val="115000"/>
              </a:lnSpc>
              <a:spcBef>
                <a:spcPts val="0"/>
              </a:spcBef>
              <a:buNone/>
            </a:pPr>
            <a:r>
              <a:rPr lang="en-IE" sz="2400">
                <a:latin typeface="Calibri"/>
                <a:ea typeface="Calibri"/>
                <a:cs typeface="Calibri"/>
                <a:sym typeface="Calibri"/>
              </a:rPr>
              <a:t>Now that you have completed this presentation on the River Shannon and HEP stations, fill in the last column ‘What I Learned’</a:t>
            </a:r>
          </a:p>
          <a:p>
            <a:pPr marL="228600" lvl="0" indent="0" rtl="0">
              <a:lnSpc>
                <a:spcPct val="115000"/>
              </a:lnSpc>
              <a:spcBef>
                <a:spcPts val="0"/>
              </a:spcBef>
              <a:buNone/>
            </a:pPr>
            <a:endParaRPr sz="2400" b="1">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718</Words>
  <Application>Microsoft Macintosh PowerPoint</Application>
  <PresentationFormat>Widescreen</PresentationFormat>
  <Paragraphs>113</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Noto Sans Symbols</vt:lpstr>
      <vt:lpstr>Arial</vt:lpstr>
      <vt:lpstr>1_Office Theme</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Aoife McDonnell</cp:lastModifiedBy>
  <cp:revision>1</cp:revision>
  <dcterms:modified xsi:type="dcterms:W3CDTF">2017-09-15T00:51:44Z</dcterms:modified>
</cp:coreProperties>
</file>