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9"/>
  </p:normalViewPr>
  <p:slideViewPr>
    <p:cSldViewPr snapToGrid="0" snapToObjects="1">
      <p:cViewPr varScale="1">
        <p:scale>
          <a:sx n="109" d="100"/>
          <a:sy n="109" d="100"/>
        </p:scale>
        <p:origin x="6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IE" sz="1200" b="0" i="0" u="none" strike="noStrike" cap="none">
                <a:solidFill>
                  <a:schemeClr val="dk1"/>
                </a:solidFill>
                <a:latin typeface="Calibri"/>
                <a:ea typeface="Calibri"/>
                <a:cs typeface="Calibri"/>
                <a:sym typeface="Calibri"/>
              </a:rPr>
              <a:t>‹#›</a:t>
            </a:fld>
            <a:endParaRPr lang="en-IE"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36" name="Shape 23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22" name="Shape 3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30" name="Shape 3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38" name="Shape 3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Shape 34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46" name="Shape 3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41" name="Shape 24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0" name="Shape 2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8" name="Shape 2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66" name="Shape 2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87" name="Shape 28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4" name="Shape 294"/>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95" name="Shape 295"/>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IE" sz="1200">
                <a:solidFill>
                  <a:srgbClr val="000000"/>
                </a:solidFill>
                <a:latin typeface="Calibri"/>
                <a:ea typeface="Calibri"/>
                <a:cs typeface="Calibri"/>
                <a:sym typeface="Calibri"/>
              </a:rPr>
              <a:t>7</a:t>
            </a:fld>
            <a:endParaRPr lang="en-IE" sz="1200">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2" name="Shape 3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Shape 30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9" name="Shape 3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2" name="Shape 92"/>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6"/>
        <p:cNvGrpSpPr/>
        <p:nvPr/>
      </p:nvGrpSpPr>
      <p:grpSpPr>
        <a:xfrm>
          <a:off x="0" y="0"/>
          <a:ext cx="0" cy="0"/>
          <a:chOff x="0" y="0"/>
          <a:chExt cx="0" cy="0"/>
        </a:xfrm>
      </p:grpSpPr>
      <p:sp>
        <p:nvSpPr>
          <p:cNvPr id="97" name="Shape 97"/>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8" name="Shape 98"/>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4" name="Shape 104"/>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0" name="Shape 110"/>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7" name="Shape 117"/>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Shape 120"/>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6" name="Shape 12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29"/>
        <p:cNvGrpSpPr/>
        <p:nvPr/>
      </p:nvGrpSpPr>
      <p:grpSpPr>
        <a:xfrm>
          <a:off x="0" y="0"/>
          <a:ext cx="0" cy="0"/>
          <a:chOff x="0" y="0"/>
          <a:chExt cx="0" cy="0"/>
        </a:xfrm>
      </p:grpSpPr>
      <p:sp>
        <p:nvSpPr>
          <p:cNvPr id="130" name="Shape 13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1" name="Shape 13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5" name="Shape 135"/>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7" name="Shape 13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8" name="Shape 1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2" name="Shape 142"/>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3" name="Shape 143"/>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44" name="Shape 14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5" name="Shape 14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9" name="Shape 149"/>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0" name="Shape 15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1" name="Shape 15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5" name="Shape 155"/>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7" name="Shape 15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8" name="Shape 15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7" name="Shape 167"/>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0" name="Shape 170"/>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1"/>
        <p:cNvGrpSpPr/>
        <p:nvPr/>
      </p:nvGrpSpPr>
      <p:grpSpPr>
        <a:xfrm>
          <a:off x="0" y="0"/>
          <a:ext cx="0" cy="0"/>
          <a:chOff x="0" y="0"/>
          <a:chExt cx="0" cy="0"/>
        </a:xfrm>
      </p:grpSpPr>
      <p:sp>
        <p:nvSpPr>
          <p:cNvPr id="172" name="Shape 172"/>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3" name="Shape 173"/>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74" name="Shape 17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5" name="Shape 17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6" name="Shape 17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9" name="Shape 179"/>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80" name="Shape 18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1" name="Shape 18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2" name="Shape 18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5" name="Shape 18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8" name="Shape 18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9" name="Shape 18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2" name="Shape 192"/>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4" name="Shape 194"/>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5" name="Shape 195"/>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6" name="Shape 19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3" name="Shape 20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04"/>
        <p:cNvGrpSpPr/>
        <p:nvPr/>
      </p:nvGrpSpPr>
      <p:grpSpPr>
        <a:xfrm>
          <a:off x="0" y="0"/>
          <a:ext cx="0" cy="0"/>
          <a:chOff x="0" y="0"/>
          <a:chExt cx="0" cy="0"/>
        </a:xfrm>
      </p:grpSpPr>
      <p:sp>
        <p:nvSpPr>
          <p:cNvPr id="205" name="Shape 20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6" name="Shape 20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7" name="Shape 20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0" name="Shape 210"/>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11" name="Shape 211"/>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2" name="Shape 2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3" name="Shape 2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4" name="Shape 2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7" name="Shape 217"/>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18" name="Shape 218"/>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9" name="Shape 21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0" name="Shape 22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1" name="Shape 22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4" name="Shape 224"/>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5" name="Shape 22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6" name="Shape 22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7" name="Shape 22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0" name="Shape 230"/>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1" name="Shape 23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2" name="Shape 23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3" name="Shape 23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6" name="Shape 86"/>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1" name="Shape 161"/>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2" name="Shape 16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vimeo.com/232964717" TargetMode="External"/><Relationship Id="rId5" Type="http://schemas.openxmlformats.org/officeDocument/2006/relationships/image" Target="../media/image7.png"/><Relationship Id="rId1" Type="http://schemas.openxmlformats.org/officeDocument/2006/relationships/slideLayout" Target="../slideLayouts/slideLayout2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Shape 238" descr="bi.PNG"/>
          <p:cNvPicPr preferRelativeResize="0"/>
          <p:nvPr/>
        </p:nvPicPr>
        <p:blipFill>
          <a:blip r:embed="rId3">
            <a:alphaModFix/>
          </a:blip>
          <a:stretch>
            <a:fillRect/>
          </a:stretch>
        </p:blipFill>
        <p:spPr>
          <a:xfrm>
            <a:off x="0" y="0"/>
            <a:ext cx="12192001" cy="6803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Shape 324"/>
          <p:cNvSpPr/>
          <p:nvPr/>
        </p:nvSpPr>
        <p:spPr>
          <a:xfrm>
            <a:off x="0" y="568100"/>
            <a:ext cx="52296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 continued:</a:t>
            </a:r>
          </a:p>
        </p:txBody>
      </p:sp>
      <p:pic>
        <p:nvPicPr>
          <p:cNvPr id="325" name="Shape 325"/>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26" name="Shape 326"/>
          <p:cNvSpPr txBox="1"/>
          <p:nvPr/>
        </p:nvSpPr>
        <p:spPr>
          <a:xfrm>
            <a:off x="0" y="1491925"/>
            <a:ext cx="11678700" cy="40587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IE" sz="2400" b="1">
                <a:solidFill>
                  <a:schemeClr val="dk1"/>
                </a:solidFill>
                <a:latin typeface="Calibri"/>
                <a:ea typeface="Calibri"/>
                <a:cs typeface="Calibri"/>
                <a:sym typeface="Calibri"/>
              </a:rPr>
              <a:t>Placemat activity part 2:</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r>
              <a:rPr lang="en-IE" sz="2400">
                <a:solidFill>
                  <a:schemeClr val="dk1"/>
                </a:solidFill>
                <a:latin typeface="Calibri"/>
                <a:ea typeface="Calibri"/>
                <a:cs typeface="Calibri"/>
                <a:sym typeface="Calibri"/>
              </a:rPr>
              <a:t>3. On one section of the placemat write down one thing that you learned from the video clip</a:t>
            </a:r>
          </a:p>
          <a:p>
            <a:pPr lvl="0" rtl="0">
              <a:lnSpc>
                <a:spcPct val="115000"/>
              </a:lnSpc>
              <a:spcBef>
                <a:spcPts val="0"/>
              </a:spcBef>
              <a:buNone/>
            </a:pPr>
            <a:r>
              <a:rPr lang="en-IE" sz="2400">
                <a:solidFill>
                  <a:schemeClr val="dk1"/>
                </a:solidFill>
                <a:latin typeface="Calibri"/>
                <a:ea typeface="Calibri"/>
                <a:cs typeface="Calibri"/>
                <a:sym typeface="Calibri"/>
              </a:rPr>
              <a:t>4. Pass it to another member of your group to write their answer in the next section</a:t>
            </a:r>
          </a:p>
          <a:p>
            <a:pPr lvl="0" rtl="0">
              <a:lnSpc>
                <a:spcPct val="115000"/>
              </a:lnSpc>
              <a:spcBef>
                <a:spcPts val="0"/>
              </a:spcBef>
              <a:buNone/>
            </a:pPr>
            <a:r>
              <a:rPr lang="en-IE" sz="2400">
                <a:solidFill>
                  <a:schemeClr val="dk1"/>
                </a:solidFill>
                <a:latin typeface="Calibri"/>
                <a:ea typeface="Calibri"/>
                <a:cs typeface="Calibri"/>
                <a:sym typeface="Calibri"/>
              </a:rPr>
              <a:t>5. Continue the process for the third and fourth member of your group. </a:t>
            </a: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p:txBody>
      </p:sp>
      <p:pic>
        <p:nvPicPr>
          <p:cNvPr id="327" name="Shape 327"/>
          <p:cNvPicPr preferRelativeResize="0"/>
          <p:nvPr/>
        </p:nvPicPr>
        <p:blipFill>
          <a:blip r:embed="rId4">
            <a:alphaModFix/>
          </a:blip>
          <a:stretch>
            <a:fillRect/>
          </a:stretch>
        </p:blipFill>
        <p:spPr>
          <a:xfrm>
            <a:off x="2743200" y="4347400"/>
            <a:ext cx="5566600" cy="14197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p:nvPr/>
        </p:nvSpPr>
        <p:spPr>
          <a:xfrm>
            <a:off x="0" y="568100"/>
            <a:ext cx="3432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a:t>
            </a:r>
          </a:p>
        </p:txBody>
      </p:sp>
      <p:pic>
        <p:nvPicPr>
          <p:cNvPr id="333" name="Shape 333"/>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34" name="Shape 334"/>
          <p:cNvSpPr txBox="1"/>
          <p:nvPr/>
        </p:nvSpPr>
        <p:spPr>
          <a:xfrm>
            <a:off x="0" y="1941100"/>
            <a:ext cx="11678700" cy="38181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IE" sz="2400" b="1">
                <a:solidFill>
                  <a:schemeClr val="dk1"/>
                </a:solidFill>
                <a:latin typeface="Calibri"/>
                <a:ea typeface="Calibri"/>
                <a:cs typeface="Calibri"/>
                <a:sym typeface="Calibri"/>
              </a:rPr>
              <a:t>Placemat activity part 3:</a:t>
            </a:r>
          </a:p>
          <a:p>
            <a:pPr lvl="0" rtl="0">
              <a:lnSpc>
                <a:spcPct val="115000"/>
              </a:lnSpc>
              <a:spcBef>
                <a:spcPts val="0"/>
              </a:spcBef>
              <a:buNone/>
            </a:pPr>
            <a:endParaRPr sz="2400">
              <a:solidFill>
                <a:schemeClr val="dk1"/>
              </a:solidFill>
            </a:endParaRPr>
          </a:p>
          <a:p>
            <a:pPr lvl="0" rtl="0">
              <a:lnSpc>
                <a:spcPct val="115000"/>
              </a:lnSpc>
              <a:spcBef>
                <a:spcPts val="0"/>
              </a:spcBef>
              <a:buNone/>
            </a:pPr>
            <a:r>
              <a:rPr lang="en-IE" sz="2400">
                <a:solidFill>
                  <a:schemeClr val="dk1"/>
                </a:solidFill>
                <a:latin typeface="Calibri"/>
                <a:ea typeface="Calibri"/>
                <a:cs typeface="Calibri"/>
                <a:sym typeface="Calibri"/>
              </a:rPr>
              <a:t>6. Then examine all four answers on the placemat. Next decide through group discussion      which one you will relay back to the class</a:t>
            </a:r>
          </a:p>
          <a:p>
            <a:pPr lvl="0" rtl="0">
              <a:lnSpc>
                <a:spcPct val="115000"/>
              </a:lnSpc>
              <a:spcBef>
                <a:spcPts val="0"/>
              </a:spcBef>
              <a:buNone/>
            </a:pPr>
            <a:r>
              <a:rPr lang="en-IE" sz="2400">
                <a:solidFill>
                  <a:schemeClr val="dk1"/>
                </a:solidFill>
                <a:latin typeface="Calibri"/>
                <a:ea typeface="Calibri"/>
                <a:cs typeface="Calibri"/>
                <a:sym typeface="Calibri"/>
              </a:rPr>
              <a:t>7. You must jot down reasons underneath the other options why you did not choose them e.g. ‘we had studied this in class already’ or ‘this is not accurate what he really said was’ or ‘we all agreed this is not as closely related to geography as the other answer’</a:t>
            </a: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p:txBody>
      </p:sp>
      <p:pic>
        <p:nvPicPr>
          <p:cNvPr id="335" name="Shape 335"/>
          <p:cNvPicPr preferRelativeResize="0"/>
          <p:nvPr/>
        </p:nvPicPr>
        <p:blipFill>
          <a:blip r:embed="rId4">
            <a:alphaModFix/>
          </a:blip>
          <a:stretch>
            <a:fillRect/>
          </a:stretch>
        </p:blipFill>
        <p:spPr>
          <a:xfrm>
            <a:off x="2735075" y="4900850"/>
            <a:ext cx="5367379" cy="1636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Shape 340"/>
          <p:cNvSpPr/>
          <p:nvPr/>
        </p:nvSpPr>
        <p:spPr>
          <a:xfrm>
            <a:off x="0" y="568100"/>
            <a:ext cx="59196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Links to geography specification:</a:t>
            </a:r>
          </a:p>
        </p:txBody>
      </p:sp>
      <p:pic>
        <p:nvPicPr>
          <p:cNvPr id="341" name="Shape 341"/>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42" name="Shape 342"/>
          <p:cNvSpPr txBox="1"/>
          <p:nvPr/>
        </p:nvSpPr>
        <p:spPr>
          <a:xfrm>
            <a:off x="0" y="1491925"/>
            <a:ext cx="11678700" cy="63207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IE" sz="2400" b="1">
                <a:solidFill>
                  <a:schemeClr val="dk1"/>
                </a:solidFill>
                <a:latin typeface="Calibri"/>
                <a:ea typeface="Calibri"/>
                <a:cs typeface="Calibri"/>
                <a:sym typeface="Calibri"/>
              </a:rPr>
              <a:t>Strand 3:</a:t>
            </a:r>
            <a:r>
              <a:rPr lang="en-IE" sz="2400">
                <a:solidFill>
                  <a:schemeClr val="dk1"/>
                </a:solidFill>
                <a:latin typeface="Calibri"/>
                <a:ea typeface="Calibri"/>
                <a:cs typeface="Calibri"/>
                <a:sym typeface="Calibri"/>
              </a:rPr>
              <a:t> Exploring people, place and change</a:t>
            </a:r>
          </a:p>
          <a:p>
            <a:pPr lvl="0" rtl="0">
              <a:lnSpc>
                <a:spcPct val="115000"/>
              </a:lnSpc>
              <a:spcBef>
                <a:spcPts val="0"/>
              </a:spcBef>
              <a:buNone/>
            </a:pPr>
            <a:r>
              <a:rPr lang="en-IE" sz="2400" b="1">
                <a:solidFill>
                  <a:schemeClr val="dk1"/>
                </a:solidFill>
                <a:latin typeface="Calibri"/>
                <a:ea typeface="Calibri"/>
                <a:cs typeface="Calibri"/>
                <a:sym typeface="Calibri"/>
              </a:rPr>
              <a:t>Learning outcome 3.5:</a:t>
            </a:r>
            <a:r>
              <a:rPr lang="en-IE" sz="2400">
                <a:solidFill>
                  <a:schemeClr val="dk1"/>
                </a:solidFill>
                <a:latin typeface="Calibri"/>
                <a:ea typeface="Calibri"/>
                <a:cs typeface="Calibri"/>
                <a:sym typeface="Calibri"/>
              </a:rPr>
              <a:t> examine the cause and effects of urban change in an Irish town or city</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r>
              <a:rPr lang="en-IE" sz="2400" b="1">
                <a:solidFill>
                  <a:schemeClr val="dk1"/>
                </a:solidFill>
                <a:latin typeface="Calibri"/>
                <a:ea typeface="Calibri"/>
                <a:cs typeface="Calibri"/>
                <a:sym typeface="Calibri"/>
              </a:rPr>
              <a:t>Key skills used in class today:</a:t>
            </a:r>
          </a:p>
          <a:p>
            <a:pPr lvl="0" rtl="0">
              <a:lnSpc>
                <a:spcPct val="115000"/>
              </a:lnSpc>
              <a:spcBef>
                <a:spcPts val="0"/>
              </a:spcBef>
              <a:buNone/>
            </a:pPr>
            <a:r>
              <a:rPr lang="en-IE" sz="2400">
                <a:solidFill>
                  <a:schemeClr val="dk1"/>
                </a:solidFill>
              </a:rPr>
              <a:t>•</a:t>
            </a:r>
            <a:r>
              <a:rPr lang="en-IE" sz="2400">
                <a:solidFill>
                  <a:schemeClr val="dk1"/>
                </a:solidFill>
                <a:latin typeface="Calibri"/>
                <a:ea typeface="Calibri"/>
                <a:cs typeface="Calibri"/>
                <a:sym typeface="Calibri"/>
              </a:rPr>
              <a:t>Managing my information and thinking</a:t>
            </a:r>
          </a:p>
          <a:p>
            <a:pPr lvl="0" rtl="0">
              <a:lnSpc>
                <a:spcPct val="115000"/>
              </a:lnSpc>
              <a:spcBef>
                <a:spcPts val="0"/>
              </a:spcBef>
              <a:buNone/>
            </a:pPr>
            <a:r>
              <a:rPr lang="en-IE" sz="2400">
                <a:solidFill>
                  <a:schemeClr val="dk1"/>
                </a:solidFill>
              </a:rPr>
              <a:t>•</a:t>
            </a:r>
            <a:r>
              <a:rPr lang="en-IE" sz="2400">
                <a:solidFill>
                  <a:schemeClr val="dk1"/>
                </a:solidFill>
                <a:latin typeface="Calibri"/>
                <a:ea typeface="Calibri"/>
                <a:cs typeface="Calibri"/>
                <a:sym typeface="Calibri"/>
              </a:rPr>
              <a:t>Managing myself</a:t>
            </a:r>
          </a:p>
          <a:p>
            <a:pPr lvl="0" rtl="0">
              <a:lnSpc>
                <a:spcPct val="115000"/>
              </a:lnSpc>
              <a:spcBef>
                <a:spcPts val="0"/>
              </a:spcBef>
              <a:buNone/>
            </a:pPr>
            <a:r>
              <a:rPr lang="en-IE" sz="2400">
                <a:solidFill>
                  <a:schemeClr val="dk1"/>
                </a:solidFill>
              </a:rPr>
              <a:t>•</a:t>
            </a:r>
            <a:r>
              <a:rPr lang="en-IE" sz="2400">
                <a:solidFill>
                  <a:schemeClr val="dk1"/>
                </a:solidFill>
                <a:latin typeface="Calibri"/>
                <a:ea typeface="Calibri"/>
                <a:cs typeface="Calibri"/>
                <a:sym typeface="Calibri"/>
              </a:rPr>
              <a:t>Communicating</a:t>
            </a:r>
          </a:p>
          <a:p>
            <a:pPr lvl="0" rtl="0">
              <a:lnSpc>
                <a:spcPct val="115000"/>
              </a:lnSpc>
              <a:spcBef>
                <a:spcPts val="0"/>
              </a:spcBef>
              <a:buNone/>
            </a:pPr>
            <a:r>
              <a:rPr lang="en-IE" sz="2400">
                <a:solidFill>
                  <a:schemeClr val="dk1"/>
                </a:solidFill>
              </a:rPr>
              <a:t>•</a:t>
            </a:r>
            <a:r>
              <a:rPr lang="en-IE" sz="2400">
                <a:solidFill>
                  <a:schemeClr val="dk1"/>
                </a:solidFill>
                <a:latin typeface="Calibri"/>
                <a:ea typeface="Calibri"/>
                <a:cs typeface="Calibri"/>
                <a:sym typeface="Calibri"/>
              </a:rPr>
              <a:t>Working with others</a:t>
            </a:r>
          </a:p>
          <a:p>
            <a:pPr lvl="0" rtl="0">
              <a:lnSpc>
                <a:spcPct val="115000"/>
              </a:lnSpc>
              <a:spcBef>
                <a:spcPts val="0"/>
              </a:spcBef>
              <a:buNone/>
            </a:pPr>
            <a:r>
              <a:rPr lang="en-IE" sz="2400">
                <a:solidFill>
                  <a:schemeClr val="dk1"/>
                </a:solidFill>
              </a:rPr>
              <a:t>•</a:t>
            </a:r>
            <a:r>
              <a:rPr lang="en-IE" sz="2400">
                <a:solidFill>
                  <a:schemeClr val="dk1"/>
                </a:solidFill>
                <a:latin typeface="Calibri"/>
                <a:ea typeface="Calibri"/>
                <a:cs typeface="Calibri"/>
                <a:sym typeface="Calibri"/>
              </a:rPr>
              <a:t>Being literate</a:t>
            </a:r>
          </a:p>
          <a:p>
            <a:pPr lvl="0" rtl="0">
              <a:lnSpc>
                <a:spcPct val="115000"/>
              </a:lnSpc>
              <a:spcBef>
                <a:spcPts val="0"/>
              </a:spcBef>
              <a:buNone/>
            </a:pPr>
            <a:r>
              <a:rPr lang="en-IE" sz="2400">
                <a:solidFill>
                  <a:schemeClr val="dk1"/>
                </a:solidFill>
              </a:rPr>
              <a:t>•</a:t>
            </a:r>
            <a:r>
              <a:rPr lang="en-IE" sz="2400">
                <a:solidFill>
                  <a:schemeClr val="dk1"/>
                </a:solidFill>
                <a:latin typeface="Calibri"/>
                <a:ea typeface="Calibri"/>
                <a:cs typeface="Calibri"/>
                <a:sym typeface="Calibri"/>
              </a:rPr>
              <a:t>Being creative</a:t>
            </a: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p:txBody>
      </p:sp>
      <p:pic>
        <p:nvPicPr>
          <p:cNvPr id="343" name="Shape 343"/>
          <p:cNvPicPr preferRelativeResize="0"/>
          <p:nvPr/>
        </p:nvPicPr>
        <p:blipFill>
          <a:blip r:embed="rId4">
            <a:alphaModFix/>
          </a:blip>
          <a:stretch>
            <a:fillRect/>
          </a:stretch>
        </p:blipFill>
        <p:spPr>
          <a:xfrm>
            <a:off x="5502500" y="2463775"/>
            <a:ext cx="4137168" cy="38728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pic>
        <p:nvPicPr>
          <p:cNvPr id="348" name="Shape 348" descr="bi.PNG"/>
          <p:cNvPicPr preferRelativeResize="0"/>
          <p:nvPr/>
        </p:nvPicPr>
        <p:blipFill>
          <a:blip r:embed="rId3">
            <a:alphaModFix/>
          </a:blip>
          <a:stretch>
            <a:fillRect/>
          </a:stretch>
        </p:blipFill>
        <p:spPr>
          <a:xfrm>
            <a:off x="0" y="0"/>
            <a:ext cx="12192001" cy="6803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JC Geography syllabus links:</a:t>
            </a:r>
            <a:r>
              <a:rPr lang="en-IE" sz="3200" b="0" i="0" u="none" strike="noStrike" cap="none">
                <a:solidFill>
                  <a:srgbClr val="FFFFFF"/>
                </a:solidFill>
                <a:latin typeface="Calibri"/>
                <a:ea typeface="Calibri"/>
                <a:cs typeface="Calibri"/>
                <a:sym typeface="Calibri"/>
              </a:rPr>
              <a:t>	</a:t>
            </a:r>
          </a:p>
        </p:txBody>
      </p:sp>
      <p:pic>
        <p:nvPicPr>
          <p:cNvPr id="244" name="Shape 244"/>
          <p:cNvPicPr preferRelativeResize="0"/>
          <p:nvPr/>
        </p:nvPicPr>
        <p:blipFill rotWithShape="1">
          <a:blip r:embed="rId3">
            <a:alphaModFix/>
          </a:blip>
          <a:srcRect/>
          <a:stretch/>
        </p:blipFill>
        <p:spPr>
          <a:xfrm>
            <a:off x="10501459" y="6217919"/>
            <a:ext cx="1469224" cy="433418"/>
          </a:xfrm>
          <a:prstGeom prst="rect">
            <a:avLst/>
          </a:prstGeom>
          <a:noFill/>
          <a:ln>
            <a:noFill/>
          </a:ln>
        </p:spPr>
      </p:pic>
      <p:sp>
        <p:nvSpPr>
          <p:cNvPr id="245" name="Shape 245"/>
          <p:cNvSpPr txBox="1"/>
          <p:nvPr/>
        </p:nvSpPr>
        <p:spPr>
          <a:xfrm>
            <a:off x="609600" y="-577525"/>
            <a:ext cx="10539600" cy="6176100"/>
          </a:xfrm>
          <a:prstGeom prst="rect">
            <a:avLst/>
          </a:prstGeom>
          <a:noFill/>
          <a:ln>
            <a:noFill/>
          </a:ln>
        </p:spPr>
        <p:txBody>
          <a:bodyPr wrap="square" lIns="91425" tIns="91425" rIns="91425" bIns="91425" anchor="ctr" anchorCtr="0">
            <a:noAutofit/>
          </a:bodyPr>
          <a:lstStyle/>
          <a:p>
            <a:pPr marL="457200" lvl="0" indent="-381000" rtl="0">
              <a:lnSpc>
                <a:spcPct val="115000"/>
              </a:lnSpc>
              <a:spcBef>
                <a:spcPts val="0"/>
              </a:spcBef>
              <a:buClr>
                <a:schemeClr val="dk1"/>
              </a:buClr>
              <a:buSzPct val="100000"/>
              <a:buFont typeface="Calibri"/>
              <a:buChar char="●"/>
            </a:pPr>
            <a:r>
              <a:rPr lang="en-IE" sz="2400" b="1">
                <a:solidFill>
                  <a:schemeClr val="dk1"/>
                </a:solidFill>
                <a:latin typeface="Calibri"/>
                <a:ea typeface="Calibri"/>
                <a:cs typeface="Calibri"/>
                <a:sym typeface="Calibri"/>
              </a:rPr>
              <a:t>The growth of towns and cities has occurred within the historical periods through the development of economic, administrative and social activities</a:t>
            </a:r>
          </a:p>
        </p:txBody>
      </p:sp>
      <p:pic>
        <p:nvPicPr>
          <p:cNvPr id="246" name="Shape 246"/>
          <p:cNvPicPr preferRelativeResize="0"/>
          <p:nvPr/>
        </p:nvPicPr>
        <p:blipFill>
          <a:blip r:embed="rId4">
            <a:alphaModFix/>
          </a:blip>
          <a:stretch>
            <a:fillRect/>
          </a:stretch>
        </p:blipFill>
        <p:spPr>
          <a:xfrm>
            <a:off x="2603300" y="3220962"/>
            <a:ext cx="5734050" cy="3171825"/>
          </a:xfrm>
          <a:prstGeom prst="rect">
            <a:avLst/>
          </a:prstGeom>
          <a:noFill/>
          <a:ln>
            <a:noFill/>
          </a:ln>
        </p:spPr>
      </p:pic>
      <p:sp>
        <p:nvSpPr>
          <p:cNvPr id="247" name="Shape 247"/>
          <p:cNvSpPr txBox="1"/>
          <p:nvPr/>
        </p:nvSpPr>
        <p:spPr>
          <a:xfrm>
            <a:off x="9464850" y="3721775"/>
            <a:ext cx="1684500" cy="1828800"/>
          </a:xfrm>
          <a:prstGeom prst="rect">
            <a:avLst/>
          </a:prstGeom>
          <a:noFill/>
          <a:ln>
            <a:noFill/>
          </a:ln>
        </p:spPr>
        <p:txBody>
          <a:bodyPr wrap="square" lIns="91425" tIns="91425" rIns="91425" bIns="91425" anchor="t" anchorCtr="0">
            <a:noAutofit/>
          </a:bodyPr>
          <a:lstStyle/>
          <a:p>
            <a:pPr lvl="0">
              <a:spcBef>
                <a:spcPts val="0"/>
              </a:spcBef>
              <a:buNone/>
            </a:pPr>
            <a:r>
              <a:rPr lang="en-IE" sz="1800"/>
              <a:t>All images are screenshots from the video clip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p:nvPr/>
        </p:nvSpPr>
        <p:spPr>
          <a:xfrm>
            <a:off x="0" y="417100"/>
            <a:ext cx="3769800" cy="8862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None/>
            </a:pPr>
            <a:endParaRPr sz="3200">
              <a:solidFill>
                <a:srgbClr val="FFFFFF"/>
              </a:solidFill>
              <a:latin typeface="Calibri"/>
              <a:ea typeface="Calibri"/>
              <a:cs typeface="Calibri"/>
              <a:sym typeface="Calibri"/>
            </a:endParaRPr>
          </a:p>
          <a:p>
            <a:pPr marL="0" marR="0" lvl="0" indent="0" algn="l" rtl="0">
              <a:spcBef>
                <a:spcPts val="0"/>
              </a:spcBef>
              <a:buSzPct val="25000"/>
              <a:buNone/>
            </a:pPr>
            <a:r>
              <a:rPr lang="en-IE" sz="3200">
                <a:solidFill>
                  <a:srgbClr val="FFFFFF"/>
                </a:solidFill>
                <a:latin typeface="Calibri"/>
                <a:ea typeface="Calibri"/>
                <a:cs typeface="Calibri"/>
                <a:sym typeface="Calibri"/>
              </a:rPr>
              <a:t>Learning Intentions:</a:t>
            </a:r>
            <a:r>
              <a:rPr lang="en-IE" sz="3200" b="0" i="0" u="none" strike="noStrike" cap="none">
                <a:solidFill>
                  <a:srgbClr val="FFFFFF"/>
                </a:solidFill>
                <a:latin typeface="Calibri"/>
                <a:ea typeface="Calibri"/>
                <a:cs typeface="Calibri"/>
                <a:sym typeface="Calibri"/>
              </a:rPr>
              <a:t> 	</a:t>
            </a:r>
          </a:p>
        </p:txBody>
      </p:sp>
      <p:pic>
        <p:nvPicPr>
          <p:cNvPr id="253" name="Shape 253"/>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54" name="Shape 254"/>
          <p:cNvSpPr txBox="1"/>
          <p:nvPr/>
        </p:nvSpPr>
        <p:spPr>
          <a:xfrm>
            <a:off x="6240374" y="1480000"/>
            <a:ext cx="5819100" cy="12003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IE" sz="2400" b="1">
                <a:solidFill>
                  <a:srgbClr val="000000"/>
                </a:solidFill>
                <a:latin typeface="Calibri"/>
                <a:ea typeface="Calibri"/>
                <a:cs typeface="Calibri"/>
                <a:sym typeface="Calibri"/>
              </a:rPr>
              <a:t>In this unit, we will learn how</a:t>
            </a:r>
            <a:r>
              <a:rPr lang="en-IE" sz="2400" b="1">
                <a:latin typeface="Calibri"/>
                <a:ea typeface="Calibri"/>
                <a:cs typeface="Calibri"/>
                <a:sym typeface="Calibri"/>
              </a:rPr>
              <a:t>:</a:t>
            </a: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cities e.g. Dublin grew during the Georgian period (1714-1830)</a:t>
            </a: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the old industries e.g. textiles and distilleries, were located around the Liberties area of Dublin </a:t>
            </a: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some of the place names of the area developed</a:t>
            </a:r>
          </a:p>
          <a:p>
            <a:pPr marR="0" lvl="0" algn="l" rtl="0">
              <a:spcBef>
                <a:spcPts val="0"/>
              </a:spcBef>
              <a:buNone/>
            </a:pPr>
            <a:endParaRPr sz="2400" b="1">
              <a:latin typeface="Calibri"/>
              <a:ea typeface="Calibri"/>
              <a:cs typeface="Calibri"/>
              <a:sym typeface="Calibri"/>
            </a:endParaRPr>
          </a:p>
        </p:txBody>
      </p:sp>
      <p:pic>
        <p:nvPicPr>
          <p:cNvPr id="255" name="Shape 255"/>
          <p:cNvPicPr preferRelativeResize="0"/>
          <p:nvPr/>
        </p:nvPicPr>
        <p:blipFill>
          <a:blip r:embed="rId4">
            <a:alphaModFix/>
          </a:blip>
          <a:stretch>
            <a:fillRect/>
          </a:stretch>
        </p:blipFill>
        <p:spPr>
          <a:xfrm>
            <a:off x="425125" y="1806000"/>
            <a:ext cx="5399981" cy="3872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Warm up activity:</a:t>
            </a:r>
            <a:r>
              <a:rPr lang="en-IE" sz="3200" b="0" i="0" u="none" strike="noStrike" cap="none">
                <a:solidFill>
                  <a:srgbClr val="FFFFFF"/>
                </a:solidFill>
                <a:latin typeface="Calibri"/>
                <a:ea typeface="Calibri"/>
                <a:cs typeface="Calibri"/>
                <a:sym typeface="Calibri"/>
              </a:rPr>
              <a:t>	</a:t>
            </a:r>
          </a:p>
        </p:txBody>
      </p:sp>
      <p:pic>
        <p:nvPicPr>
          <p:cNvPr id="261" name="Shape 261"/>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62" name="Shape 262"/>
          <p:cNvSpPr txBox="1"/>
          <p:nvPr/>
        </p:nvSpPr>
        <p:spPr>
          <a:xfrm>
            <a:off x="496650" y="1524000"/>
            <a:ext cx="11262300" cy="5492100"/>
          </a:xfrm>
          <a:prstGeom prst="rect">
            <a:avLst/>
          </a:prstGeom>
          <a:noFill/>
          <a:ln>
            <a:noFill/>
          </a:ln>
        </p:spPr>
        <p:txBody>
          <a:bodyPr wrap="square" lIns="91425" tIns="45700" rIns="91425" bIns="45700" anchor="t" anchorCtr="0">
            <a:noAutofit/>
          </a:bodyPr>
          <a:lstStyle/>
          <a:p>
            <a:pPr lvl="0" rtl="0">
              <a:lnSpc>
                <a:spcPct val="115000"/>
              </a:lnSpc>
              <a:spcBef>
                <a:spcPts val="0"/>
              </a:spcBef>
              <a:buNone/>
            </a:pPr>
            <a:r>
              <a:rPr lang="en-IE" sz="2400" b="1">
                <a:solidFill>
                  <a:schemeClr val="dk1"/>
                </a:solidFill>
                <a:latin typeface="Calibri"/>
                <a:ea typeface="Calibri"/>
                <a:cs typeface="Calibri"/>
                <a:sym typeface="Calibri"/>
              </a:rPr>
              <a:t>Diamond 8 activity part 1</a:t>
            </a:r>
          </a:p>
          <a:p>
            <a:pPr lvl="0" rtl="0">
              <a:lnSpc>
                <a:spcPct val="115000"/>
              </a:lnSpc>
              <a:spcBef>
                <a:spcPts val="0"/>
              </a:spcBef>
              <a:buClr>
                <a:schemeClr val="dk1"/>
              </a:buClr>
              <a:buSzPct val="45833"/>
              <a:buFont typeface="Arial"/>
              <a:buNone/>
            </a:pPr>
            <a:r>
              <a:rPr lang="en-IE" sz="2400">
                <a:solidFill>
                  <a:schemeClr val="dk1"/>
                </a:solidFill>
                <a:latin typeface="Calibri"/>
                <a:ea typeface="Calibri"/>
                <a:cs typeface="Calibri"/>
                <a:sym typeface="Calibri"/>
              </a:rPr>
              <a:t>Look at the following factors affecting the location of the textile industry in Dublin city during the eighteenth century: </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Resource materials</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Large workforce</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Transport links</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Markets</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Capital</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Preference of investors and the local community</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Services</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Government policies</a:t>
            </a:r>
          </a:p>
          <a:p>
            <a:pPr lvl="0" rtl="0">
              <a:lnSpc>
                <a:spcPct val="115000"/>
              </a:lnSpc>
              <a:spcBef>
                <a:spcPts val="0"/>
              </a:spcBef>
              <a:buClr>
                <a:schemeClr val="dk1"/>
              </a:buClr>
              <a:buFont typeface="Arial"/>
              <a:buNone/>
            </a:pPr>
            <a:endParaRPr sz="2400">
              <a:solidFill>
                <a:schemeClr val="dk1"/>
              </a:solidFill>
              <a:latin typeface="Calibri"/>
              <a:ea typeface="Calibri"/>
              <a:cs typeface="Calibri"/>
              <a:sym typeface="Calibri"/>
            </a:endParaRPr>
          </a:p>
        </p:txBody>
      </p:sp>
      <p:pic>
        <p:nvPicPr>
          <p:cNvPr id="263" name="Shape 263"/>
          <p:cNvPicPr preferRelativeResize="0"/>
          <p:nvPr/>
        </p:nvPicPr>
        <p:blipFill>
          <a:blip r:embed="rId4">
            <a:alphaModFix/>
          </a:blip>
          <a:stretch>
            <a:fillRect/>
          </a:stretch>
        </p:blipFill>
        <p:spPr>
          <a:xfrm>
            <a:off x="5005124" y="2598825"/>
            <a:ext cx="6673299" cy="23088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Warm up activity continued:</a:t>
            </a:r>
            <a:r>
              <a:rPr lang="en-IE" sz="3200" b="0" i="0" u="none" strike="noStrike" cap="none">
                <a:solidFill>
                  <a:srgbClr val="FFFFFF"/>
                </a:solidFill>
                <a:latin typeface="Calibri"/>
                <a:ea typeface="Calibri"/>
                <a:cs typeface="Calibri"/>
                <a:sym typeface="Calibri"/>
              </a:rPr>
              <a:t>	</a:t>
            </a:r>
          </a:p>
        </p:txBody>
      </p:sp>
      <p:pic>
        <p:nvPicPr>
          <p:cNvPr id="269" name="Shape 269"/>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70" name="Shape 270"/>
          <p:cNvSpPr txBox="1"/>
          <p:nvPr/>
        </p:nvSpPr>
        <p:spPr>
          <a:xfrm>
            <a:off x="496650" y="1524000"/>
            <a:ext cx="11262300" cy="5492100"/>
          </a:xfrm>
          <a:prstGeom prst="rect">
            <a:avLst/>
          </a:prstGeom>
          <a:noFill/>
          <a:ln>
            <a:noFill/>
          </a:ln>
        </p:spPr>
        <p:txBody>
          <a:bodyPr wrap="square" lIns="91425" tIns="45700" rIns="91425" bIns="45700" anchor="t" anchorCtr="0">
            <a:noAutofit/>
          </a:bodyPr>
          <a:lstStyle/>
          <a:p>
            <a:pPr lvl="0" rtl="0">
              <a:lnSpc>
                <a:spcPct val="115000"/>
              </a:lnSpc>
              <a:spcBef>
                <a:spcPts val="0"/>
              </a:spcBef>
              <a:buNone/>
            </a:pPr>
            <a:r>
              <a:rPr lang="en-IE" sz="2400" b="1">
                <a:solidFill>
                  <a:schemeClr val="dk1"/>
                </a:solidFill>
                <a:latin typeface="Calibri"/>
                <a:ea typeface="Calibri"/>
                <a:cs typeface="Calibri"/>
                <a:sym typeface="Calibri"/>
              </a:rPr>
              <a:t>Diamond 8 activity part 2</a:t>
            </a:r>
          </a:p>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Draw the following table into your copy</a:t>
            </a:r>
          </a:p>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Decide in your pairs where each factor should be placed on the Diamond 8 sheet, by ranking the factors in order of importance, the most important at the top and the least important at the bottom</a:t>
            </a:r>
          </a:p>
          <a:p>
            <a:pPr lvl="0" rtl="0">
              <a:spcBef>
                <a:spcPts val="0"/>
              </a:spcBef>
              <a:buClr>
                <a:srgbClr val="000000"/>
              </a:buClr>
              <a:buSzPct val="45833"/>
              <a:buFont typeface="Arial"/>
              <a:buNone/>
            </a:pPr>
            <a:r>
              <a:rPr lang="en-IE" sz="2400">
                <a:solidFill>
                  <a:schemeClr val="dk1"/>
                </a:solidFill>
                <a:latin typeface="Calibri"/>
                <a:ea typeface="Calibri"/>
                <a:cs typeface="Calibri"/>
                <a:sym typeface="Calibri"/>
              </a:rPr>
              <a:t>		 	 	 		</a:t>
            </a:r>
          </a:p>
          <a:p>
            <a:pPr lvl="0" rtl="0">
              <a:spcBef>
                <a:spcPts val="0"/>
              </a:spcBef>
              <a:buClr>
                <a:srgbClr val="000000"/>
              </a:buClr>
              <a:buSzPct val="45833"/>
              <a:buFont typeface="Arial"/>
              <a:buNone/>
            </a:pPr>
            <a:r>
              <a:rPr lang="en-IE" sz="2400">
                <a:solidFill>
                  <a:schemeClr val="dk1"/>
                </a:solidFill>
                <a:latin typeface="Calibri"/>
                <a:ea typeface="Calibri"/>
                <a:cs typeface="Calibri"/>
                <a:sym typeface="Calibri"/>
              </a:rPr>
              <a:t>			 		</a:t>
            </a:r>
          </a:p>
          <a:p>
            <a:pPr lvl="0" rtl="0">
              <a:lnSpc>
                <a:spcPct val="115000"/>
              </a:lnSpc>
              <a:spcBef>
                <a:spcPts val="0"/>
              </a:spcBef>
              <a:buNone/>
            </a:pPr>
            <a:endParaRPr sz="2400">
              <a:solidFill>
                <a:schemeClr val="dk1"/>
              </a:solidFill>
              <a:latin typeface="Calibri"/>
              <a:ea typeface="Calibri"/>
              <a:cs typeface="Calibri"/>
              <a:sym typeface="Calibri"/>
            </a:endParaRPr>
          </a:p>
        </p:txBody>
      </p:sp>
      <p:pic>
        <p:nvPicPr>
          <p:cNvPr id="271" name="Shape 271"/>
          <p:cNvPicPr preferRelativeResize="0"/>
          <p:nvPr/>
        </p:nvPicPr>
        <p:blipFill>
          <a:blip r:embed="rId4">
            <a:alphaModFix/>
          </a:blip>
          <a:stretch>
            <a:fillRect/>
          </a:stretch>
        </p:blipFill>
        <p:spPr>
          <a:xfrm>
            <a:off x="7554124" y="3611775"/>
            <a:ext cx="4145750" cy="1676400"/>
          </a:xfrm>
          <a:prstGeom prst="rect">
            <a:avLst/>
          </a:prstGeom>
          <a:noFill/>
          <a:ln>
            <a:noFill/>
          </a:ln>
        </p:spPr>
      </p:pic>
      <p:sp>
        <p:nvSpPr>
          <p:cNvPr id="272" name="Shape 272"/>
          <p:cNvSpPr/>
          <p:nvPr/>
        </p:nvSpPr>
        <p:spPr>
          <a:xfrm>
            <a:off x="807825" y="3841500"/>
            <a:ext cx="6273600" cy="26727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3" name="Shape 273"/>
          <p:cNvSpPr/>
          <p:nvPr/>
        </p:nvSpPr>
        <p:spPr>
          <a:xfrm>
            <a:off x="3059450" y="4082150"/>
            <a:ext cx="1968000" cy="4335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4" name="Shape 274"/>
          <p:cNvSpPr/>
          <p:nvPr/>
        </p:nvSpPr>
        <p:spPr>
          <a:xfrm>
            <a:off x="1125800" y="4675125"/>
            <a:ext cx="1736100" cy="5157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5" name="Shape 275"/>
          <p:cNvSpPr/>
          <p:nvPr/>
        </p:nvSpPr>
        <p:spPr>
          <a:xfrm>
            <a:off x="3059450" y="4665075"/>
            <a:ext cx="1968000" cy="5358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6" name="Shape 276"/>
          <p:cNvSpPr/>
          <p:nvPr/>
        </p:nvSpPr>
        <p:spPr>
          <a:xfrm>
            <a:off x="5199350" y="4665075"/>
            <a:ext cx="1736100" cy="5358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7" name="Shape 277"/>
          <p:cNvSpPr/>
          <p:nvPr/>
        </p:nvSpPr>
        <p:spPr>
          <a:xfrm>
            <a:off x="1143000" y="5328275"/>
            <a:ext cx="1719000" cy="4335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8" name="Shape 278"/>
          <p:cNvSpPr/>
          <p:nvPr/>
        </p:nvSpPr>
        <p:spPr>
          <a:xfrm>
            <a:off x="3059450" y="5328275"/>
            <a:ext cx="1968000" cy="4335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79" name="Shape 279"/>
          <p:cNvSpPr/>
          <p:nvPr/>
        </p:nvSpPr>
        <p:spPr>
          <a:xfrm>
            <a:off x="5224900" y="5354075"/>
            <a:ext cx="1719000" cy="3819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80" name="Shape 280"/>
          <p:cNvSpPr/>
          <p:nvPr/>
        </p:nvSpPr>
        <p:spPr>
          <a:xfrm>
            <a:off x="3068050" y="5869700"/>
            <a:ext cx="1968000" cy="4335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281" name="Shape 281"/>
          <p:cNvSpPr txBox="1"/>
          <p:nvPr/>
        </p:nvSpPr>
        <p:spPr>
          <a:xfrm>
            <a:off x="5302550" y="4111050"/>
            <a:ext cx="1529700" cy="318000"/>
          </a:xfrm>
          <a:prstGeom prst="rect">
            <a:avLst/>
          </a:prstGeom>
          <a:noFill/>
          <a:ln>
            <a:noFill/>
          </a:ln>
        </p:spPr>
        <p:txBody>
          <a:bodyPr wrap="square" lIns="91425" tIns="91425" rIns="91425" bIns="91425" anchor="t" anchorCtr="0">
            <a:noAutofit/>
          </a:bodyPr>
          <a:lstStyle/>
          <a:p>
            <a:pPr lvl="0">
              <a:spcBef>
                <a:spcPts val="0"/>
              </a:spcBef>
              <a:buNone/>
            </a:pPr>
            <a:r>
              <a:rPr lang="en-IE"/>
              <a:t>Most Important</a:t>
            </a:r>
          </a:p>
        </p:txBody>
      </p:sp>
      <p:cxnSp>
        <p:nvCxnSpPr>
          <p:cNvPr id="282" name="Shape 282"/>
          <p:cNvCxnSpPr>
            <a:stCxn id="281" idx="1"/>
            <a:endCxn id="273" idx="3"/>
          </p:cNvCxnSpPr>
          <p:nvPr/>
        </p:nvCxnSpPr>
        <p:spPr>
          <a:xfrm flipH="1">
            <a:off x="5027450" y="4270050"/>
            <a:ext cx="275100" cy="28800"/>
          </a:xfrm>
          <a:prstGeom prst="straightConnector1">
            <a:avLst/>
          </a:prstGeom>
          <a:noFill/>
          <a:ln w="9525" cap="flat" cmpd="sng">
            <a:solidFill>
              <a:schemeClr val="dk2"/>
            </a:solidFill>
            <a:prstDash val="solid"/>
            <a:round/>
            <a:headEnd type="none" w="lg" len="lg"/>
            <a:tailEnd type="triangle" w="lg" len="lg"/>
          </a:ln>
        </p:spPr>
      </p:cxnSp>
      <p:sp>
        <p:nvSpPr>
          <p:cNvPr id="283" name="Shape 283"/>
          <p:cNvSpPr txBox="1"/>
          <p:nvPr/>
        </p:nvSpPr>
        <p:spPr>
          <a:xfrm>
            <a:off x="5319675" y="5938450"/>
            <a:ext cx="1512600" cy="364800"/>
          </a:xfrm>
          <a:prstGeom prst="rect">
            <a:avLst/>
          </a:prstGeom>
          <a:noFill/>
          <a:ln>
            <a:noFill/>
          </a:ln>
        </p:spPr>
        <p:txBody>
          <a:bodyPr wrap="square" lIns="91425" tIns="91425" rIns="91425" bIns="91425" anchor="t" anchorCtr="0">
            <a:noAutofit/>
          </a:bodyPr>
          <a:lstStyle/>
          <a:p>
            <a:pPr lvl="0">
              <a:spcBef>
                <a:spcPts val="0"/>
              </a:spcBef>
              <a:buNone/>
            </a:pPr>
            <a:r>
              <a:rPr lang="en-IE"/>
              <a:t>Least Important</a:t>
            </a:r>
          </a:p>
        </p:txBody>
      </p:sp>
      <p:cxnSp>
        <p:nvCxnSpPr>
          <p:cNvPr id="284" name="Shape 284"/>
          <p:cNvCxnSpPr>
            <a:stCxn id="283" idx="1"/>
            <a:endCxn id="280" idx="3"/>
          </p:cNvCxnSpPr>
          <p:nvPr/>
        </p:nvCxnSpPr>
        <p:spPr>
          <a:xfrm rot="10800000">
            <a:off x="5036175" y="6086350"/>
            <a:ext cx="283500" cy="34500"/>
          </a:xfrm>
          <a:prstGeom prst="straightConnector1">
            <a:avLst/>
          </a:prstGeom>
          <a:noFill/>
          <a:ln w="9525" cap="flat" cmpd="sng">
            <a:solidFill>
              <a:schemeClr val="dk2"/>
            </a:solidFill>
            <a:prstDash val="solid"/>
            <a:round/>
            <a:headEnd type="none" w="lg" len="lg"/>
            <a:tailEnd type="triangle" w="lg" len="lg"/>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p:nvPr/>
        </p:nvSpPr>
        <p:spPr>
          <a:xfrm>
            <a:off x="0" y="568100"/>
            <a:ext cx="57432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Before you watch the video clip:</a:t>
            </a:r>
            <a:r>
              <a:rPr lang="en-IE" sz="3200" b="0" i="0" u="none" strike="noStrike" cap="none">
                <a:solidFill>
                  <a:srgbClr val="FFFFFF"/>
                </a:solidFill>
                <a:latin typeface="Calibri"/>
                <a:ea typeface="Calibri"/>
                <a:cs typeface="Calibri"/>
                <a:sym typeface="Calibri"/>
              </a:rPr>
              <a:t>	</a:t>
            </a:r>
          </a:p>
        </p:txBody>
      </p:sp>
      <p:pic>
        <p:nvPicPr>
          <p:cNvPr id="290" name="Shape 290"/>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91" name="Shape 291"/>
          <p:cNvSpPr txBox="1"/>
          <p:nvPr/>
        </p:nvSpPr>
        <p:spPr>
          <a:xfrm>
            <a:off x="496650" y="1524000"/>
            <a:ext cx="11262300" cy="5492100"/>
          </a:xfrm>
          <a:prstGeom prst="rect">
            <a:avLst/>
          </a:prstGeom>
          <a:noFill/>
          <a:ln>
            <a:noFill/>
          </a:ln>
        </p:spPr>
        <p:txBody>
          <a:bodyPr wrap="square" lIns="91425" tIns="45700" rIns="91425" bIns="45700" anchor="t" anchorCtr="0">
            <a:noAutofit/>
          </a:bodyPr>
          <a:lstStyle/>
          <a:p>
            <a:pPr marL="457200" lvl="0" indent="-381000" rtl="0">
              <a:lnSpc>
                <a:spcPct val="115000"/>
              </a:lnSpc>
              <a:spcBef>
                <a:spcPts val="0"/>
              </a:spcBef>
              <a:buClr>
                <a:schemeClr val="dk1"/>
              </a:buClr>
              <a:buSzPct val="100000"/>
              <a:buFont typeface="Calibri"/>
              <a:buAutoNum type="alphaUcParenR"/>
            </a:pPr>
            <a:r>
              <a:rPr lang="en-IE" sz="2400" b="1">
                <a:solidFill>
                  <a:schemeClr val="dk1"/>
                </a:solidFill>
                <a:latin typeface="Calibri"/>
                <a:ea typeface="Calibri"/>
                <a:cs typeface="Calibri"/>
                <a:sym typeface="Calibri"/>
              </a:rPr>
              <a:t>Anticipation exercise:</a:t>
            </a:r>
          </a:p>
          <a:p>
            <a:pPr lvl="0" rtl="0">
              <a:lnSpc>
                <a:spcPct val="115000"/>
              </a:lnSpc>
              <a:spcBef>
                <a:spcPts val="0"/>
              </a:spcBef>
              <a:buClr>
                <a:schemeClr val="dk1"/>
              </a:buClr>
              <a:buFont typeface="Arial"/>
              <a:buNone/>
            </a:pPr>
            <a:endParaRPr sz="2400" b="1">
              <a:solidFill>
                <a:schemeClr val="dk1"/>
              </a:solidFill>
              <a:latin typeface="Calibri"/>
              <a:ea typeface="Calibri"/>
              <a:cs typeface="Calibri"/>
              <a:sym typeface="Calibri"/>
            </a:endParaRPr>
          </a:p>
          <a:p>
            <a:pPr lvl="0" rtl="0">
              <a:lnSpc>
                <a:spcPct val="115000"/>
              </a:lnSpc>
              <a:spcBef>
                <a:spcPts val="0"/>
              </a:spcBef>
              <a:buNone/>
            </a:pPr>
            <a:r>
              <a:rPr lang="en-IE" sz="2400">
                <a:solidFill>
                  <a:schemeClr val="dk1"/>
                </a:solidFill>
                <a:latin typeface="Calibri"/>
                <a:ea typeface="Calibri"/>
                <a:cs typeface="Calibri"/>
                <a:sym typeface="Calibri"/>
              </a:rPr>
              <a:t>Write down if you </a:t>
            </a:r>
            <a:r>
              <a:rPr lang="en-IE" sz="2400" b="1">
                <a:solidFill>
                  <a:schemeClr val="dk1"/>
                </a:solidFill>
                <a:latin typeface="Calibri"/>
                <a:ea typeface="Calibri"/>
                <a:cs typeface="Calibri"/>
                <a:sym typeface="Calibri"/>
              </a:rPr>
              <a:t>agree</a:t>
            </a:r>
            <a:r>
              <a:rPr lang="en-IE" sz="2400">
                <a:solidFill>
                  <a:schemeClr val="dk1"/>
                </a:solidFill>
                <a:latin typeface="Calibri"/>
                <a:ea typeface="Calibri"/>
                <a:cs typeface="Calibri"/>
                <a:sym typeface="Calibri"/>
              </a:rPr>
              <a:t> or </a:t>
            </a:r>
            <a:r>
              <a:rPr lang="en-IE" sz="2400" b="1">
                <a:solidFill>
                  <a:schemeClr val="dk1"/>
                </a:solidFill>
                <a:latin typeface="Calibri"/>
                <a:ea typeface="Calibri"/>
                <a:cs typeface="Calibri"/>
                <a:sym typeface="Calibri"/>
              </a:rPr>
              <a:t>disagree</a:t>
            </a:r>
            <a:r>
              <a:rPr lang="en-IE" sz="2400">
                <a:solidFill>
                  <a:schemeClr val="dk1"/>
                </a:solidFill>
                <a:latin typeface="Calibri"/>
                <a:ea typeface="Calibri"/>
                <a:cs typeface="Calibri"/>
                <a:sym typeface="Calibri"/>
              </a:rPr>
              <a:t> with the following statements:</a:t>
            </a:r>
          </a:p>
          <a:p>
            <a:pPr lvl="0" rtl="0">
              <a:lnSpc>
                <a:spcPct val="115000"/>
              </a:lnSpc>
              <a:spcBef>
                <a:spcPts val="0"/>
              </a:spcBef>
              <a:buClr>
                <a:schemeClr val="dk1"/>
              </a:buClr>
              <a:buFont typeface="Arial"/>
              <a:buNone/>
            </a:pPr>
            <a:endParaRPr sz="2400">
              <a:solidFill>
                <a:schemeClr val="dk1"/>
              </a:solidFill>
              <a:latin typeface="Calibri"/>
              <a:ea typeface="Calibri"/>
              <a:cs typeface="Calibri"/>
              <a:sym typeface="Calibri"/>
            </a:endParaRP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The River Liffey was used as a resource for the textile industry</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The main industrial hub of 18th Century Dublin City was called the Grand Canal Basin</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100,000 people lived in the Liberties area of Dublin City in the 18th Century</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Tannery Alley, Mill St. and Weavers Sq. all areas found in Dublin City today were named after the textile industries that located there in the 18th century</a:t>
            </a: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Shape 297"/>
          <p:cNvSpPr/>
          <p:nvPr/>
        </p:nvSpPr>
        <p:spPr>
          <a:xfrm>
            <a:off x="0" y="631600"/>
            <a:ext cx="85923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 	</a:t>
            </a:r>
            <a:r>
              <a:rPr lang="en-IE" sz="3200" b="1">
                <a:solidFill>
                  <a:srgbClr val="FBE4D4"/>
                </a:solidFill>
                <a:latin typeface="Arial"/>
                <a:ea typeface="Arial"/>
                <a:cs typeface="Arial"/>
                <a:sym typeface="Arial"/>
              </a:rPr>
              <a:t>Watch the 2.46 min video clip:</a:t>
            </a:r>
          </a:p>
        </p:txBody>
      </p:sp>
      <p:pic>
        <p:nvPicPr>
          <p:cNvPr id="298" name="Shape 298"/>
          <p:cNvPicPr preferRelativeResize="0"/>
          <p:nvPr/>
        </p:nvPicPr>
        <p:blipFill rotWithShape="1">
          <a:blip r:embed="rId3">
            <a:alphaModFix/>
          </a:blip>
          <a:srcRect/>
          <a:stretch/>
        </p:blipFill>
        <p:spPr>
          <a:xfrm>
            <a:off x="10257720" y="6203110"/>
            <a:ext cx="1723748" cy="508501"/>
          </a:xfrm>
          <a:prstGeom prst="rect">
            <a:avLst/>
          </a:prstGeom>
          <a:noFill/>
          <a:ln>
            <a:noFill/>
          </a:ln>
        </p:spPr>
      </p:pic>
      <p:pic>
        <p:nvPicPr>
          <p:cNvPr id="299" name="Shape 299">
            <a:hlinkClick r:id="rId4"/>
          </p:cNvPr>
          <p:cNvPicPr preferRelativeResize="0"/>
          <p:nvPr/>
        </p:nvPicPr>
        <p:blipFill>
          <a:blip r:embed="rId5">
            <a:alphaModFix/>
          </a:blip>
          <a:stretch>
            <a:fillRect/>
          </a:stretch>
        </p:blipFill>
        <p:spPr>
          <a:xfrm>
            <a:off x="0" y="1366874"/>
            <a:ext cx="8592299" cy="4720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p:nvPr/>
        </p:nvSpPr>
        <p:spPr>
          <a:xfrm>
            <a:off x="0" y="568100"/>
            <a:ext cx="61440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Now after watching the video clip:</a:t>
            </a:r>
          </a:p>
        </p:txBody>
      </p:sp>
      <p:pic>
        <p:nvPicPr>
          <p:cNvPr id="305" name="Shape 305"/>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06" name="Shape 306"/>
          <p:cNvSpPr txBox="1"/>
          <p:nvPr/>
        </p:nvSpPr>
        <p:spPr>
          <a:xfrm>
            <a:off x="0" y="946475"/>
            <a:ext cx="11678700" cy="55665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r>
              <a:rPr lang="en-IE" sz="2400" b="1">
                <a:solidFill>
                  <a:schemeClr val="dk1"/>
                </a:solidFill>
                <a:latin typeface="Calibri"/>
                <a:ea typeface="Calibri"/>
                <a:cs typeface="Calibri"/>
                <a:sym typeface="Calibri"/>
              </a:rPr>
              <a:t>B) Anticipation exercise:</a:t>
            </a: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r>
              <a:rPr lang="en-IE" sz="2400">
                <a:solidFill>
                  <a:schemeClr val="dk1"/>
                </a:solidFill>
                <a:latin typeface="Calibri"/>
                <a:ea typeface="Calibri"/>
                <a:cs typeface="Calibri"/>
                <a:sym typeface="Calibri"/>
              </a:rPr>
              <a:t>Now, after watching the video clip, write down if you </a:t>
            </a:r>
            <a:r>
              <a:rPr lang="en-IE" sz="2400" b="1">
                <a:solidFill>
                  <a:schemeClr val="dk1"/>
                </a:solidFill>
                <a:latin typeface="Calibri"/>
                <a:ea typeface="Calibri"/>
                <a:cs typeface="Calibri"/>
                <a:sym typeface="Calibri"/>
              </a:rPr>
              <a:t>agree</a:t>
            </a:r>
            <a:r>
              <a:rPr lang="en-IE" sz="2400">
                <a:solidFill>
                  <a:schemeClr val="dk1"/>
                </a:solidFill>
                <a:latin typeface="Calibri"/>
                <a:ea typeface="Calibri"/>
                <a:cs typeface="Calibri"/>
                <a:sym typeface="Calibri"/>
              </a:rPr>
              <a:t> or </a:t>
            </a:r>
            <a:r>
              <a:rPr lang="en-IE" sz="2400" b="1">
                <a:solidFill>
                  <a:schemeClr val="dk1"/>
                </a:solidFill>
                <a:latin typeface="Calibri"/>
                <a:ea typeface="Calibri"/>
                <a:cs typeface="Calibri"/>
                <a:sym typeface="Calibri"/>
              </a:rPr>
              <a:t>disagree</a:t>
            </a:r>
            <a:r>
              <a:rPr lang="en-IE" sz="2400">
                <a:solidFill>
                  <a:schemeClr val="dk1"/>
                </a:solidFill>
                <a:latin typeface="Calibri"/>
                <a:ea typeface="Calibri"/>
                <a:cs typeface="Calibri"/>
                <a:sym typeface="Calibri"/>
              </a:rPr>
              <a:t> with the following statements:</a:t>
            </a:r>
          </a:p>
          <a:p>
            <a:pPr lvl="0" rtl="0">
              <a:lnSpc>
                <a:spcPct val="115000"/>
              </a:lnSpc>
              <a:spcBef>
                <a:spcPts val="0"/>
              </a:spcBef>
              <a:buNone/>
            </a:pPr>
            <a:endParaRPr sz="2400">
              <a:solidFill>
                <a:schemeClr val="dk1"/>
              </a:solidFill>
              <a:latin typeface="Calibri"/>
              <a:ea typeface="Calibri"/>
              <a:cs typeface="Calibri"/>
              <a:sym typeface="Calibri"/>
            </a:endParaRP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The River Liffey was used as a resource for the textile industry</a:t>
            </a:r>
          </a:p>
          <a:p>
            <a:pPr lvl="0" rtl="0">
              <a:lnSpc>
                <a:spcPct val="115000"/>
              </a:lnSpc>
              <a:spcBef>
                <a:spcPts val="0"/>
              </a:spcBef>
              <a:buNone/>
            </a:pPr>
            <a:r>
              <a:rPr lang="en-IE" sz="2400">
                <a:solidFill>
                  <a:schemeClr val="dk1"/>
                </a:solidFill>
              </a:rPr>
              <a:t>2. </a:t>
            </a:r>
            <a:r>
              <a:rPr lang="en-IE" sz="2400">
                <a:solidFill>
                  <a:schemeClr val="dk1"/>
                </a:solidFill>
                <a:latin typeface="Calibri"/>
                <a:ea typeface="Calibri"/>
                <a:cs typeface="Calibri"/>
                <a:sym typeface="Calibri"/>
              </a:rPr>
              <a:t>The main industrial hub of 18th Century Dublin City was called the Grand Canal Basin</a:t>
            </a:r>
          </a:p>
          <a:p>
            <a:pPr lvl="0" rtl="0">
              <a:lnSpc>
                <a:spcPct val="115000"/>
              </a:lnSpc>
              <a:spcBef>
                <a:spcPts val="0"/>
              </a:spcBef>
              <a:buNone/>
            </a:pPr>
            <a:r>
              <a:rPr lang="en-IE" sz="2400">
                <a:solidFill>
                  <a:schemeClr val="dk1"/>
                </a:solidFill>
              </a:rPr>
              <a:t>3. </a:t>
            </a:r>
            <a:r>
              <a:rPr lang="en-IE" sz="2400">
                <a:solidFill>
                  <a:schemeClr val="dk1"/>
                </a:solidFill>
                <a:latin typeface="Calibri"/>
                <a:ea typeface="Calibri"/>
                <a:cs typeface="Calibri"/>
                <a:sym typeface="Calibri"/>
              </a:rPr>
              <a:t>100,000 people lived in the Liberties area of Dublin City in the 18th Century</a:t>
            </a:r>
          </a:p>
          <a:p>
            <a:pPr lvl="0" rtl="0">
              <a:lnSpc>
                <a:spcPct val="115000"/>
              </a:lnSpc>
              <a:spcBef>
                <a:spcPts val="0"/>
              </a:spcBef>
              <a:buNone/>
            </a:pPr>
            <a:r>
              <a:rPr lang="en-IE" sz="2400">
                <a:solidFill>
                  <a:schemeClr val="dk1"/>
                </a:solidFill>
              </a:rPr>
              <a:t>4. </a:t>
            </a:r>
            <a:r>
              <a:rPr lang="en-IE" sz="2400">
                <a:solidFill>
                  <a:schemeClr val="dk1"/>
                </a:solidFill>
                <a:latin typeface="Calibri"/>
                <a:ea typeface="Calibri"/>
                <a:cs typeface="Calibri"/>
                <a:sym typeface="Calibri"/>
              </a:rPr>
              <a:t>Tannery Alley, Mill St. and Weavers Sq. all areas found in Dublin City today were named after the textile industries that located there in the 18th century</a:t>
            </a:r>
          </a:p>
          <a:p>
            <a:pPr lvl="0" rtl="0">
              <a:lnSpc>
                <a:spcPct val="115000"/>
              </a:lnSpc>
              <a:spcBef>
                <a:spcPts val="0"/>
              </a:spcBef>
              <a:buNone/>
            </a:pPr>
            <a:endParaRPr sz="2400" b="1">
              <a:solidFill>
                <a:schemeClr val="dk1"/>
              </a:solidFill>
            </a:endParaRPr>
          </a:p>
          <a:p>
            <a:pPr lvl="0" rtl="0">
              <a:lnSpc>
                <a:spcPct val="115000"/>
              </a:lnSpc>
              <a:spcBef>
                <a:spcPts val="0"/>
              </a:spcBef>
              <a:buNone/>
            </a:pPr>
            <a:r>
              <a:rPr lang="en-IE" sz="2400" b="1">
                <a:solidFill>
                  <a:schemeClr val="dk1"/>
                </a:solidFill>
                <a:latin typeface="Calibri"/>
                <a:ea typeface="Calibri"/>
                <a:cs typeface="Calibri"/>
                <a:sym typeface="Calibri"/>
              </a:rPr>
              <a:t>Did you change any of your answers? What were the reasons for this?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p:nvPr/>
        </p:nvSpPr>
        <p:spPr>
          <a:xfrm>
            <a:off x="0" y="568100"/>
            <a:ext cx="3432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a:t>
            </a:r>
          </a:p>
        </p:txBody>
      </p:sp>
      <p:pic>
        <p:nvPicPr>
          <p:cNvPr id="312" name="Shape 312"/>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13" name="Shape 313"/>
          <p:cNvSpPr txBox="1"/>
          <p:nvPr/>
        </p:nvSpPr>
        <p:spPr>
          <a:xfrm>
            <a:off x="0" y="1491925"/>
            <a:ext cx="11678700" cy="36897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IE" sz="2400" b="1">
                <a:solidFill>
                  <a:schemeClr val="dk1"/>
                </a:solidFill>
                <a:latin typeface="Calibri"/>
                <a:ea typeface="Calibri"/>
                <a:cs typeface="Calibri"/>
                <a:sym typeface="Calibri"/>
              </a:rPr>
              <a:t>Placemat activity part 1:</a:t>
            </a:r>
          </a:p>
          <a:p>
            <a:pPr lvl="0" rtl="0">
              <a:lnSpc>
                <a:spcPct val="115000"/>
              </a:lnSpc>
              <a:spcBef>
                <a:spcPts val="0"/>
              </a:spcBef>
              <a:buNone/>
            </a:pPr>
            <a:endParaRPr sz="2400">
              <a:solidFill>
                <a:schemeClr val="dk1"/>
              </a:solidFill>
            </a:endParaRP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Divide into groups of four</a:t>
            </a:r>
          </a:p>
          <a:p>
            <a:pPr marL="457200" lvl="0" indent="-381000" rtl="0">
              <a:lnSpc>
                <a:spcPct val="115000"/>
              </a:lnSpc>
              <a:spcBef>
                <a:spcPts val="0"/>
              </a:spcBef>
              <a:buClr>
                <a:schemeClr val="dk1"/>
              </a:buClr>
              <a:buSzPct val="100000"/>
              <a:buFont typeface="Calibri"/>
              <a:buAutoNum type="arabicPeriod"/>
            </a:pPr>
            <a:r>
              <a:rPr lang="en-IE" sz="2400">
                <a:solidFill>
                  <a:schemeClr val="dk1"/>
                </a:solidFill>
                <a:latin typeface="Calibri"/>
                <a:ea typeface="Calibri"/>
                <a:cs typeface="Calibri"/>
                <a:sym typeface="Calibri"/>
              </a:rPr>
              <a:t>Draw the placemat diagram on the righthand side</a:t>
            </a:r>
          </a:p>
          <a:p>
            <a:pPr lvl="0" rtl="0">
              <a:lnSpc>
                <a:spcPct val="115000"/>
              </a:lnSpc>
              <a:spcBef>
                <a:spcPts val="0"/>
              </a:spcBef>
              <a:buNone/>
            </a:pPr>
            <a:r>
              <a:rPr lang="en-IE" sz="2400">
                <a:solidFill>
                  <a:schemeClr val="dk1"/>
                </a:solidFill>
                <a:latin typeface="Calibri"/>
                <a:ea typeface="Calibri"/>
                <a:cs typeface="Calibri"/>
                <a:sym typeface="Calibri"/>
              </a:rPr>
              <a:t>       of the screen into your copy</a:t>
            </a:r>
          </a:p>
          <a:p>
            <a:pPr lvl="0" rtl="0">
              <a:lnSpc>
                <a:spcPct val="115000"/>
              </a:lnSpc>
              <a:spcBef>
                <a:spcPts val="0"/>
              </a:spcBef>
              <a:buNone/>
            </a:pPr>
            <a:endParaRPr sz="2400">
              <a:solidFill>
                <a:schemeClr val="dk1"/>
              </a:solidFill>
              <a:latin typeface="Calibri"/>
              <a:ea typeface="Calibri"/>
              <a:cs typeface="Calibri"/>
              <a:sym typeface="Calibri"/>
            </a:endParaRP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b="1">
              <a:solidFill>
                <a:schemeClr val="dk1"/>
              </a:solidFill>
              <a:latin typeface="Calibri"/>
              <a:ea typeface="Calibri"/>
              <a:cs typeface="Calibri"/>
              <a:sym typeface="Calibri"/>
            </a:endParaRPr>
          </a:p>
          <a:p>
            <a:pPr lvl="0" rtl="0">
              <a:lnSpc>
                <a:spcPct val="115000"/>
              </a:lnSpc>
              <a:spcBef>
                <a:spcPts val="0"/>
              </a:spcBef>
              <a:buNone/>
            </a:pPr>
            <a:endParaRPr sz="2400">
              <a:solidFill>
                <a:schemeClr val="dk1"/>
              </a:solidFill>
              <a:latin typeface="Calibri"/>
              <a:ea typeface="Calibri"/>
              <a:cs typeface="Calibri"/>
              <a:sym typeface="Calibri"/>
            </a:endParaRPr>
          </a:p>
        </p:txBody>
      </p:sp>
      <p:sp>
        <p:nvSpPr>
          <p:cNvPr id="314" name="Shape 314"/>
          <p:cNvSpPr/>
          <p:nvPr/>
        </p:nvSpPr>
        <p:spPr>
          <a:xfrm>
            <a:off x="7251025" y="1989225"/>
            <a:ext cx="4587900" cy="30963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315" name="Shape 315"/>
          <p:cNvSpPr/>
          <p:nvPr/>
        </p:nvSpPr>
        <p:spPr>
          <a:xfrm>
            <a:off x="8598575" y="3176325"/>
            <a:ext cx="1902900" cy="625800"/>
          </a:xfrm>
          <a:prstGeom prst="rect">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cxnSp>
        <p:nvCxnSpPr>
          <p:cNvPr id="316" name="Shape 316"/>
          <p:cNvCxnSpPr/>
          <p:nvPr/>
        </p:nvCxnSpPr>
        <p:spPr>
          <a:xfrm>
            <a:off x="7267075" y="2021300"/>
            <a:ext cx="1331400" cy="1139100"/>
          </a:xfrm>
          <a:prstGeom prst="straightConnector1">
            <a:avLst/>
          </a:prstGeom>
          <a:noFill/>
          <a:ln w="9525" cap="flat" cmpd="sng">
            <a:solidFill>
              <a:schemeClr val="dk2"/>
            </a:solidFill>
            <a:prstDash val="solid"/>
            <a:round/>
            <a:headEnd type="none" w="lg" len="lg"/>
            <a:tailEnd type="none" w="lg" len="lg"/>
          </a:ln>
        </p:spPr>
      </p:cxnSp>
      <p:cxnSp>
        <p:nvCxnSpPr>
          <p:cNvPr id="317" name="Shape 317"/>
          <p:cNvCxnSpPr/>
          <p:nvPr/>
        </p:nvCxnSpPr>
        <p:spPr>
          <a:xfrm flipH="1">
            <a:off x="10507700" y="2021300"/>
            <a:ext cx="1299300" cy="1122900"/>
          </a:xfrm>
          <a:prstGeom prst="straightConnector1">
            <a:avLst/>
          </a:prstGeom>
          <a:noFill/>
          <a:ln w="9525" cap="flat" cmpd="sng">
            <a:solidFill>
              <a:schemeClr val="dk2"/>
            </a:solidFill>
            <a:prstDash val="solid"/>
            <a:round/>
            <a:headEnd type="none" w="lg" len="lg"/>
            <a:tailEnd type="none" w="lg" len="lg"/>
          </a:ln>
        </p:spPr>
      </p:cxnSp>
      <p:cxnSp>
        <p:nvCxnSpPr>
          <p:cNvPr id="318" name="Shape 318"/>
          <p:cNvCxnSpPr/>
          <p:nvPr/>
        </p:nvCxnSpPr>
        <p:spPr>
          <a:xfrm rot="10800000" flipH="1">
            <a:off x="7299150" y="3850100"/>
            <a:ext cx="1315500" cy="1219200"/>
          </a:xfrm>
          <a:prstGeom prst="straightConnector1">
            <a:avLst/>
          </a:prstGeom>
          <a:noFill/>
          <a:ln w="9525" cap="flat" cmpd="sng">
            <a:solidFill>
              <a:schemeClr val="dk2"/>
            </a:solidFill>
            <a:prstDash val="solid"/>
            <a:round/>
            <a:headEnd type="none" w="lg" len="lg"/>
            <a:tailEnd type="none" w="lg" len="lg"/>
          </a:ln>
        </p:spPr>
      </p:cxnSp>
      <p:cxnSp>
        <p:nvCxnSpPr>
          <p:cNvPr id="319" name="Shape 319"/>
          <p:cNvCxnSpPr/>
          <p:nvPr/>
        </p:nvCxnSpPr>
        <p:spPr>
          <a:xfrm rot="10800000">
            <a:off x="10507525" y="3818000"/>
            <a:ext cx="1315500" cy="1251300"/>
          </a:xfrm>
          <a:prstGeom prst="straightConnector1">
            <a:avLst/>
          </a:prstGeom>
          <a:noFill/>
          <a:ln w="9525" cap="flat" cmpd="sng">
            <a:solidFill>
              <a:schemeClr val="dk2"/>
            </a:solidFill>
            <a:prstDash val="solid"/>
            <a:round/>
            <a:headEnd type="none" w="lg" len="lg"/>
            <a:tailEnd type="none" w="lg" len="lg"/>
          </a:ln>
        </p:spPr>
      </p:cxn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650</Words>
  <Application>Microsoft Macintosh PowerPoint</Application>
  <PresentationFormat>Widescreen</PresentationFormat>
  <Paragraphs>85</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Calibri</vt:lpstr>
      <vt:lpstr>Noto Sans Symbols</vt:lpstr>
      <vt:lpstr>Arial</vt:lpstr>
      <vt:lpstr>1_Office Theme</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Aoife McDonnell</cp:lastModifiedBy>
  <cp:revision>1</cp:revision>
  <dcterms:modified xsi:type="dcterms:W3CDTF">2017-09-15T06:25:27Z</dcterms:modified>
</cp:coreProperties>
</file>